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7" r:id="rId2"/>
  </p:sldMasterIdLst>
  <p:notesMasterIdLst>
    <p:notesMasterId r:id="rId99"/>
  </p:notesMasterIdLst>
  <p:sldIdLst>
    <p:sldId id="2247" r:id="rId3"/>
    <p:sldId id="2199" r:id="rId4"/>
    <p:sldId id="3049" r:id="rId5"/>
    <p:sldId id="2248" r:id="rId6"/>
    <p:sldId id="2240" r:id="rId7"/>
    <p:sldId id="2238" r:id="rId8"/>
    <p:sldId id="2241" r:id="rId9"/>
    <p:sldId id="2198" r:id="rId10"/>
    <p:sldId id="4589" r:id="rId11"/>
    <p:sldId id="4590" r:id="rId12"/>
    <p:sldId id="4572" r:id="rId13"/>
    <p:sldId id="4573" r:id="rId14"/>
    <p:sldId id="4574" r:id="rId15"/>
    <p:sldId id="4575" r:id="rId16"/>
    <p:sldId id="4576" r:id="rId17"/>
    <p:sldId id="4577" r:id="rId18"/>
    <p:sldId id="4610" r:id="rId19"/>
    <p:sldId id="4578" r:id="rId20"/>
    <p:sldId id="4579" r:id="rId21"/>
    <p:sldId id="4580" r:id="rId22"/>
    <p:sldId id="4581" r:id="rId23"/>
    <p:sldId id="4582" r:id="rId24"/>
    <p:sldId id="4583" r:id="rId25"/>
    <p:sldId id="4587" r:id="rId26"/>
    <p:sldId id="4588" r:id="rId27"/>
    <p:sldId id="2242" r:id="rId28"/>
    <p:sldId id="2200" r:id="rId29"/>
    <p:sldId id="2201" r:id="rId30"/>
    <p:sldId id="2243" r:id="rId31"/>
    <p:sldId id="2202" r:id="rId32"/>
    <p:sldId id="2244" r:id="rId33"/>
    <p:sldId id="2203" r:id="rId34"/>
    <p:sldId id="3325" r:id="rId35"/>
    <p:sldId id="3481" r:id="rId36"/>
    <p:sldId id="3482" r:id="rId37"/>
    <p:sldId id="3484" r:id="rId38"/>
    <p:sldId id="3483" r:id="rId39"/>
    <p:sldId id="3323" r:id="rId40"/>
    <p:sldId id="3324" r:id="rId41"/>
    <p:sldId id="3489" r:id="rId42"/>
    <p:sldId id="3486" r:id="rId43"/>
    <p:sldId id="3485" r:id="rId44"/>
    <p:sldId id="3492" r:id="rId45"/>
    <p:sldId id="3490" r:id="rId46"/>
    <p:sldId id="3491" r:id="rId47"/>
    <p:sldId id="3487" r:id="rId48"/>
    <p:sldId id="3480" r:id="rId49"/>
    <p:sldId id="4391" r:id="rId50"/>
    <p:sldId id="3849" r:id="rId51"/>
    <p:sldId id="3931" r:id="rId52"/>
    <p:sldId id="3932" r:id="rId53"/>
    <p:sldId id="3934" r:id="rId54"/>
    <p:sldId id="3933" r:id="rId55"/>
    <p:sldId id="2213" r:id="rId56"/>
    <p:sldId id="2214" r:id="rId57"/>
    <p:sldId id="2245" r:id="rId58"/>
    <p:sldId id="2216" r:id="rId59"/>
    <p:sldId id="2250" r:id="rId60"/>
    <p:sldId id="2217" r:id="rId61"/>
    <p:sldId id="368" r:id="rId62"/>
    <p:sldId id="4595" r:id="rId63"/>
    <p:sldId id="4596" r:id="rId64"/>
    <p:sldId id="4608" r:id="rId65"/>
    <p:sldId id="4598" r:id="rId66"/>
    <p:sldId id="4599" r:id="rId67"/>
    <p:sldId id="4600" r:id="rId68"/>
    <p:sldId id="4601" r:id="rId69"/>
    <p:sldId id="4602" r:id="rId70"/>
    <p:sldId id="4603" r:id="rId71"/>
    <p:sldId id="4604" r:id="rId72"/>
    <p:sldId id="4605" r:id="rId73"/>
    <p:sldId id="4609" r:id="rId74"/>
    <p:sldId id="2365" r:id="rId75"/>
    <p:sldId id="2221" r:id="rId76"/>
    <p:sldId id="2222" r:id="rId77"/>
    <p:sldId id="2224" r:id="rId78"/>
    <p:sldId id="2226" r:id="rId79"/>
    <p:sldId id="2227" r:id="rId80"/>
    <p:sldId id="929" r:id="rId81"/>
    <p:sldId id="2228" r:id="rId82"/>
    <p:sldId id="2125" r:id="rId83"/>
    <p:sldId id="932" r:id="rId84"/>
    <p:sldId id="935" r:id="rId85"/>
    <p:sldId id="2229" r:id="rId86"/>
    <p:sldId id="2223" r:id="rId87"/>
    <p:sldId id="2230" r:id="rId88"/>
    <p:sldId id="2544" r:id="rId89"/>
    <p:sldId id="2545" r:id="rId90"/>
    <p:sldId id="2546" r:id="rId91"/>
    <p:sldId id="2234" r:id="rId92"/>
    <p:sldId id="2235" r:id="rId93"/>
    <p:sldId id="2158" r:id="rId94"/>
    <p:sldId id="2159" r:id="rId95"/>
    <p:sldId id="2166" r:id="rId96"/>
    <p:sldId id="2225" r:id="rId97"/>
    <p:sldId id="2236" r:id="rId9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78762"/>
  </p:normalViewPr>
  <p:slideViewPr>
    <p:cSldViewPr snapToGrid="0" snapToObjects="1">
      <p:cViewPr varScale="1">
        <p:scale>
          <a:sx n="63" d="100"/>
          <a:sy n="63" d="100"/>
        </p:scale>
        <p:origin x="408" y="66"/>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theme" Target="theme/theme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microsoft.com/office/2018/10/relationships/authors" Target="author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12/20/2024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80497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letter formation practice. Use as needed. </a:t>
            </a:r>
          </a:p>
          <a:p>
            <a:r>
              <a:rPr lang="en-US" dirty="0"/>
              <a:t>See </a:t>
            </a:r>
            <a:r>
              <a:rPr lang="en-US" i="1" dirty="0"/>
              <a:t>UFLI Foundations </a:t>
            </a:r>
            <a:r>
              <a:rPr lang="en-US" i="0" dirty="0"/>
              <a:t>manual for more information about letter formation.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A074AC-762B-9746-B87C-BF70D76B6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4114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54</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55</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60</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80497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75</a:t>
            </a:fld>
            <a:endParaRPr lang="en-US" dirty="0"/>
          </a:p>
        </p:txBody>
      </p:sp>
    </p:spTree>
    <p:extLst>
      <p:ext uri="{BB962C8B-B14F-4D97-AF65-F5344CB8AC3E}">
        <p14:creationId xmlns:p14="http://schemas.microsoft.com/office/powerpoint/2010/main" val="15402494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77</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78</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84+</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ū</a:t>
            </a:r>
            <a:r>
              <a:rPr lang="en-US" dirty="0"/>
              <a:t>/ sound or the /</a:t>
            </a:r>
            <a:r>
              <a:rPr lang="en-US" sz="1800" b="0" i="0" kern="1200" dirty="0" err="1">
                <a:solidFill>
                  <a:schemeClr val="tx1"/>
                </a:solidFill>
                <a:effectLst/>
                <a:latin typeface="+mn-lt"/>
                <a:ea typeface="+mn-ea"/>
                <a:cs typeface="+mn-cs"/>
              </a:rPr>
              <a:t>ə</a:t>
            </a:r>
            <a:r>
              <a:rPr lang="en-US" sz="1800" b="0" i="0" kern="1200" dirty="0">
                <a:solidFill>
                  <a:schemeClr val="tx1"/>
                </a:solidFill>
                <a:effectLst/>
                <a:latin typeface="+mn-lt"/>
                <a:ea typeface="+mn-ea"/>
                <a:cs typeface="+mn-cs"/>
              </a:rPr>
              <a:t>/ sound depending on stress and dialect.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a:p>
            <a:endParaRPr lang="en-US" dirty="0"/>
          </a:p>
        </p:txBody>
      </p:sp>
    </p:spTree>
    <p:extLst>
      <p:ext uri="{BB962C8B-B14F-4D97-AF65-F5344CB8AC3E}">
        <p14:creationId xmlns:p14="http://schemas.microsoft.com/office/powerpoint/2010/main" val="1584392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80</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orange star indicates these are new irregular words that need to be introduced. </a:t>
            </a:r>
          </a:p>
          <a:p>
            <a:r>
              <a:rPr lang="en-US" dirty="0"/>
              <a:t>See </a:t>
            </a:r>
            <a:r>
              <a:rPr lang="en-US" i="1" dirty="0"/>
              <a:t>UFLI Foundations </a:t>
            </a:r>
            <a:r>
              <a:rPr lang="en-US" i="0" dirty="0"/>
              <a:t>manual for more information about teaching irregular words.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81</a:t>
            </a:fld>
            <a:endParaRPr lang="en-US" dirty="0"/>
          </a:p>
        </p:txBody>
      </p:sp>
    </p:spTree>
    <p:extLst>
      <p:ext uri="{BB962C8B-B14F-4D97-AF65-F5344CB8AC3E}">
        <p14:creationId xmlns:p14="http://schemas.microsoft.com/office/powerpoint/2010/main" val="3193717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85+</a:t>
            </a:r>
          </a:p>
          <a:p>
            <a:pPr defTabSz="966612">
              <a:defRPr/>
            </a:pPr>
            <a:endParaRPr lang="en-US" dirty="0"/>
          </a:p>
          <a:p>
            <a:pPr defTabSz="966612">
              <a:defRPr/>
            </a:pPr>
            <a:r>
              <a:rPr lang="en-US" dirty="0"/>
              <a:t>A represents the /</a:t>
            </a:r>
            <a:r>
              <a:rPr lang="en-US" dirty="0" err="1"/>
              <a:t>ə</a:t>
            </a:r>
            <a:r>
              <a:rPr lang="en-US" dirty="0"/>
              <a:t>/ or the /</a:t>
            </a:r>
            <a:r>
              <a:rPr lang="en-US" dirty="0" err="1"/>
              <a:t>ŭ</a:t>
            </a:r>
            <a:r>
              <a:rPr lang="en-US" dirty="0"/>
              <a:t>/ sound, depending on stress.</a:t>
            </a:r>
          </a:p>
          <a:p>
            <a:pPr defTabSz="966612">
              <a:defRPr/>
            </a:pPr>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final E is silent but does not follow the long vowel </a:t>
            </a:r>
            <a:r>
              <a:rPr lang="en-US" dirty="0" err="1"/>
              <a:t>VCe</a:t>
            </a:r>
            <a:r>
              <a:rPr lang="en-US" dirty="0"/>
              <a:t> pattern. In this case, the silent E is there because English words do not end in 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a:p>
            <a:endParaRPr lang="en-US" dirty="0"/>
          </a:p>
        </p:txBody>
      </p:sp>
    </p:spTree>
    <p:extLst>
      <p:ext uri="{BB962C8B-B14F-4D97-AF65-F5344CB8AC3E}">
        <p14:creationId xmlns:p14="http://schemas.microsoft.com/office/powerpoint/2010/main" val="18113701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85+</a:t>
            </a:r>
          </a:p>
          <a:p>
            <a:pPr defTabSz="966612">
              <a:defRPr/>
            </a:pPr>
            <a:endParaRPr lang="en-US" dirty="0"/>
          </a:p>
          <a:p>
            <a:pPr defTabSz="966612">
              <a:defRPr/>
            </a:pPr>
            <a:r>
              <a:rPr lang="en-US" dirty="0"/>
              <a:t>A represents the /</a:t>
            </a:r>
            <a:r>
              <a:rPr lang="en-US" dirty="0" err="1"/>
              <a:t>ə</a:t>
            </a:r>
            <a:r>
              <a:rPr lang="en-US" dirty="0"/>
              <a:t>/ or the /</a:t>
            </a:r>
            <a:r>
              <a:rPr lang="en-US" dirty="0" err="1"/>
              <a:t>ŭ</a:t>
            </a:r>
            <a:r>
              <a:rPr lang="en-US" dirty="0"/>
              <a:t>/ sound, depending on stress.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5472269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teaching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84</a:t>
            </a:fld>
            <a:endParaRPr lang="en-US" dirty="0"/>
          </a:p>
        </p:txBody>
      </p:sp>
    </p:spTree>
    <p:extLst>
      <p:ext uri="{BB962C8B-B14F-4D97-AF65-F5344CB8AC3E}">
        <p14:creationId xmlns:p14="http://schemas.microsoft.com/office/powerpoint/2010/main" val="8051482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86</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90</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91</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27</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28</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30</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32</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7316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9380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DA7682A-6A4C-49B5-868D-7260A2C1560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CCE1B1-4751-4057-BEBB-A535099F4E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6578355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39403457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357E17-BB0F-4611-B300-40653E77536A}" type="datetime1">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2090290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85396F-DD50-478B-A4F7-53221FAE4F8F}" type="datetime1">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451079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56CD0E-5826-4F94-BBA9-C4B035190342}" type="datetime1">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4995657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16E1704-1A01-46E9-959D-1C2710B9B0E9}" type="datetime1">
              <a:rPr lang="en-US" smtClean="0"/>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1696399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94BBB4-9290-49DE-BAC7-7B88408D4F15}" type="datetime1">
              <a:rPr lang="en-US" smtClean="0"/>
              <a:t>12/20/2024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9825247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C15ED1-46CC-491B-8974-99FCD31C2362}" type="datetime1">
              <a:rPr lang="en-US" smtClean="0"/>
              <a:t>12/20/2024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5782444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886A88-8ED8-47D8-B68F-E8E639BCBFB1}" type="datetime1">
              <a:rPr lang="en-US" smtClean="0"/>
              <a:t>12/20/2024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3102217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A89548E-362C-57C1-8B7B-8201A78D7681}"/>
              </a:ext>
            </a:extLst>
          </p:cNvPr>
          <p:cNvSpPr>
            <a:spLocks noGrp="1"/>
          </p:cNvSpPr>
          <p:nvPr>
            <p:ph type="dt" sz="half" idx="10"/>
          </p:nvPr>
        </p:nvSpPr>
        <p:spPr/>
        <p:txBody>
          <a:bodyPr/>
          <a:lstStyle/>
          <a:p>
            <a:fld id="{95FFD2EF-270C-4180-B7EC-3CF24CB94FAA}" type="datetime1">
              <a:rPr lang="en-US" smtClean="0"/>
              <a:t>12/20/2024</a:t>
            </a:fld>
            <a:endParaRPr lang="en-US"/>
          </a:p>
        </p:txBody>
      </p:sp>
      <p:sp>
        <p:nvSpPr>
          <p:cNvPr id="4" name="Footer Placeholder 3">
            <a:extLst>
              <a:ext uri="{FF2B5EF4-FFF2-40B4-BE49-F238E27FC236}">
                <a16:creationId xmlns:a16="http://schemas.microsoft.com/office/drawing/2014/main" id="{A7D847B5-FD65-43C5-5296-F8B080A52F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948135-21B8-23B3-0F9D-BC8FFD9ABFFB}"/>
              </a:ext>
            </a:extLst>
          </p:cNvPr>
          <p:cNvSpPr>
            <a:spLocks noGrp="1"/>
          </p:cNvSpPr>
          <p:nvPr>
            <p:ph type="sldNum" sz="quarter" idx="12"/>
          </p:nvPr>
        </p:nvSpPr>
        <p:spPr/>
        <p:txBody>
          <a:bodyPr/>
          <a:lstStyle/>
          <a:p>
            <a:fld id="{655167C9-F1F7-42B0-A0C7-EEB85B1B5977}" type="slidenum">
              <a:rPr lang="en-US" smtClean="0"/>
              <a:t>‹#›</a:t>
            </a:fld>
            <a:endParaRPr lang="en-US"/>
          </a:p>
        </p:txBody>
      </p:sp>
      <p:pic>
        <p:nvPicPr>
          <p:cNvPr id="6" name="Picture 5">
            <a:extLst>
              <a:ext uri="{FF2B5EF4-FFF2-40B4-BE49-F238E27FC236}">
                <a16:creationId xmlns:a16="http://schemas.microsoft.com/office/drawing/2014/main" id="{8407B812-81E3-5C4D-7A39-52237DF555D8}"/>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7D69E720-13F4-7A1F-F6C1-B3CE2C5578CF}"/>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765778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74F90B-74C7-4CC8-B8CB-DF07374B1336}" type="datetime1">
              <a:rPr lang="en-US" smtClean="0"/>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5358466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51F4FE-1B5D-4607-BECB-5DB70CA985F4}" type="datetime1">
              <a:rPr lang="en-US" smtClean="0"/>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9216451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3CE5CD-21FB-48AF-9A89-535D6826E3DE}" type="datetime1">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4628457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422325-F54F-4003-BD3F-CF83C5E4A3E6}" type="datetime1">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937969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12/20/2024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76" r:id="rId16"/>
    <p:sldLayoutId id="2147483690" r:id="rId17"/>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FD2EF-270C-4180-B7EC-3CF24CB94FAA}" type="datetime1">
              <a:rPr lang="en-US" smtClean="0"/>
              <a:t>12/20/2024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5167C9-F1F7-42B0-A0C7-EEB85B1B5977}" type="slidenum">
              <a:rPr lang="en-US" smtClean="0"/>
              <a:t>‹#›</a:t>
            </a:fld>
            <a:endParaRPr lang="en-US"/>
          </a:p>
        </p:txBody>
      </p:sp>
    </p:spTree>
    <p:extLst>
      <p:ext uri="{BB962C8B-B14F-4D97-AF65-F5344CB8AC3E}">
        <p14:creationId xmlns:p14="http://schemas.microsoft.com/office/powerpoint/2010/main" val="70471965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2.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8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85</a:t>
            </a:r>
          </a:p>
          <a:p>
            <a:pPr algn="ctr"/>
            <a:r>
              <a:rPr lang="en-US" sz="6000" b="1" dirty="0" err="1">
                <a:solidFill>
                  <a:srgbClr val="E05436"/>
                </a:solidFill>
                <a:latin typeface="Century Gothic" panose="020B0502020202020204" pitchFamily="34" charset="0"/>
              </a:rPr>
              <a:t>ee</a:t>
            </a:r>
            <a:r>
              <a:rPr lang="en-US" sz="6000" b="1" dirty="0">
                <a:solidFill>
                  <a:srgbClr val="E05436"/>
                </a:solidFill>
                <a:latin typeface="Century Gothic" panose="020B0502020202020204" pitchFamily="34" charset="0"/>
              </a:rPr>
              <a:t>, </a:t>
            </a:r>
            <a:r>
              <a:rPr lang="en-US" sz="6000" b="1" dirty="0" err="1">
                <a:solidFill>
                  <a:srgbClr val="E05436"/>
                </a:solidFill>
                <a:latin typeface="Century Gothic" panose="020B0502020202020204" pitchFamily="34" charset="0"/>
              </a:rPr>
              <a:t>ea</a:t>
            </a:r>
            <a:r>
              <a:rPr lang="en-US" sz="6000" b="1" dirty="0">
                <a:solidFill>
                  <a:srgbClr val="E05436"/>
                </a:solidFill>
                <a:latin typeface="Century Gothic" panose="020B0502020202020204" pitchFamily="34" charset="0"/>
              </a:rPr>
              <a:t>, </a:t>
            </a:r>
            <a:r>
              <a:rPr lang="en-US" sz="6000" b="1" dirty="0" err="1">
                <a:solidFill>
                  <a:srgbClr val="E05436"/>
                </a:solidFill>
                <a:latin typeface="Century Gothic" panose="020B0502020202020204" pitchFamily="34" charset="0"/>
              </a:rPr>
              <a:t>ey</a:t>
            </a:r>
            <a:r>
              <a:rPr lang="en-US" sz="6000" b="1" dirty="0">
                <a:solidFill>
                  <a:srgbClr val="E05436"/>
                </a:solidFill>
                <a:latin typeface="Century Gothic" panose="020B0502020202020204" pitchFamily="34" charset="0"/>
              </a:rPr>
              <a:t> /</a:t>
            </a:r>
            <a:r>
              <a:rPr lang="en-US" sz="6000" b="1" dirty="0" err="1">
                <a:solidFill>
                  <a:srgbClr val="E05436"/>
                </a:solidFill>
                <a:latin typeface="Century Gothic" panose="020B0502020202020204" pitchFamily="34" charset="0"/>
              </a:rPr>
              <a:t>ē</a:t>
            </a:r>
            <a:r>
              <a:rPr lang="en-US" sz="60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ay</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017579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ir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962724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ur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815174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er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703402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or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980638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ore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750729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a</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899955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ar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664128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y</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953819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dge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33923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g</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841178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tch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67795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ch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155647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c</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552084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345154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u</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859719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6FEE32-5D96-0EA0-CA28-3D7487558C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8549" y="1327074"/>
            <a:ext cx="3166901" cy="4203851"/>
          </a:xfrm>
          <a:prstGeom prst="rect">
            <a:avLst/>
          </a:prstGeom>
          <a:ln w="12700">
            <a:solidFill>
              <a:schemeClr val="tx1"/>
            </a:solidFill>
          </a:ln>
        </p:spPr>
      </p:pic>
    </p:spTree>
    <p:extLst>
      <p:ext uri="{BB962C8B-B14F-4D97-AF65-F5344CB8AC3E}">
        <p14:creationId xmlns:p14="http://schemas.microsoft.com/office/powerpoint/2010/main" val="16045120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2102412" y="3222093"/>
            <a:ext cx="5194688"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059514"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2309011"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4001265"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734045"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t>
            </a:r>
          </a:p>
        </p:txBody>
      </p:sp>
      <p:sp>
        <p:nvSpPr>
          <p:cNvPr id="4" name="Arrow: U-Turn 3">
            <a:extLst>
              <a:ext uri="{FF2B5EF4-FFF2-40B4-BE49-F238E27FC236}">
                <a16:creationId xmlns:a16="http://schemas.microsoft.com/office/drawing/2014/main" id="{056386F5-2987-41EB-97DD-2221F8E9294B}"/>
              </a:ext>
            </a:extLst>
          </p:cNvPr>
          <p:cNvSpPr/>
          <p:nvPr/>
        </p:nvSpPr>
        <p:spPr>
          <a:xfrm flipH="1">
            <a:off x="4436633" y="3371125"/>
            <a:ext cx="3416449" cy="969264"/>
          </a:xfrm>
          <a:prstGeom prst="uturnArrow">
            <a:avLst>
              <a:gd name="adj1" fmla="val 15566"/>
              <a:gd name="adj2" fmla="val 25000"/>
              <a:gd name="adj3" fmla="val 25943"/>
              <a:gd name="adj4" fmla="val 46580"/>
              <a:gd name="adj5" fmla="val 75000"/>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531BE13A-9222-7096-FDFC-FC72D0D87116}"/>
              </a:ext>
            </a:extLst>
          </p:cNvPr>
          <p:cNvSpPr/>
          <p:nvPr/>
        </p:nvSpPr>
        <p:spPr>
          <a:xfrm>
            <a:off x="3234324" y="296135"/>
            <a:ext cx="2092409" cy="16223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e_e</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3" name="Picture 12">
            <a:extLst>
              <a:ext uri="{FF2B5EF4-FFF2-40B4-BE49-F238E27FC236}">
                <a16:creationId xmlns:a16="http://schemas.microsoft.com/office/drawing/2014/main" id="{23E65690-4091-C374-12C8-87F9295DD9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800" y="296136"/>
            <a:ext cx="2596226" cy="3446318"/>
          </a:xfrm>
          <a:prstGeom prst="rect">
            <a:avLst/>
          </a:prstGeom>
          <a:ln w="12700">
            <a:solidFill>
              <a:schemeClr val="tx1"/>
            </a:solidFill>
          </a:ln>
        </p:spPr>
      </p:pic>
    </p:spTree>
    <p:extLst>
      <p:ext uri="{BB962C8B-B14F-4D97-AF65-F5344CB8AC3E}">
        <p14:creationId xmlns:p14="http://schemas.microsoft.com/office/powerpoint/2010/main" val="34483114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31BE13A-9222-7096-FDFC-FC72D0D87116}"/>
              </a:ext>
            </a:extLst>
          </p:cNvPr>
          <p:cNvSpPr/>
          <p:nvPr/>
        </p:nvSpPr>
        <p:spPr>
          <a:xfrm>
            <a:off x="3234325" y="296135"/>
            <a:ext cx="1660404" cy="16223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pic>
        <p:nvPicPr>
          <p:cNvPr id="12" name="Picture 11">
            <a:extLst>
              <a:ext uri="{FF2B5EF4-FFF2-40B4-BE49-F238E27FC236}">
                <a16:creationId xmlns:a16="http://schemas.microsoft.com/office/drawing/2014/main" id="{140ADA67-0939-7DE3-E00D-BC1A1265C6DF}"/>
              </a:ext>
            </a:extLst>
          </p:cNvPr>
          <p:cNvPicPr>
            <a:picLocks noChangeAspect="1"/>
          </p:cNvPicPr>
          <p:nvPr/>
        </p:nvPicPr>
        <p:blipFill>
          <a:blip r:embed="rId3"/>
          <a:stretch>
            <a:fillRect/>
          </a:stretch>
        </p:blipFill>
        <p:spPr>
          <a:xfrm flipH="1">
            <a:off x="6146250" y="2711326"/>
            <a:ext cx="1398722" cy="1212045"/>
          </a:xfrm>
          <a:prstGeom prst="rect">
            <a:avLst/>
          </a:prstGeom>
        </p:spPr>
      </p:pic>
      <p:sp>
        <p:nvSpPr>
          <p:cNvPr id="13" name="Title 1">
            <a:extLst>
              <a:ext uri="{FF2B5EF4-FFF2-40B4-BE49-F238E27FC236}">
                <a16:creationId xmlns:a16="http://schemas.microsoft.com/office/drawing/2014/main" id="{CFD441B2-B469-3AB0-8DA8-85CAB7747E04}"/>
              </a:ext>
            </a:extLst>
          </p:cNvPr>
          <p:cNvSpPr txBox="1">
            <a:spLocks/>
          </p:cNvSpPr>
          <p:nvPr/>
        </p:nvSpPr>
        <p:spPr>
          <a:xfrm>
            <a:off x="3550023" y="2594074"/>
            <a:ext cx="2596227" cy="14465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Open Syllable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14" name="TextBox 21">
            <a:extLst>
              <a:ext uri="{FF2B5EF4-FFF2-40B4-BE49-F238E27FC236}">
                <a16:creationId xmlns:a16="http://schemas.microsoft.com/office/drawing/2014/main" id="{353FFB0B-AC82-405F-A7A9-2158D5BC82F6}"/>
              </a:ext>
            </a:extLst>
          </p:cNvPr>
          <p:cNvSpPr txBox="1">
            <a:spLocks noChangeArrowheads="1"/>
          </p:cNvSpPr>
          <p:nvPr/>
        </p:nvSpPr>
        <p:spPr bwMode="auto">
          <a:xfrm>
            <a:off x="3998259" y="4491841"/>
            <a:ext cx="387162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a:t>
            </a:r>
            <a:r>
              <a:rPr kumimoji="0" lang="en-US" alt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gan</a:t>
            </a:r>
          </a:p>
        </p:txBody>
      </p:sp>
      <p:pic>
        <p:nvPicPr>
          <p:cNvPr id="9" name="Picture 8">
            <a:extLst>
              <a:ext uri="{FF2B5EF4-FFF2-40B4-BE49-F238E27FC236}">
                <a16:creationId xmlns:a16="http://schemas.microsoft.com/office/drawing/2014/main" id="{1990C3D7-F28C-239D-FD9D-673665DD50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800" y="296136"/>
            <a:ext cx="2596226" cy="3446318"/>
          </a:xfrm>
          <a:prstGeom prst="rect">
            <a:avLst/>
          </a:prstGeom>
          <a:ln w="12700">
            <a:solidFill>
              <a:schemeClr val="tx1"/>
            </a:solidFill>
          </a:ln>
        </p:spPr>
      </p:pic>
    </p:spTree>
    <p:extLst>
      <p:ext uri="{BB962C8B-B14F-4D97-AF65-F5344CB8AC3E}">
        <p14:creationId xmlns:p14="http://schemas.microsoft.com/office/powerpoint/2010/main" val="16568473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227BCC7A-079C-01B2-4027-F603A662DE0A}"/>
              </a:ext>
            </a:extLst>
          </p:cNvPr>
          <p:cNvSpPr txBox="1">
            <a:spLocks noChangeArrowheads="1"/>
          </p:cNvSpPr>
          <p:nvPr/>
        </p:nvSpPr>
        <p:spPr bwMode="auto">
          <a:xfrm>
            <a:off x="3750812" y="4924332"/>
            <a:ext cx="346605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puppy</a:t>
            </a:r>
          </a:p>
        </p:txBody>
      </p:sp>
      <p:sp>
        <p:nvSpPr>
          <p:cNvPr id="6" name="TextBox 5">
            <a:extLst>
              <a:ext uri="{FF2B5EF4-FFF2-40B4-BE49-F238E27FC236}">
                <a16:creationId xmlns:a16="http://schemas.microsoft.com/office/drawing/2014/main" id="{199B6897-2764-EB39-FBDA-DFFDE7E33EDD}"/>
              </a:ext>
            </a:extLst>
          </p:cNvPr>
          <p:cNvSpPr txBox="1">
            <a:spLocks noChangeArrowheads="1"/>
          </p:cNvSpPr>
          <p:nvPr/>
        </p:nvSpPr>
        <p:spPr bwMode="auto">
          <a:xfrm>
            <a:off x="6765916" y="2886843"/>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cxnSp>
        <p:nvCxnSpPr>
          <p:cNvPr id="8" name="Straight Connector 7">
            <a:extLst>
              <a:ext uri="{FF2B5EF4-FFF2-40B4-BE49-F238E27FC236}">
                <a16:creationId xmlns:a16="http://schemas.microsoft.com/office/drawing/2014/main" id="{CE735BAA-EAC1-E5C0-A226-F03505247C0B}"/>
              </a:ext>
            </a:extLst>
          </p:cNvPr>
          <p:cNvCxnSpPr/>
          <p:nvPr/>
        </p:nvCxnSpPr>
        <p:spPr>
          <a:xfrm>
            <a:off x="2133599" y="4333393"/>
            <a:ext cx="2904565" cy="0"/>
          </a:xfrm>
          <a:prstGeom prst="line">
            <a:avLst/>
          </a:prstGeom>
          <a:ln w="57150">
            <a:solidFill>
              <a:srgbClr val="2C629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271F4F8-B28D-4289-01B5-2A1CD24684AF}"/>
              </a:ext>
            </a:extLst>
          </p:cNvPr>
          <p:cNvCxnSpPr/>
          <p:nvPr/>
        </p:nvCxnSpPr>
        <p:spPr>
          <a:xfrm>
            <a:off x="5483840" y="4333393"/>
            <a:ext cx="2904565" cy="0"/>
          </a:xfrm>
          <a:prstGeom prst="line">
            <a:avLst/>
          </a:prstGeom>
          <a:ln w="57150">
            <a:solidFill>
              <a:srgbClr val="2C629F"/>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21B1749-EDD1-DC39-2F65-8004C1E6CE6A}"/>
              </a:ext>
            </a:extLst>
          </p:cNvPr>
          <p:cNvSpPr txBox="1">
            <a:spLocks noChangeArrowheads="1"/>
          </p:cNvSpPr>
          <p:nvPr/>
        </p:nvSpPr>
        <p:spPr bwMode="auto">
          <a:xfrm>
            <a:off x="2640166" y="4434507"/>
            <a:ext cx="18914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1</a:t>
            </a:r>
            <a:r>
              <a:rPr kumimoji="0" lang="en-US" altLang="en-US" sz="1800" b="0" i="0" u="none" strike="noStrike" kern="1200" cap="none" spc="0" normalizeH="0" baseline="30000" noProof="0" dirty="0">
                <a:ln>
                  <a:noFill/>
                </a:ln>
                <a:solidFill>
                  <a:srgbClr val="E7E6E6">
                    <a:lumMod val="50000"/>
                  </a:srgbClr>
                </a:solidFill>
                <a:effectLst/>
                <a:uLnTx/>
                <a:uFillTx/>
                <a:latin typeface="Century Gothic" panose="020B0502020202020204" pitchFamily="34" charset="0"/>
                <a:ea typeface="+mn-ea"/>
                <a:cs typeface="+mn-cs"/>
              </a:rPr>
              <a:t>st</a:t>
            </a: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 syllable</a:t>
            </a:r>
          </a:p>
        </p:txBody>
      </p:sp>
      <p:sp>
        <p:nvSpPr>
          <p:cNvPr id="11" name="TextBox 10">
            <a:extLst>
              <a:ext uri="{FF2B5EF4-FFF2-40B4-BE49-F238E27FC236}">
                <a16:creationId xmlns:a16="http://schemas.microsoft.com/office/drawing/2014/main" id="{52F62EC6-808F-D0D9-B468-B886C003C04A}"/>
              </a:ext>
            </a:extLst>
          </p:cNvPr>
          <p:cNvSpPr txBox="1">
            <a:spLocks noChangeArrowheads="1"/>
          </p:cNvSpPr>
          <p:nvPr/>
        </p:nvSpPr>
        <p:spPr bwMode="auto">
          <a:xfrm>
            <a:off x="5990407" y="4434507"/>
            <a:ext cx="18914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2</a:t>
            </a:r>
            <a:r>
              <a:rPr kumimoji="0" lang="en-US" altLang="en-US" sz="1800" b="0" i="0" u="none" strike="noStrike" kern="1200" cap="none" spc="0" normalizeH="0" baseline="30000" noProof="0" dirty="0">
                <a:ln>
                  <a:noFill/>
                </a:ln>
                <a:solidFill>
                  <a:srgbClr val="E7E6E6">
                    <a:lumMod val="50000"/>
                  </a:srgbClr>
                </a:solidFill>
                <a:effectLst/>
                <a:uLnTx/>
                <a:uFillTx/>
                <a:latin typeface="Century Gothic" panose="020B0502020202020204" pitchFamily="34" charset="0"/>
                <a:ea typeface="+mn-ea"/>
                <a:cs typeface="+mn-cs"/>
              </a:rPr>
              <a:t>nd</a:t>
            </a: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 syllable</a:t>
            </a:r>
          </a:p>
        </p:txBody>
      </p:sp>
      <p:sp>
        <p:nvSpPr>
          <p:cNvPr id="13" name="Rectangle 12">
            <a:extLst>
              <a:ext uri="{FF2B5EF4-FFF2-40B4-BE49-F238E27FC236}">
                <a16:creationId xmlns:a16="http://schemas.microsoft.com/office/drawing/2014/main" id="{922BFAE1-5E84-DF8F-D967-D1C3983436D4}"/>
              </a:ext>
            </a:extLst>
          </p:cNvPr>
          <p:cNvSpPr/>
          <p:nvPr/>
        </p:nvSpPr>
        <p:spPr>
          <a:xfrm>
            <a:off x="3234325" y="296135"/>
            <a:ext cx="1660404" cy="16223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pic>
        <p:nvPicPr>
          <p:cNvPr id="14" name="Picture 13">
            <a:extLst>
              <a:ext uri="{FF2B5EF4-FFF2-40B4-BE49-F238E27FC236}">
                <a16:creationId xmlns:a16="http://schemas.microsoft.com/office/drawing/2014/main" id="{9CC89D72-1DCE-9230-FFF6-0E28E7E464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800" y="296136"/>
            <a:ext cx="2596226" cy="3446318"/>
          </a:xfrm>
          <a:prstGeom prst="rect">
            <a:avLst/>
          </a:prstGeom>
          <a:ln w="12700">
            <a:solidFill>
              <a:schemeClr val="tx1"/>
            </a:solidFill>
          </a:ln>
        </p:spPr>
      </p:pic>
    </p:spTree>
    <p:extLst>
      <p:ext uri="{BB962C8B-B14F-4D97-AF65-F5344CB8AC3E}">
        <p14:creationId xmlns:p14="http://schemas.microsoft.com/office/powerpoint/2010/main" val="1958366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Vowel Team</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2347650"/>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 or more letters that work together to make 1 sound.</a:t>
            </a:r>
          </a:p>
        </p:txBody>
      </p:sp>
    </p:spTree>
    <p:extLst>
      <p:ext uri="{BB962C8B-B14F-4D97-AF65-F5344CB8AC3E}">
        <p14:creationId xmlns:p14="http://schemas.microsoft.com/office/powerpoint/2010/main" val="31720460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ee</a:t>
            </a:r>
          </a:p>
        </p:txBody>
      </p:sp>
      <p:pic>
        <p:nvPicPr>
          <p:cNvPr id="3" name="Picture 2">
            <a:extLst>
              <a:ext uri="{FF2B5EF4-FFF2-40B4-BE49-F238E27FC236}">
                <a16:creationId xmlns:a16="http://schemas.microsoft.com/office/drawing/2014/main" id="{9F0CF5CE-99CC-5AE0-2DBA-3053886D73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9345" y="3429000"/>
            <a:ext cx="2265309" cy="3007047"/>
          </a:xfrm>
          <a:prstGeom prst="rect">
            <a:avLst/>
          </a:prstGeom>
          <a:ln w="12700">
            <a:solidFill>
              <a:schemeClr val="tx1"/>
            </a:solidFill>
          </a:ln>
        </p:spPr>
      </p:pic>
    </p:spTree>
    <p:extLst>
      <p:ext uri="{BB962C8B-B14F-4D97-AF65-F5344CB8AC3E}">
        <p14:creationId xmlns:p14="http://schemas.microsoft.com/office/powerpoint/2010/main" val="5686216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607379" y="501146"/>
            <a:ext cx="316341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need</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373211" y="501146"/>
            <a:ext cx="316341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feet</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ee</a:t>
            </a:r>
          </a:p>
        </p:txBody>
      </p:sp>
    </p:spTree>
    <p:extLst>
      <p:ext uri="{BB962C8B-B14F-4D97-AF65-F5344CB8AC3E}">
        <p14:creationId xmlns:p14="http://schemas.microsoft.com/office/powerpoint/2010/main" val="36755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85</a:t>
            </a:r>
          </a:p>
          <a:p>
            <a:pPr algn="ctr"/>
            <a:r>
              <a:rPr lang="en-US" sz="4800" b="1" dirty="0" err="1">
                <a:solidFill>
                  <a:srgbClr val="E05436"/>
                </a:solidFill>
                <a:latin typeface="Century Gothic" panose="020B0502020202020204" pitchFamily="34" charset="0"/>
              </a:rPr>
              <a:t>ee</a:t>
            </a:r>
            <a:r>
              <a:rPr lang="en-US" sz="4800" b="1" dirty="0">
                <a:solidFill>
                  <a:srgbClr val="E05436"/>
                </a:solidFill>
                <a:latin typeface="Century Gothic" panose="020B0502020202020204" pitchFamily="34" charset="0"/>
              </a:rPr>
              <a:t>, </a:t>
            </a:r>
            <a:r>
              <a:rPr lang="en-US" sz="4800" b="1" dirty="0" err="1">
                <a:solidFill>
                  <a:srgbClr val="E05436"/>
                </a:solidFill>
                <a:latin typeface="Century Gothic" panose="020B0502020202020204" pitchFamily="34" charset="0"/>
              </a:rPr>
              <a:t>ea</a:t>
            </a:r>
            <a:r>
              <a:rPr lang="en-US" sz="4800" b="1" dirty="0">
                <a:solidFill>
                  <a:srgbClr val="E05436"/>
                </a:solidFill>
                <a:latin typeface="Century Gothic" panose="020B0502020202020204" pitchFamily="34" charset="0"/>
              </a:rPr>
              <a:t>, </a:t>
            </a:r>
            <a:r>
              <a:rPr lang="en-US" sz="4800" b="1" dirty="0" err="1">
                <a:solidFill>
                  <a:srgbClr val="E05436"/>
                </a:solidFill>
                <a:latin typeface="Century Gothic" panose="020B0502020202020204" pitchFamily="34" charset="0"/>
              </a:rPr>
              <a:t>ey</a:t>
            </a:r>
            <a:r>
              <a:rPr lang="en-US" sz="4800" b="1" dirty="0">
                <a:solidFill>
                  <a:srgbClr val="E05436"/>
                </a:solidFill>
                <a:latin typeface="Century Gothic" panose="020B0502020202020204" pitchFamily="34" charset="0"/>
              </a:rPr>
              <a:t> /</a:t>
            </a:r>
            <a:r>
              <a:rPr lang="en-US" sz="4800" b="1" dirty="0" err="1">
                <a:solidFill>
                  <a:srgbClr val="E05436"/>
                </a:solidFill>
                <a:latin typeface="Century Gothic" panose="020B0502020202020204" pitchFamily="34" charset="0"/>
              </a:rPr>
              <a:t>ē</a:t>
            </a:r>
            <a:r>
              <a:rPr lang="en-US" sz="48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see</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tree</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ee</a:t>
            </a:r>
          </a:p>
        </p:txBody>
      </p:sp>
    </p:spTree>
    <p:extLst>
      <p:ext uri="{BB962C8B-B14F-4D97-AF65-F5344CB8AC3E}">
        <p14:creationId xmlns:p14="http://schemas.microsoft.com/office/powerpoint/2010/main" val="2328777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3092244" y="537004"/>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eel</a:t>
            </a:r>
          </a:p>
        </p:txBody>
      </p:sp>
      <p:sp>
        <p:nvSpPr>
          <p:cNvPr id="4" name="TextBox 3">
            <a:extLst>
              <a:ext uri="{FF2B5EF4-FFF2-40B4-BE49-F238E27FC236}">
                <a16:creationId xmlns:a16="http://schemas.microsoft.com/office/drawing/2014/main" id="{992BBE0E-3B96-EEE0-2730-95DF3446B81C}"/>
              </a:ext>
            </a:extLst>
          </p:cNvPr>
          <p:cNvSpPr txBox="1">
            <a:spLocks noChangeArrowheads="1"/>
          </p:cNvSpPr>
          <p:nvPr/>
        </p:nvSpPr>
        <p:spPr bwMode="auto">
          <a:xfrm>
            <a:off x="1200814" y="33614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ee</a:t>
            </a:r>
          </a:p>
        </p:txBody>
      </p:sp>
    </p:spTree>
    <p:extLst>
      <p:ext uri="{BB962C8B-B14F-4D97-AF65-F5344CB8AC3E}">
        <p14:creationId xmlns:p14="http://schemas.microsoft.com/office/powerpoint/2010/main" val="2649113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a:t>
            </a:r>
          </a:p>
        </p:txBody>
      </p:sp>
      <p:pic>
        <p:nvPicPr>
          <p:cNvPr id="3" name="Picture 2">
            <a:extLst>
              <a:ext uri="{FF2B5EF4-FFF2-40B4-BE49-F238E27FC236}">
                <a16:creationId xmlns:a16="http://schemas.microsoft.com/office/drawing/2014/main" id="{96B5E3C9-EDA1-761E-25C4-4ADC422AD6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9345" y="3429000"/>
            <a:ext cx="2265309" cy="3007047"/>
          </a:xfrm>
          <a:prstGeom prst="rect">
            <a:avLst/>
          </a:prstGeom>
          <a:ln w="12700">
            <a:solidFill>
              <a:schemeClr val="tx1"/>
            </a:solidFill>
          </a:ln>
        </p:spPr>
      </p:pic>
    </p:spTree>
    <p:extLst>
      <p:ext uri="{BB962C8B-B14F-4D97-AF65-F5344CB8AC3E}">
        <p14:creationId xmlns:p14="http://schemas.microsoft.com/office/powerpoint/2010/main" val="17819608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607379" y="501146"/>
            <a:ext cx="3378629"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mean</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team</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a:t>
            </a:r>
          </a:p>
        </p:txBody>
      </p:sp>
    </p:spTree>
    <p:extLst>
      <p:ext uri="{BB962C8B-B14F-4D97-AF65-F5344CB8AC3E}">
        <p14:creationId xmlns:p14="http://schemas.microsoft.com/office/powerpoint/2010/main" val="1705110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each</a:t>
            </a:r>
          </a:p>
        </p:txBody>
      </p:sp>
      <p:sp>
        <p:nvSpPr>
          <p:cNvPr id="4" name="TextBox 3">
            <a:extLst>
              <a:ext uri="{FF2B5EF4-FFF2-40B4-BE49-F238E27FC236}">
                <a16:creationId xmlns:a16="http://schemas.microsoft.com/office/drawing/2014/main" id="{992BBE0E-3B96-EEE0-2730-95DF3446B81C}"/>
              </a:ext>
            </a:extLst>
          </p:cNvPr>
          <p:cNvSpPr txBox="1">
            <a:spLocks noChangeArrowheads="1"/>
          </p:cNvSpPr>
          <p:nvPr/>
        </p:nvSpPr>
        <p:spPr bwMode="auto">
          <a:xfrm>
            <a:off x="1200814" y="33614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a:t>
            </a:r>
          </a:p>
        </p:txBody>
      </p:sp>
    </p:spTree>
    <p:extLst>
      <p:ext uri="{BB962C8B-B14F-4D97-AF65-F5344CB8AC3E}">
        <p14:creationId xmlns:p14="http://schemas.microsoft.com/office/powerpoint/2010/main" val="3089666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tea</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flea</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a:t>
            </a:r>
          </a:p>
        </p:txBody>
      </p:sp>
    </p:spTree>
    <p:extLst>
      <p:ext uri="{BB962C8B-B14F-4D97-AF65-F5344CB8AC3E}">
        <p14:creationId xmlns:p14="http://schemas.microsoft.com/office/powerpoint/2010/main" val="151978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ey</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ACD2BDEB-C858-0F14-3537-F7E867B34E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9345" y="3429000"/>
            <a:ext cx="2265309" cy="3007047"/>
          </a:xfrm>
          <a:prstGeom prst="rect">
            <a:avLst/>
          </a:prstGeom>
          <a:ln w="12700">
            <a:solidFill>
              <a:schemeClr val="tx1"/>
            </a:solidFill>
          </a:ln>
        </p:spPr>
      </p:pic>
    </p:spTree>
    <p:extLst>
      <p:ext uri="{BB962C8B-B14F-4D97-AF65-F5344CB8AC3E}">
        <p14:creationId xmlns:p14="http://schemas.microsoft.com/office/powerpoint/2010/main" val="20918766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5B09D49-F38A-A192-586C-E31A7294B76E}"/>
              </a:ext>
            </a:extLst>
          </p:cNvPr>
          <p:cNvSpPr txBox="1">
            <a:spLocks noChangeArrowheads="1"/>
          </p:cNvSpPr>
          <p:nvPr/>
        </p:nvSpPr>
        <p:spPr bwMode="auto">
          <a:xfrm>
            <a:off x="6012882" y="3263360"/>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ey</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cxnSp>
        <p:nvCxnSpPr>
          <p:cNvPr id="9" name="Straight Connector 8">
            <a:extLst>
              <a:ext uri="{FF2B5EF4-FFF2-40B4-BE49-F238E27FC236}">
                <a16:creationId xmlns:a16="http://schemas.microsoft.com/office/drawing/2014/main" id="{78E40863-2536-997E-1B9C-037957309AF9}"/>
              </a:ext>
            </a:extLst>
          </p:cNvPr>
          <p:cNvCxnSpPr/>
          <p:nvPr/>
        </p:nvCxnSpPr>
        <p:spPr>
          <a:xfrm>
            <a:off x="1380565" y="4709910"/>
            <a:ext cx="2904565" cy="0"/>
          </a:xfrm>
          <a:prstGeom prst="line">
            <a:avLst/>
          </a:prstGeom>
          <a:ln w="57150">
            <a:solidFill>
              <a:srgbClr val="2C629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5167B6F-325D-DD0A-1E8E-115F30B876CA}"/>
              </a:ext>
            </a:extLst>
          </p:cNvPr>
          <p:cNvCxnSpPr/>
          <p:nvPr/>
        </p:nvCxnSpPr>
        <p:spPr>
          <a:xfrm>
            <a:off x="4730806" y="4709910"/>
            <a:ext cx="2904565" cy="0"/>
          </a:xfrm>
          <a:prstGeom prst="line">
            <a:avLst/>
          </a:prstGeom>
          <a:ln w="57150">
            <a:solidFill>
              <a:srgbClr val="2C629F"/>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2AEF10D-E172-B2E0-2014-D084F34A72D4}"/>
              </a:ext>
            </a:extLst>
          </p:cNvPr>
          <p:cNvSpPr txBox="1">
            <a:spLocks noChangeArrowheads="1"/>
          </p:cNvSpPr>
          <p:nvPr/>
        </p:nvSpPr>
        <p:spPr bwMode="auto">
          <a:xfrm>
            <a:off x="1887132" y="4811024"/>
            <a:ext cx="18914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1</a:t>
            </a:r>
            <a:r>
              <a:rPr kumimoji="0" lang="en-US" altLang="en-US" sz="1800" b="0" i="0" u="none" strike="noStrike" kern="1200" cap="none" spc="0" normalizeH="0" baseline="30000" noProof="0" dirty="0">
                <a:ln>
                  <a:noFill/>
                </a:ln>
                <a:solidFill>
                  <a:srgbClr val="E7E6E6">
                    <a:lumMod val="50000"/>
                  </a:srgbClr>
                </a:solidFill>
                <a:effectLst/>
                <a:uLnTx/>
                <a:uFillTx/>
                <a:latin typeface="Century Gothic" panose="020B0502020202020204" pitchFamily="34" charset="0"/>
                <a:ea typeface="+mn-ea"/>
                <a:cs typeface="+mn-cs"/>
              </a:rPr>
              <a:t>st</a:t>
            </a: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 syllable</a:t>
            </a:r>
          </a:p>
        </p:txBody>
      </p:sp>
      <p:sp>
        <p:nvSpPr>
          <p:cNvPr id="12" name="TextBox 11">
            <a:extLst>
              <a:ext uri="{FF2B5EF4-FFF2-40B4-BE49-F238E27FC236}">
                <a16:creationId xmlns:a16="http://schemas.microsoft.com/office/drawing/2014/main" id="{1333469F-733E-ACCD-535E-C35567BB0878}"/>
              </a:ext>
            </a:extLst>
          </p:cNvPr>
          <p:cNvSpPr txBox="1">
            <a:spLocks noChangeArrowheads="1"/>
          </p:cNvSpPr>
          <p:nvPr/>
        </p:nvSpPr>
        <p:spPr bwMode="auto">
          <a:xfrm>
            <a:off x="5237373" y="4811024"/>
            <a:ext cx="18914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2</a:t>
            </a:r>
            <a:r>
              <a:rPr kumimoji="0" lang="en-US" altLang="en-US" sz="1800" b="0" i="0" u="none" strike="noStrike" kern="1200" cap="none" spc="0" normalizeH="0" baseline="30000" noProof="0" dirty="0">
                <a:ln>
                  <a:noFill/>
                </a:ln>
                <a:solidFill>
                  <a:srgbClr val="E7E6E6">
                    <a:lumMod val="50000"/>
                  </a:srgbClr>
                </a:solidFill>
                <a:effectLst/>
                <a:uLnTx/>
                <a:uFillTx/>
                <a:latin typeface="Century Gothic" panose="020B0502020202020204" pitchFamily="34" charset="0"/>
                <a:ea typeface="+mn-ea"/>
                <a:cs typeface="+mn-cs"/>
              </a:rPr>
              <a:t>nd</a:t>
            </a: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 syllable</a:t>
            </a:r>
          </a:p>
        </p:txBody>
      </p:sp>
      <p:sp>
        <p:nvSpPr>
          <p:cNvPr id="13" name="TextBox 21">
            <a:extLst>
              <a:ext uri="{FF2B5EF4-FFF2-40B4-BE49-F238E27FC236}">
                <a16:creationId xmlns:a16="http://schemas.microsoft.com/office/drawing/2014/main" id="{527326ED-CCB1-B97A-11CB-99BEF06D2744}"/>
              </a:ext>
            </a:extLst>
          </p:cNvPr>
          <p:cNvSpPr txBox="1">
            <a:spLocks noChangeArrowheads="1"/>
          </p:cNvSpPr>
          <p:nvPr/>
        </p:nvSpPr>
        <p:spPr bwMode="auto">
          <a:xfrm>
            <a:off x="563923" y="501146"/>
            <a:ext cx="334270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money</a:t>
            </a:r>
          </a:p>
        </p:txBody>
      </p:sp>
      <p:sp>
        <p:nvSpPr>
          <p:cNvPr id="14" name="TextBox 21">
            <a:extLst>
              <a:ext uri="{FF2B5EF4-FFF2-40B4-BE49-F238E27FC236}">
                <a16:creationId xmlns:a16="http://schemas.microsoft.com/office/drawing/2014/main" id="{C9B51813-AA31-5E07-06A8-EED0FC66CCE4}"/>
              </a:ext>
            </a:extLst>
          </p:cNvPr>
          <p:cNvSpPr txBox="1">
            <a:spLocks noChangeArrowheads="1"/>
          </p:cNvSpPr>
          <p:nvPr/>
        </p:nvSpPr>
        <p:spPr bwMode="auto">
          <a:xfrm>
            <a:off x="5237373" y="501146"/>
            <a:ext cx="329924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turkey</a:t>
            </a:r>
          </a:p>
        </p:txBody>
      </p:sp>
    </p:spTree>
    <p:extLst>
      <p:ext uri="{BB962C8B-B14F-4D97-AF65-F5344CB8AC3E}">
        <p14:creationId xmlns:p14="http://schemas.microsoft.com/office/powerpoint/2010/main" val="179391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856BD6-EFF8-6574-19B2-FA770EAC55BD}"/>
              </a:ext>
            </a:extLst>
          </p:cNvPr>
          <p:cNvSpPr txBox="1"/>
          <p:nvPr/>
        </p:nvSpPr>
        <p:spPr>
          <a:xfrm>
            <a:off x="3276879" y="3416545"/>
            <a:ext cx="258304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e_e</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7" name="Picture 6">
            <a:extLst>
              <a:ext uri="{FF2B5EF4-FFF2-40B4-BE49-F238E27FC236}">
                <a16:creationId xmlns:a16="http://schemas.microsoft.com/office/drawing/2014/main" id="{E1DBA351-C65B-F60D-7C57-5B7CE56AEE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6275" y="154984"/>
            <a:ext cx="2571449" cy="3256285"/>
          </a:xfrm>
          <a:prstGeom prst="rect">
            <a:avLst/>
          </a:prstGeom>
          <a:ln w="12700">
            <a:solidFill>
              <a:schemeClr val="tx1"/>
            </a:solidFill>
          </a:ln>
        </p:spPr>
      </p:pic>
      <p:sp>
        <p:nvSpPr>
          <p:cNvPr id="2" name="TextBox 1">
            <a:extLst>
              <a:ext uri="{FF2B5EF4-FFF2-40B4-BE49-F238E27FC236}">
                <a16:creationId xmlns:a16="http://schemas.microsoft.com/office/drawing/2014/main" id="{1F2722F2-9EE6-DB2C-7035-C6465A887656}"/>
              </a:ext>
            </a:extLst>
          </p:cNvPr>
          <p:cNvSpPr txBox="1"/>
          <p:nvPr/>
        </p:nvSpPr>
        <p:spPr>
          <a:xfrm>
            <a:off x="3276879" y="4247542"/>
            <a:ext cx="258304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6" name="TextBox 5">
            <a:extLst>
              <a:ext uri="{FF2B5EF4-FFF2-40B4-BE49-F238E27FC236}">
                <a16:creationId xmlns:a16="http://schemas.microsoft.com/office/drawing/2014/main" id="{01E0A62C-A910-B666-7397-54AAACE08CA7}"/>
              </a:ext>
            </a:extLst>
          </p:cNvPr>
          <p:cNvSpPr txBox="1"/>
          <p:nvPr/>
        </p:nvSpPr>
        <p:spPr>
          <a:xfrm>
            <a:off x="1994750" y="5077186"/>
            <a:ext cx="258304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10" name="TextBox 9">
            <a:extLst>
              <a:ext uri="{FF2B5EF4-FFF2-40B4-BE49-F238E27FC236}">
                <a16:creationId xmlns:a16="http://schemas.microsoft.com/office/drawing/2014/main" id="{9E721ABF-521E-601C-924E-100A73F6F7D2}"/>
              </a:ext>
            </a:extLst>
          </p:cNvPr>
          <p:cNvSpPr txBox="1"/>
          <p:nvPr/>
        </p:nvSpPr>
        <p:spPr>
          <a:xfrm>
            <a:off x="4577185" y="5075968"/>
            <a:ext cx="258304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err="1">
                <a:solidFill>
                  <a:prstClr val="black"/>
                </a:solidFill>
                <a:latin typeface="Century Gothic" panose="020B0502020202020204" pitchFamily="34" charset="0"/>
              </a:rPr>
              <a:t>ee</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F3C02CC3-9225-2B1B-EE5D-B87CB619168F}"/>
              </a:ext>
            </a:extLst>
          </p:cNvPr>
          <p:cNvSpPr txBox="1"/>
          <p:nvPr/>
        </p:nvSpPr>
        <p:spPr>
          <a:xfrm>
            <a:off x="1994750" y="5904394"/>
            <a:ext cx="258304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err="1">
                <a:solidFill>
                  <a:prstClr val="black"/>
                </a:solidFill>
                <a:latin typeface="Century Gothic" panose="020B0502020202020204" pitchFamily="34" charset="0"/>
              </a:rPr>
              <a:t>ea</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3444FA15-51DD-0026-5CF0-677C765F5115}"/>
              </a:ext>
            </a:extLst>
          </p:cNvPr>
          <p:cNvSpPr txBox="1"/>
          <p:nvPr/>
        </p:nvSpPr>
        <p:spPr>
          <a:xfrm>
            <a:off x="4577185" y="5903176"/>
            <a:ext cx="258304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err="1">
                <a:solidFill>
                  <a:prstClr val="black"/>
                </a:solidFill>
                <a:latin typeface="Century Gothic" panose="020B0502020202020204" pitchFamily="34" charset="0"/>
              </a:rPr>
              <a:t>ey</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31372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6" grpId="0" animBg="1"/>
      <p:bldP spid="10" grpId="0" animBg="1"/>
      <p:bldP spid="11" grpId="0" animBg="1"/>
      <p:bldP spid="1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59504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646;p36">
            <a:extLst>
              <a:ext uri="{FF2B5EF4-FFF2-40B4-BE49-F238E27FC236}">
                <a16:creationId xmlns:a16="http://schemas.microsoft.com/office/drawing/2014/main" id="{874B8589-A8B7-654D-43DF-58F152C3BA1E}"/>
              </a:ext>
            </a:extLst>
          </p:cNvPr>
          <p:cNvSpPr txBox="1"/>
          <p:nvPr/>
        </p:nvSpPr>
        <p:spPr>
          <a:xfrm>
            <a:off x="148646" y="1948974"/>
            <a:ext cx="431274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9600" b="1" i="0" u="none" strike="noStrike" kern="1200" cap="none" spc="0" normalizeH="0" baseline="0" noProof="0" dirty="0">
                <a:ln>
                  <a:noFill/>
                </a:ln>
                <a:solidFill>
                  <a:prstClr val="black"/>
                </a:solidFill>
                <a:effectLst/>
                <a:uLnTx/>
                <a:uFillTx/>
                <a:latin typeface="Century Gothic"/>
                <a:ea typeface="+mn-ea"/>
                <a:cs typeface="+mn-cs"/>
                <a:sym typeface="Century Gothic"/>
              </a:rPr>
              <a:t>keep</a:t>
            </a:r>
            <a:endParaRPr kumimoji="0" sz="3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 name="Google Shape;648;p36">
            <a:extLst>
              <a:ext uri="{FF2B5EF4-FFF2-40B4-BE49-F238E27FC236}">
                <a16:creationId xmlns:a16="http://schemas.microsoft.com/office/drawing/2014/main" id="{671EE438-B334-A145-6501-028EFD4EABA7}"/>
              </a:ext>
            </a:extLst>
          </p:cNvPr>
          <p:cNvSpPr txBox="1"/>
          <p:nvPr/>
        </p:nvSpPr>
        <p:spPr>
          <a:xfrm>
            <a:off x="4656912" y="1948974"/>
            <a:ext cx="431274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96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heat</a:t>
            </a:r>
            <a:endParaRPr kumimoji="0" lang="en-US" sz="3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0;p36">
            <a:extLst>
              <a:ext uri="{FF2B5EF4-FFF2-40B4-BE49-F238E27FC236}">
                <a16:creationId xmlns:a16="http://schemas.microsoft.com/office/drawing/2014/main" id="{69451044-DBBA-69AC-D381-07B6451F2CD2}"/>
              </a:ext>
            </a:extLst>
          </p:cNvPr>
          <p:cNvSpPr txBox="1"/>
          <p:nvPr/>
        </p:nvSpPr>
        <p:spPr>
          <a:xfrm>
            <a:off x="1648971" y="4168102"/>
            <a:ext cx="584605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96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monkey</a:t>
            </a:r>
            <a:endParaRPr kumimoji="0" lang="en-US" sz="32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7822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298174" y="1799349"/>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seem</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806440" y="1799349"/>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need</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298174" y="3417785"/>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tree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806442" y="3417785"/>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sleep</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298174" y="5015933"/>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three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4806441" y="5015933"/>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eat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46831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298174" y="1799349"/>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sea</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806440" y="1799349"/>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each</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298174" y="3417785"/>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read</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806442" y="3417785"/>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leave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298174" y="5015933"/>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clean</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4806441" y="5015933"/>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turkey</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766253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Google Shape;650;p36">
            <a:extLst>
              <a:ext uri="{FF2B5EF4-FFF2-40B4-BE49-F238E27FC236}">
                <a16:creationId xmlns:a16="http://schemas.microsoft.com/office/drawing/2014/main" id="{2669681B-96A0-E5EB-AB04-EFB290FC14A7}"/>
              </a:ext>
            </a:extLst>
          </p:cNvPr>
          <p:cNvSpPr txBox="1"/>
          <p:nvPr/>
        </p:nvSpPr>
        <p:spPr>
          <a:xfrm>
            <a:off x="2225168" y="2031393"/>
            <a:ext cx="4693665"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hockey</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3669767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85</a:t>
            </a:r>
          </a:p>
          <a:p>
            <a:pPr algn="ctr"/>
            <a:r>
              <a:rPr lang="en-US" sz="4800" b="1" dirty="0" err="1">
                <a:solidFill>
                  <a:srgbClr val="E05436"/>
                </a:solidFill>
                <a:latin typeface="Century Gothic" panose="020B0502020202020204" pitchFamily="34" charset="0"/>
              </a:rPr>
              <a:t>ee</a:t>
            </a:r>
            <a:r>
              <a:rPr lang="en-US" sz="4800" b="1" dirty="0">
                <a:solidFill>
                  <a:srgbClr val="E05436"/>
                </a:solidFill>
                <a:latin typeface="Century Gothic" panose="020B0502020202020204" pitchFamily="34" charset="0"/>
              </a:rPr>
              <a:t>, </a:t>
            </a:r>
            <a:r>
              <a:rPr lang="en-US" sz="4800" b="1" dirty="0" err="1">
                <a:solidFill>
                  <a:srgbClr val="E05436"/>
                </a:solidFill>
                <a:latin typeface="Century Gothic" panose="020B0502020202020204" pitchFamily="34" charset="0"/>
              </a:rPr>
              <a:t>ea</a:t>
            </a:r>
            <a:r>
              <a:rPr lang="en-US" sz="4800" b="1" dirty="0">
                <a:solidFill>
                  <a:srgbClr val="E05436"/>
                </a:solidFill>
                <a:latin typeface="Century Gothic" panose="020B0502020202020204" pitchFamily="34" charset="0"/>
              </a:rPr>
              <a:t>, </a:t>
            </a:r>
            <a:r>
              <a:rPr lang="en-US" sz="4800" b="1" dirty="0" err="1">
                <a:solidFill>
                  <a:srgbClr val="E05436"/>
                </a:solidFill>
                <a:latin typeface="Century Gothic" panose="020B0502020202020204" pitchFamily="34" charset="0"/>
              </a:rPr>
              <a:t>ey</a:t>
            </a:r>
            <a:r>
              <a:rPr lang="en-US" sz="4800" b="1" dirty="0">
                <a:solidFill>
                  <a:srgbClr val="E05436"/>
                </a:solidFill>
                <a:latin typeface="Century Gothic" panose="020B0502020202020204" pitchFamily="34" charset="0"/>
              </a:rPr>
              <a:t> /</a:t>
            </a:r>
            <a:r>
              <a:rPr lang="en-US" sz="4800" b="1" dirty="0" err="1">
                <a:solidFill>
                  <a:srgbClr val="E05436"/>
                </a:solidFill>
                <a:latin typeface="Century Gothic" panose="020B0502020202020204" pitchFamily="34" charset="0"/>
              </a:rPr>
              <a:t>ē</a:t>
            </a:r>
            <a:r>
              <a:rPr lang="en-US" sz="48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14214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Vowel Team</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2347650"/>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 or more letters that work together to make 1 sound.</a:t>
            </a:r>
          </a:p>
        </p:txBody>
      </p:sp>
    </p:spTree>
    <p:extLst>
      <p:ext uri="{BB962C8B-B14F-4D97-AF65-F5344CB8AC3E}">
        <p14:creationId xmlns:p14="http://schemas.microsoft.com/office/powerpoint/2010/main" val="42084025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ee</a:t>
            </a:r>
          </a:p>
        </p:txBody>
      </p:sp>
      <p:pic>
        <p:nvPicPr>
          <p:cNvPr id="3" name="Picture 2">
            <a:extLst>
              <a:ext uri="{FF2B5EF4-FFF2-40B4-BE49-F238E27FC236}">
                <a16:creationId xmlns:a16="http://schemas.microsoft.com/office/drawing/2014/main" id="{9F0CF5CE-99CC-5AE0-2DBA-3053886D73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9345" y="3429000"/>
            <a:ext cx="2265309" cy="3007047"/>
          </a:xfrm>
          <a:prstGeom prst="rect">
            <a:avLst/>
          </a:prstGeom>
          <a:ln w="12700">
            <a:solidFill>
              <a:schemeClr val="tx1"/>
            </a:solidFill>
          </a:ln>
        </p:spPr>
      </p:pic>
    </p:spTree>
    <p:extLst>
      <p:ext uri="{BB962C8B-B14F-4D97-AF65-F5344CB8AC3E}">
        <p14:creationId xmlns:p14="http://schemas.microsoft.com/office/powerpoint/2010/main" val="19654021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607379" y="501146"/>
            <a:ext cx="316341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need</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373211" y="501146"/>
            <a:ext cx="316341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feet</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ee</a:t>
            </a:r>
          </a:p>
        </p:txBody>
      </p:sp>
    </p:spTree>
    <p:extLst>
      <p:ext uri="{BB962C8B-B14F-4D97-AF65-F5344CB8AC3E}">
        <p14:creationId xmlns:p14="http://schemas.microsoft.com/office/powerpoint/2010/main" val="1507661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see</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tree</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ee</a:t>
            </a:r>
          </a:p>
        </p:txBody>
      </p:sp>
    </p:spTree>
    <p:extLst>
      <p:ext uri="{BB962C8B-B14F-4D97-AF65-F5344CB8AC3E}">
        <p14:creationId xmlns:p14="http://schemas.microsoft.com/office/powerpoint/2010/main" val="2587137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3092244" y="537004"/>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eel</a:t>
            </a:r>
          </a:p>
        </p:txBody>
      </p:sp>
      <p:sp>
        <p:nvSpPr>
          <p:cNvPr id="4" name="TextBox 3">
            <a:extLst>
              <a:ext uri="{FF2B5EF4-FFF2-40B4-BE49-F238E27FC236}">
                <a16:creationId xmlns:a16="http://schemas.microsoft.com/office/drawing/2014/main" id="{992BBE0E-3B96-EEE0-2730-95DF3446B81C}"/>
              </a:ext>
            </a:extLst>
          </p:cNvPr>
          <p:cNvSpPr txBox="1">
            <a:spLocks noChangeArrowheads="1"/>
          </p:cNvSpPr>
          <p:nvPr/>
        </p:nvSpPr>
        <p:spPr bwMode="auto">
          <a:xfrm>
            <a:off x="1200814" y="33614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ee</a:t>
            </a:r>
          </a:p>
        </p:txBody>
      </p:sp>
    </p:spTree>
    <p:extLst>
      <p:ext uri="{BB962C8B-B14F-4D97-AF65-F5344CB8AC3E}">
        <p14:creationId xmlns:p14="http://schemas.microsoft.com/office/powerpoint/2010/main" val="3370843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a:t>
            </a:r>
          </a:p>
        </p:txBody>
      </p:sp>
      <p:pic>
        <p:nvPicPr>
          <p:cNvPr id="3" name="Picture 2">
            <a:extLst>
              <a:ext uri="{FF2B5EF4-FFF2-40B4-BE49-F238E27FC236}">
                <a16:creationId xmlns:a16="http://schemas.microsoft.com/office/drawing/2014/main" id="{96B5E3C9-EDA1-761E-25C4-4ADC422AD6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9345" y="3429000"/>
            <a:ext cx="2265309" cy="3007047"/>
          </a:xfrm>
          <a:prstGeom prst="rect">
            <a:avLst/>
          </a:prstGeom>
          <a:ln w="12700">
            <a:solidFill>
              <a:schemeClr val="tx1"/>
            </a:solidFill>
          </a:ln>
        </p:spPr>
      </p:pic>
    </p:spTree>
    <p:extLst>
      <p:ext uri="{BB962C8B-B14F-4D97-AF65-F5344CB8AC3E}">
        <p14:creationId xmlns:p14="http://schemas.microsoft.com/office/powerpoint/2010/main" val="32477279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607379" y="501146"/>
            <a:ext cx="3378629"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mean</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team</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a:t>
            </a:r>
          </a:p>
        </p:txBody>
      </p:sp>
    </p:spTree>
    <p:extLst>
      <p:ext uri="{BB962C8B-B14F-4D97-AF65-F5344CB8AC3E}">
        <p14:creationId xmlns:p14="http://schemas.microsoft.com/office/powerpoint/2010/main" val="17282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each</a:t>
            </a:r>
          </a:p>
        </p:txBody>
      </p:sp>
      <p:sp>
        <p:nvSpPr>
          <p:cNvPr id="4" name="TextBox 3">
            <a:extLst>
              <a:ext uri="{FF2B5EF4-FFF2-40B4-BE49-F238E27FC236}">
                <a16:creationId xmlns:a16="http://schemas.microsoft.com/office/drawing/2014/main" id="{992BBE0E-3B96-EEE0-2730-95DF3446B81C}"/>
              </a:ext>
            </a:extLst>
          </p:cNvPr>
          <p:cNvSpPr txBox="1">
            <a:spLocks noChangeArrowheads="1"/>
          </p:cNvSpPr>
          <p:nvPr/>
        </p:nvSpPr>
        <p:spPr bwMode="auto">
          <a:xfrm>
            <a:off x="1200814" y="33614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a:t>
            </a:r>
          </a:p>
        </p:txBody>
      </p:sp>
    </p:spTree>
    <p:extLst>
      <p:ext uri="{BB962C8B-B14F-4D97-AF65-F5344CB8AC3E}">
        <p14:creationId xmlns:p14="http://schemas.microsoft.com/office/powerpoint/2010/main" val="1439862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tea</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flea</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a:t>
            </a:r>
          </a:p>
        </p:txBody>
      </p:sp>
    </p:spTree>
    <p:extLst>
      <p:ext uri="{BB962C8B-B14F-4D97-AF65-F5344CB8AC3E}">
        <p14:creationId xmlns:p14="http://schemas.microsoft.com/office/powerpoint/2010/main" val="110099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ey</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ACD2BDEB-C858-0F14-3537-F7E867B34E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9345" y="3429000"/>
            <a:ext cx="2265309" cy="3007047"/>
          </a:xfrm>
          <a:prstGeom prst="rect">
            <a:avLst/>
          </a:prstGeom>
          <a:ln w="12700">
            <a:solidFill>
              <a:schemeClr val="tx1"/>
            </a:solidFill>
          </a:ln>
        </p:spPr>
      </p:pic>
    </p:spTree>
    <p:extLst>
      <p:ext uri="{BB962C8B-B14F-4D97-AF65-F5344CB8AC3E}">
        <p14:creationId xmlns:p14="http://schemas.microsoft.com/office/powerpoint/2010/main" val="12546548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5B09D49-F38A-A192-586C-E31A7294B76E}"/>
              </a:ext>
            </a:extLst>
          </p:cNvPr>
          <p:cNvSpPr txBox="1">
            <a:spLocks noChangeArrowheads="1"/>
          </p:cNvSpPr>
          <p:nvPr/>
        </p:nvSpPr>
        <p:spPr bwMode="auto">
          <a:xfrm>
            <a:off x="6012882" y="3263360"/>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ey</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cxnSp>
        <p:nvCxnSpPr>
          <p:cNvPr id="9" name="Straight Connector 8">
            <a:extLst>
              <a:ext uri="{FF2B5EF4-FFF2-40B4-BE49-F238E27FC236}">
                <a16:creationId xmlns:a16="http://schemas.microsoft.com/office/drawing/2014/main" id="{78E40863-2536-997E-1B9C-037957309AF9}"/>
              </a:ext>
            </a:extLst>
          </p:cNvPr>
          <p:cNvCxnSpPr/>
          <p:nvPr/>
        </p:nvCxnSpPr>
        <p:spPr>
          <a:xfrm>
            <a:off x="1380565" y="4709910"/>
            <a:ext cx="2904565" cy="0"/>
          </a:xfrm>
          <a:prstGeom prst="line">
            <a:avLst/>
          </a:prstGeom>
          <a:ln w="57150">
            <a:solidFill>
              <a:srgbClr val="2C629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5167B6F-325D-DD0A-1E8E-115F30B876CA}"/>
              </a:ext>
            </a:extLst>
          </p:cNvPr>
          <p:cNvCxnSpPr/>
          <p:nvPr/>
        </p:nvCxnSpPr>
        <p:spPr>
          <a:xfrm>
            <a:off x="4730806" y="4709910"/>
            <a:ext cx="2904565" cy="0"/>
          </a:xfrm>
          <a:prstGeom prst="line">
            <a:avLst/>
          </a:prstGeom>
          <a:ln w="57150">
            <a:solidFill>
              <a:srgbClr val="2C629F"/>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2AEF10D-E172-B2E0-2014-D084F34A72D4}"/>
              </a:ext>
            </a:extLst>
          </p:cNvPr>
          <p:cNvSpPr txBox="1">
            <a:spLocks noChangeArrowheads="1"/>
          </p:cNvSpPr>
          <p:nvPr/>
        </p:nvSpPr>
        <p:spPr bwMode="auto">
          <a:xfrm>
            <a:off x="1887132" y="4811024"/>
            <a:ext cx="18914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1</a:t>
            </a:r>
            <a:r>
              <a:rPr kumimoji="0" lang="en-US" altLang="en-US" sz="1800" b="0" i="0" u="none" strike="noStrike" kern="1200" cap="none" spc="0" normalizeH="0" baseline="30000" noProof="0" dirty="0">
                <a:ln>
                  <a:noFill/>
                </a:ln>
                <a:solidFill>
                  <a:srgbClr val="E7E6E6">
                    <a:lumMod val="50000"/>
                  </a:srgbClr>
                </a:solidFill>
                <a:effectLst/>
                <a:uLnTx/>
                <a:uFillTx/>
                <a:latin typeface="Century Gothic" panose="020B0502020202020204" pitchFamily="34" charset="0"/>
                <a:ea typeface="+mn-ea"/>
                <a:cs typeface="+mn-cs"/>
              </a:rPr>
              <a:t>st</a:t>
            </a: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 syllable</a:t>
            </a:r>
          </a:p>
        </p:txBody>
      </p:sp>
      <p:sp>
        <p:nvSpPr>
          <p:cNvPr id="12" name="TextBox 11">
            <a:extLst>
              <a:ext uri="{FF2B5EF4-FFF2-40B4-BE49-F238E27FC236}">
                <a16:creationId xmlns:a16="http://schemas.microsoft.com/office/drawing/2014/main" id="{1333469F-733E-ACCD-535E-C35567BB0878}"/>
              </a:ext>
            </a:extLst>
          </p:cNvPr>
          <p:cNvSpPr txBox="1">
            <a:spLocks noChangeArrowheads="1"/>
          </p:cNvSpPr>
          <p:nvPr/>
        </p:nvSpPr>
        <p:spPr bwMode="auto">
          <a:xfrm>
            <a:off x="5237373" y="4811024"/>
            <a:ext cx="18914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2</a:t>
            </a:r>
            <a:r>
              <a:rPr kumimoji="0" lang="en-US" altLang="en-US" sz="1800" b="0" i="0" u="none" strike="noStrike" kern="1200" cap="none" spc="0" normalizeH="0" baseline="30000" noProof="0" dirty="0">
                <a:ln>
                  <a:noFill/>
                </a:ln>
                <a:solidFill>
                  <a:srgbClr val="E7E6E6">
                    <a:lumMod val="50000"/>
                  </a:srgbClr>
                </a:solidFill>
                <a:effectLst/>
                <a:uLnTx/>
                <a:uFillTx/>
                <a:latin typeface="Century Gothic" panose="020B0502020202020204" pitchFamily="34" charset="0"/>
                <a:ea typeface="+mn-ea"/>
                <a:cs typeface="+mn-cs"/>
              </a:rPr>
              <a:t>nd</a:t>
            </a: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 syllable</a:t>
            </a:r>
          </a:p>
        </p:txBody>
      </p:sp>
      <p:sp>
        <p:nvSpPr>
          <p:cNvPr id="13" name="TextBox 21">
            <a:extLst>
              <a:ext uri="{FF2B5EF4-FFF2-40B4-BE49-F238E27FC236}">
                <a16:creationId xmlns:a16="http://schemas.microsoft.com/office/drawing/2014/main" id="{527326ED-CCB1-B97A-11CB-99BEF06D2744}"/>
              </a:ext>
            </a:extLst>
          </p:cNvPr>
          <p:cNvSpPr txBox="1">
            <a:spLocks noChangeArrowheads="1"/>
          </p:cNvSpPr>
          <p:nvPr/>
        </p:nvSpPr>
        <p:spPr bwMode="auto">
          <a:xfrm>
            <a:off x="563923" y="501146"/>
            <a:ext cx="334270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money</a:t>
            </a:r>
          </a:p>
        </p:txBody>
      </p:sp>
      <p:sp>
        <p:nvSpPr>
          <p:cNvPr id="14" name="TextBox 21">
            <a:extLst>
              <a:ext uri="{FF2B5EF4-FFF2-40B4-BE49-F238E27FC236}">
                <a16:creationId xmlns:a16="http://schemas.microsoft.com/office/drawing/2014/main" id="{C9B51813-AA31-5E07-06A8-EED0FC66CCE4}"/>
              </a:ext>
            </a:extLst>
          </p:cNvPr>
          <p:cNvSpPr txBox="1">
            <a:spLocks noChangeArrowheads="1"/>
          </p:cNvSpPr>
          <p:nvPr/>
        </p:nvSpPr>
        <p:spPr bwMode="auto">
          <a:xfrm>
            <a:off x="5237373" y="501146"/>
            <a:ext cx="329924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turkey</a:t>
            </a:r>
          </a:p>
        </p:txBody>
      </p:sp>
    </p:spTree>
    <p:extLst>
      <p:ext uri="{BB962C8B-B14F-4D97-AF65-F5344CB8AC3E}">
        <p14:creationId xmlns:p14="http://schemas.microsoft.com/office/powerpoint/2010/main" val="1070019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856BD6-EFF8-6574-19B2-FA770EAC55BD}"/>
              </a:ext>
            </a:extLst>
          </p:cNvPr>
          <p:cNvSpPr txBox="1"/>
          <p:nvPr/>
        </p:nvSpPr>
        <p:spPr>
          <a:xfrm>
            <a:off x="3276879" y="3416545"/>
            <a:ext cx="258304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e_e</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7" name="Picture 6">
            <a:extLst>
              <a:ext uri="{FF2B5EF4-FFF2-40B4-BE49-F238E27FC236}">
                <a16:creationId xmlns:a16="http://schemas.microsoft.com/office/drawing/2014/main" id="{E1DBA351-C65B-F60D-7C57-5B7CE56AEE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6275" y="154984"/>
            <a:ext cx="2571449" cy="3256285"/>
          </a:xfrm>
          <a:prstGeom prst="rect">
            <a:avLst/>
          </a:prstGeom>
          <a:ln w="12700">
            <a:solidFill>
              <a:schemeClr val="tx1"/>
            </a:solidFill>
          </a:ln>
        </p:spPr>
      </p:pic>
      <p:sp>
        <p:nvSpPr>
          <p:cNvPr id="2" name="TextBox 1">
            <a:extLst>
              <a:ext uri="{FF2B5EF4-FFF2-40B4-BE49-F238E27FC236}">
                <a16:creationId xmlns:a16="http://schemas.microsoft.com/office/drawing/2014/main" id="{1F2722F2-9EE6-DB2C-7035-C6465A887656}"/>
              </a:ext>
            </a:extLst>
          </p:cNvPr>
          <p:cNvSpPr txBox="1"/>
          <p:nvPr/>
        </p:nvSpPr>
        <p:spPr>
          <a:xfrm>
            <a:off x="3276879" y="4247542"/>
            <a:ext cx="258304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6" name="TextBox 5">
            <a:extLst>
              <a:ext uri="{FF2B5EF4-FFF2-40B4-BE49-F238E27FC236}">
                <a16:creationId xmlns:a16="http://schemas.microsoft.com/office/drawing/2014/main" id="{01E0A62C-A910-B666-7397-54AAACE08CA7}"/>
              </a:ext>
            </a:extLst>
          </p:cNvPr>
          <p:cNvSpPr txBox="1"/>
          <p:nvPr/>
        </p:nvSpPr>
        <p:spPr>
          <a:xfrm>
            <a:off x="1994750" y="5077186"/>
            <a:ext cx="258304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10" name="TextBox 9">
            <a:extLst>
              <a:ext uri="{FF2B5EF4-FFF2-40B4-BE49-F238E27FC236}">
                <a16:creationId xmlns:a16="http://schemas.microsoft.com/office/drawing/2014/main" id="{9E721ABF-521E-601C-924E-100A73F6F7D2}"/>
              </a:ext>
            </a:extLst>
          </p:cNvPr>
          <p:cNvSpPr txBox="1"/>
          <p:nvPr/>
        </p:nvSpPr>
        <p:spPr>
          <a:xfrm>
            <a:off x="4577185" y="5075968"/>
            <a:ext cx="258304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err="1">
                <a:solidFill>
                  <a:prstClr val="black"/>
                </a:solidFill>
                <a:latin typeface="Century Gothic" panose="020B0502020202020204" pitchFamily="34" charset="0"/>
              </a:rPr>
              <a:t>ee</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F3C02CC3-9225-2B1B-EE5D-B87CB619168F}"/>
              </a:ext>
            </a:extLst>
          </p:cNvPr>
          <p:cNvSpPr txBox="1"/>
          <p:nvPr/>
        </p:nvSpPr>
        <p:spPr>
          <a:xfrm>
            <a:off x="1994750" y="5904394"/>
            <a:ext cx="258304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err="1">
                <a:solidFill>
                  <a:prstClr val="black"/>
                </a:solidFill>
                <a:latin typeface="Century Gothic" panose="020B0502020202020204" pitchFamily="34" charset="0"/>
              </a:rPr>
              <a:t>ea</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3444FA15-51DD-0026-5CF0-677C765F5115}"/>
              </a:ext>
            </a:extLst>
          </p:cNvPr>
          <p:cNvSpPr txBox="1"/>
          <p:nvPr/>
        </p:nvSpPr>
        <p:spPr>
          <a:xfrm>
            <a:off x="4577185" y="5903176"/>
            <a:ext cx="258304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err="1">
                <a:solidFill>
                  <a:prstClr val="black"/>
                </a:solidFill>
                <a:latin typeface="Century Gothic" panose="020B0502020202020204" pitchFamily="34" charset="0"/>
              </a:rPr>
              <a:t>ey</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23827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6" grpId="0" animBg="1"/>
      <p:bldP spid="10" grpId="0" animBg="1"/>
      <p:bldP spid="11" grpId="0" animBg="1"/>
      <p:bldP spid="1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275574" y="1948974"/>
            <a:ext cx="304382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7200" b="1" i="0" u="none" strike="noStrike" kern="1200" cap="none" spc="0" normalizeH="0" baseline="0" noProof="0" dirty="0">
                <a:ln>
                  <a:noFill/>
                </a:ln>
                <a:solidFill>
                  <a:prstClr val="black"/>
                </a:solidFill>
                <a:effectLst/>
                <a:uLnTx/>
                <a:uFillTx/>
                <a:latin typeface="Century Gothic"/>
                <a:ea typeface="+mn-ea"/>
                <a:cs typeface="+mn-cs"/>
                <a:sym typeface="Century Gothic"/>
              </a:rPr>
              <a:t>need</a:t>
            </a:r>
            <a:endParaRPr kumimoji="0" sz="20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5214848" y="1948974"/>
            <a:ext cx="342215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mn-ea"/>
                <a:cs typeface="Arial"/>
                <a:sym typeface="Century Gothic"/>
              </a:rPr>
              <a:t>green</a:t>
            </a:r>
            <a:endParaRPr kumimoji="0" lang="en-US"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275574" y="3949793"/>
            <a:ext cx="304382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mn-ea"/>
                <a:cs typeface="Arial"/>
                <a:sym typeface="Century Gothic"/>
              </a:rPr>
              <a:t>each</a:t>
            </a:r>
            <a:endParaRPr kumimoji="0" lang="en-US"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940621" y="3949793"/>
            <a:ext cx="3970612"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mn-ea"/>
                <a:cs typeface="Arial"/>
                <a:sym typeface="Century Gothic"/>
              </a:rPr>
              <a:t>monkey</a:t>
            </a:r>
            <a:endParaRPr kumimoji="0" lang="en-US"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65618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5247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today</a:t>
            </a:r>
          </a:p>
        </p:txBody>
      </p:sp>
      <p:sp>
        <p:nvSpPr>
          <p:cNvPr id="2" name="Rectangle 1">
            <a:extLst>
              <a:ext uri="{FF2B5EF4-FFF2-40B4-BE49-F238E27FC236}">
                <a16:creationId xmlns:a16="http://schemas.microsoft.com/office/drawing/2014/main" id="{4AF847E3-A911-4C0F-B6A2-9334BB260FA4}"/>
              </a:ext>
            </a:extLst>
          </p:cNvPr>
          <p:cNvSpPr/>
          <p:nvPr/>
        </p:nvSpPr>
        <p:spPr>
          <a:xfrm>
            <a:off x="2377884"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4060739" y="407026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eart 6">
            <a:extLst>
              <a:ext uri="{FF2B5EF4-FFF2-40B4-BE49-F238E27FC236}">
                <a16:creationId xmlns:a16="http://schemas.microsoft.com/office/drawing/2014/main" id="{325B7FD2-1EDC-7646-8B34-6022C49FECA7}"/>
              </a:ext>
            </a:extLst>
          </p:cNvPr>
          <p:cNvSpPr/>
          <p:nvPr/>
        </p:nvSpPr>
        <p:spPr>
          <a:xfrm>
            <a:off x="3124644"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EA2AA71E-4F7C-AF4E-A17B-D2B1A938B4DE}"/>
              </a:ext>
            </a:extLst>
          </p:cNvPr>
          <p:cNvSpPr/>
          <p:nvPr/>
        </p:nvSpPr>
        <p:spPr>
          <a:xfrm>
            <a:off x="5423554" y="407026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1485183B-42BE-9AA8-4DD4-EB9AFE06F22B}"/>
              </a:ext>
            </a:extLst>
          </p:cNvPr>
          <p:cNvCxnSpPr>
            <a:cxnSpLocks/>
          </p:cNvCxnSpPr>
          <p:nvPr/>
        </p:nvCxnSpPr>
        <p:spPr>
          <a:xfrm>
            <a:off x="5209083" y="3931241"/>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3591E21B-BA5F-7836-E1E5-F6B7AB8F0540}"/>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35708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2496268"/>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Teach</a:t>
            </a:r>
            <a:endParaRPr dirty="0">
              <a:solidFill>
                <a:srgbClr val="2C629F"/>
              </a:solidFill>
            </a:endParaRPr>
          </a:p>
        </p:txBody>
      </p:sp>
      <p:pic>
        <p:nvPicPr>
          <p:cNvPr id="5" name="Picture 4">
            <a:extLst>
              <a:ext uri="{FF2B5EF4-FFF2-40B4-BE49-F238E27FC236}">
                <a16:creationId xmlns:a16="http://schemas.microsoft.com/office/drawing/2014/main" id="{34C89B1E-FB5F-680D-EC17-1541E17E7F81}"/>
              </a:ext>
            </a:extLst>
          </p:cNvPr>
          <p:cNvPicPr>
            <a:picLocks noChangeAspect="1"/>
          </p:cNvPicPr>
          <p:nvPr/>
        </p:nvPicPr>
        <p:blipFill>
          <a:blip r:embed="rId4"/>
          <a:stretch>
            <a:fillRect/>
          </a:stretch>
        </p:blipFill>
        <p:spPr>
          <a:xfrm>
            <a:off x="8700870" y="6361587"/>
            <a:ext cx="341376" cy="365760"/>
          </a:xfrm>
          <a:prstGeom prst="rect">
            <a:avLst/>
          </a:prstGeom>
        </p:spPr>
      </p:pic>
      <p:sp>
        <p:nvSpPr>
          <p:cNvPr id="6" name="Star: 5 Points 8">
            <a:extLst>
              <a:ext uri="{FF2B5EF4-FFF2-40B4-BE49-F238E27FC236}">
                <a16:creationId xmlns:a16="http://schemas.microsoft.com/office/drawing/2014/main" id="{D4F75F7B-5E00-C297-A79A-332F35729540}"/>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7783000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above</a:t>
            </a:r>
            <a:endParaRPr kumimoji="0" lang="en-US" sz="11500" b="1" i="0" u="none" strike="noStrike" kern="1200" cap="none" spc="300" normalizeH="0" baseline="0" noProof="0">
              <a:ln>
                <a:noFill/>
              </a:ln>
              <a:solidFill>
                <a:prstClr val="black"/>
              </a:solidFill>
              <a:effectLst/>
              <a:uLnTx/>
              <a:uFillTx/>
              <a:latin typeface="Century Gothic" panose="020B0502020202020204" pitchFamily="34" charset="0"/>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3449794" y="4136085"/>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6F9B786-CB52-4C8B-8CDB-10E30D80FC09}"/>
              </a:ext>
            </a:extLst>
          </p:cNvPr>
          <p:cNvSpPr/>
          <p:nvPr/>
        </p:nvSpPr>
        <p:spPr>
          <a:xfrm>
            <a:off x="5434850" y="4136085"/>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eart 8">
            <a:extLst>
              <a:ext uri="{FF2B5EF4-FFF2-40B4-BE49-F238E27FC236}">
                <a16:creationId xmlns:a16="http://schemas.microsoft.com/office/drawing/2014/main" id="{C85D1ABE-1D40-B749-8B26-063D96E64620}"/>
              </a:ext>
            </a:extLst>
          </p:cNvPr>
          <p:cNvSpPr/>
          <p:nvPr/>
        </p:nvSpPr>
        <p:spPr>
          <a:xfrm>
            <a:off x="2443863" y="414054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D62C248F-9954-B043-802C-25C8AE612061}"/>
              </a:ext>
            </a:extLst>
          </p:cNvPr>
          <p:cNvSpPr/>
          <p:nvPr/>
        </p:nvSpPr>
        <p:spPr>
          <a:xfrm>
            <a:off x="4377645" y="413608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art 13">
            <a:extLst>
              <a:ext uri="{FF2B5EF4-FFF2-40B4-BE49-F238E27FC236}">
                <a16:creationId xmlns:a16="http://schemas.microsoft.com/office/drawing/2014/main" id="{47495F3A-9F2B-0142-875D-46C869583B5E}"/>
              </a:ext>
            </a:extLst>
          </p:cNvPr>
          <p:cNvSpPr/>
          <p:nvPr/>
        </p:nvSpPr>
        <p:spPr>
          <a:xfrm>
            <a:off x="6282369" y="413608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FA94C0B-6BC8-5842-8DC9-6715BA4F7F2B}"/>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tar: 5 Points 8">
            <a:extLst>
              <a:ext uri="{FF2B5EF4-FFF2-40B4-BE49-F238E27FC236}">
                <a16:creationId xmlns:a16="http://schemas.microsoft.com/office/drawing/2014/main" id="{36EA396B-CAFC-07C9-E9F2-7EA1072AA168}"/>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46606405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among</a:t>
            </a:r>
          </a:p>
        </p:txBody>
      </p:sp>
      <p:sp>
        <p:nvSpPr>
          <p:cNvPr id="2" name="Rectangle 1">
            <a:extLst>
              <a:ext uri="{FF2B5EF4-FFF2-40B4-BE49-F238E27FC236}">
                <a16:creationId xmlns:a16="http://schemas.microsoft.com/office/drawing/2014/main" id="{4AF847E3-A911-4C0F-B6A2-9334BB260FA4}"/>
              </a:ext>
            </a:extLst>
          </p:cNvPr>
          <p:cNvSpPr/>
          <p:nvPr/>
        </p:nvSpPr>
        <p:spPr>
          <a:xfrm>
            <a:off x="3444396" y="4073254"/>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B7E2190-00DD-41CC-AEC6-BF84D4FDBDAF}"/>
              </a:ext>
            </a:extLst>
          </p:cNvPr>
          <p:cNvSpPr/>
          <p:nvPr/>
        </p:nvSpPr>
        <p:spPr>
          <a:xfrm>
            <a:off x="6071217"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E439BC12-1F99-8C48-AA8E-FA8B7DF51554}"/>
              </a:ext>
            </a:extLst>
          </p:cNvPr>
          <p:cNvSpPr/>
          <p:nvPr/>
        </p:nvSpPr>
        <p:spPr>
          <a:xfrm>
            <a:off x="2124114" y="407771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art 7">
            <a:extLst>
              <a:ext uri="{FF2B5EF4-FFF2-40B4-BE49-F238E27FC236}">
                <a16:creationId xmlns:a16="http://schemas.microsoft.com/office/drawing/2014/main" id="{92ECCC02-173B-5C48-80CB-3FB7BF22B1C0}"/>
              </a:ext>
            </a:extLst>
          </p:cNvPr>
          <p:cNvSpPr/>
          <p:nvPr/>
        </p:nvSpPr>
        <p:spPr>
          <a:xfrm>
            <a:off x="4520511" y="407771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3021E67C-254F-7ADD-96E6-08348B6CFD4E}"/>
              </a:ext>
            </a:extLst>
          </p:cNvPr>
          <p:cNvCxnSpPr>
            <a:cxnSpLocks/>
          </p:cNvCxnSpPr>
          <p:nvPr/>
        </p:nvCxnSpPr>
        <p:spPr>
          <a:xfrm>
            <a:off x="5484567" y="3929332"/>
            <a:ext cx="1813380"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DBC80B48-F270-9091-B8FB-3570A699AB56}"/>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tar: 5 Points 8">
            <a:extLst>
              <a:ext uri="{FF2B5EF4-FFF2-40B4-BE49-F238E27FC236}">
                <a16:creationId xmlns:a16="http://schemas.microsoft.com/office/drawing/2014/main" id="{5676EBDD-DB87-3DAA-0225-3A8F6FE8FF13}"/>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21895726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61548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0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Can I please eat kidney beans with rice?</a:t>
            </a:r>
            <a:endParaRPr kumimoji="0" sz="6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7996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0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They put the green beans above the apples. </a:t>
            </a:r>
            <a:endParaRPr kumimoji="0" sz="6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429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0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 queen was hidden among the forty bees in her hive. </a:t>
            </a:r>
            <a:endParaRPr kumimoji="0" sz="6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1304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ai</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82705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Deep in the Green Forest</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Once upon a time, there was a fox who lived in a valley. She spent her days deep in the green forest. Each day, she</a:t>
            </a:r>
          </a:p>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would wake up from her sleep and greet the forest animals. She would say hello to the animals in the trees above her. She would also say hello to the animals who rested by the stream. </a:t>
            </a:r>
          </a:p>
        </p:txBody>
      </p:sp>
    </p:spTree>
    <p:extLst>
      <p:ext uri="{BB962C8B-B14F-4D97-AF65-F5344CB8AC3E}">
        <p14:creationId xmlns:p14="http://schemas.microsoft.com/office/powerpoint/2010/main" val="361652047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One morning, the peace of the forest was broken by a horrid scream! The fox looked up to see where the scream</a:t>
            </a:r>
          </a:p>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came from. She saw a fallen tree. She peeked in and came upon a monkey. The monkey was stuck in the fallen tree. “Can you please help me get free?” pleaded the monkey. “I will try my best,” the fox said.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The fox pulled very hard and in the end the monkey was freed! “Thank you so much,” the monkey said as he leaped into another tree. As the fox walked back to the valley, she beamed with pride for helping the monkey.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6648751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971</TotalTime>
  <Words>1036</Words>
  <Application>Microsoft Office PowerPoint</Application>
  <PresentationFormat>On-screen Show (4:3)</PresentationFormat>
  <Paragraphs>212</Paragraphs>
  <Slides>96</Slides>
  <Notes>30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96</vt:i4>
      </vt:variant>
    </vt:vector>
  </HeadingPairs>
  <TitlesOfParts>
    <vt:vector size="102" baseType="lpstr">
      <vt:lpstr>Arial</vt:lpstr>
      <vt:lpstr>Calibri</vt:lpstr>
      <vt:lpstr>Calibri Light</vt:lpstr>
      <vt:lpstr>Century Gothic</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Wes Cutajar</cp:lastModifiedBy>
  <cp:revision>47</cp:revision>
  <dcterms:created xsi:type="dcterms:W3CDTF">2022-06-06T14:24:31Z</dcterms:created>
  <dcterms:modified xsi:type="dcterms:W3CDTF">2024-12-20T02:32:50Z</dcterms:modified>
</cp:coreProperties>
</file>