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3"/>
  </p:notesMasterIdLst>
  <p:sldIdLst>
    <p:sldId id="2247" r:id="rId3"/>
    <p:sldId id="2199" r:id="rId4"/>
    <p:sldId id="3049" r:id="rId5"/>
    <p:sldId id="2248" r:id="rId6"/>
    <p:sldId id="2240" r:id="rId7"/>
    <p:sldId id="2238" r:id="rId8"/>
    <p:sldId id="2241" r:id="rId9"/>
    <p:sldId id="2198" r:id="rId10"/>
    <p:sldId id="4328" r:id="rId11"/>
    <p:sldId id="4344" r:id="rId12"/>
    <p:sldId id="4325" r:id="rId13"/>
    <p:sldId id="4326" r:id="rId14"/>
    <p:sldId id="4327" r:id="rId15"/>
    <p:sldId id="4329" r:id="rId16"/>
    <p:sldId id="4330" r:id="rId17"/>
    <p:sldId id="4331" r:id="rId18"/>
    <p:sldId id="4332" r:id="rId19"/>
    <p:sldId id="4333" r:id="rId20"/>
    <p:sldId id="4334" r:id="rId21"/>
    <p:sldId id="4335" r:id="rId22"/>
    <p:sldId id="4336" r:id="rId23"/>
    <p:sldId id="4337" r:id="rId24"/>
    <p:sldId id="4338" r:id="rId25"/>
    <p:sldId id="4341" r:id="rId26"/>
    <p:sldId id="4339" r:id="rId27"/>
    <p:sldId id="4340" r:id="rId28"/>
    <p:sldId id="2242" r:id="rId29"/>
    <p:sldId id="2200" r:id="rId30"/>
    <p:sldId id="2201" r:id="rId31"/>
    <p:sldId id="2243" r:id="rId32"/>
    <p:sldId id="2202" r:id="rId33"/>
    <p:sldId id="2244" r:id="rId34"/>
    <p:sldId id="2203" r:id="rId35"/>
    <p:sldId id="3215" r:id="rId36"/>
    <p:sldId id="3217" r:id="rId37"/>
    <p:sldId id="3216" r:id="rId38"/>
    <p:sldId id="3218" r:id="rId39"/>
    <p:sldId id="3219" r:id="rId40"/>
    <p:sldId id="2747" r:id="rId41"/>
    <p:sldId id="3836" r:id="rId42"/>
    <p:sldId id="3889" r:id="rId43"/>
    <p:sldId id="3890" r:id="rId44"/>
    <p:sldId id="4188" r:id="rId45"/>
    <p:sldId id="2213" r:id="rId46"/>
    <p:sldId id="2214" r:id="rId47"/>
    <p:sldId id="2245" r:id="rId48"/>
    <p:sldId id="2216" r:id="rId49"/>
    <p:sldId id="2250" r:id="rId50"/>
    <p:sldId id="2217" r:id="rId51"/>
    <p:sldId id="368" r:id="rId52"/>
    <p:sldId id="4345" r:id="rId53"/>
    <p:sldId id="4346" r:id="rId54"/>
    <p:sldId id="4347" r:id="rId55"/>
    <p:sldId id="4348" r:id="rId56"/>
    <p:sldId id="4349" r:id="rId57"/>
    <p:sldId id="4350" r:id="rId58"/>
    <p:sldId id="2366" r:id="rId59"/>
    <p:sldId id="2221" r:id="rId60"/>
    <p:sldId id="2222" r:id="rId61"/>
    <p:sldId id="2224" r:id="rId62"/>
    <p:sldId id="2226" r:id="rId63"/>
    <p:sldId id="2227" r:id="rId64"/>
    <p:sldId id="887" r:id="rId65"/>
    <p:sldId id="748" r:id="rId66"/>
    <p:sldId id="893" r:id="rId67"/>
    <p:sldId id="2228" r:id="rId68"/>
    <p:sldId id="2125" r:id="rId69"/>
    <p:sldId id="1043" r:id="rId70"/>
    <p:sldId id="2229" r:id="rId71"/>
    <p:sldId id="2223" r:id="rId72"/>
    <p:sldId id="2230" r:id="rId73"/>
    <p:sldId id="2505" r:id="rId74"/>
    <p:sldId id="2506" r:id="rId75"/>
    <p:sldId id="2507" r:id="rId76"/>
    <p:sldId id="2234" r:id="rId77"/>
    <p:sldId id="2235" r:id="rId78"/>
    <p:sldId id="2158" r:id="rId79"/>
    <p:sldId id="2159" r:id="rId80"/>
    <p:sldId id="2225" r:id="rId81"/>
    <p:sldId id="2236"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5"/>
    <p:restoredTop sz="78762"/>
  </p:normalViewPr>
  <p:slideViewPr>
    <p:cSldViewPr snapToGrid="0" snapToObjects="1">
      <p:cViewPr varScale="1">
        <p:scale>
          <a:sx n="89" d="100"/>
          <a:sy n="89" d="100"/>
        </p:scale>
        <p:origin x="496" y="6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30007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a:t>
            </a:r>
            <a:r>
              <a:rPr lang="en-US" dirty="0" err="1"/>
              <a:t>ĭ</a:t>
            </a:r>
            <a:r>
              <a:rPr lang="en-US" dirty="0"/>
              <a:t>/ sound.</a:t>
            </a:r>
          </a:p>
          <a:p>
            <a:r>
              <a:rPr lang="en-US" dirty="0"/>
              <a:t>E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68129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70+</a:t>
            </a:r>
          </a:p>
          <a:p>
            <a:pPr defTabSz="966612">
              <a:defRPr/>
            </a:pPr>
            <a:endParaRPr lang="en-US" dirty="0"/>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98364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72+</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 represents the /</a:t>
            </a:r>
            <a:r>
              <a:rPr lang="en-US" dirty="0" err="1"/>
              <a:t>ō</a:t>
            </a:r>
            <a:r>
              <a:rPr lang="en-US" dirty="0"/>
              <a:t>/ sound. Since both is a CVC (closed syllable) word, it should be /</a:t>
            </a:r>
            <a:r>
              <a:rPr lang="en-US" sz="1200" b="0" kern="1200" dirty="0">
                <a:solidFill>
                  <a:schemeClr val="tx1"/>
                </a:solidFill>
                <a:effectLst/>
                <a:latin typeface="+mn-lt"/>
                <a:ea typeface="+mn-ea"/>
                <a:cs typeface="+mn-cs"/>
              </a:rPr>
              <a:t>ŏ/.</a:t>
            </a:r>
            <a:br>
              <a:rPr lang="en-US" sz="1200" b="0" kern="1200" dirty="0">
                <a:solidFill>
                  <a:schemeClr val="tx1"/>
                </a:solidFill>
                <a:effectLst/>
                <a:latin typeface="+mn-lt"/>
                <a:ea typeface="+mn-ea"/>
                <a:cs typeface="+mn-cs"/>
              </a:rPr>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69373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655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82424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276683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76828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7595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25275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495350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09744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048451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20106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12/18/2024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863866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65163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04633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75759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8551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29394713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72</a:t>
            </a:r>
          </a:p>
          <a:p>
            <a:pPr algn="ctr"/>
            <a:r>
              <a:rPr lang="en-US" sz="6000" b="1" dirty="0">
                <a:solidFill>
                  <a:srgbClr val="E05436"/>
                </a:solidFill>
                <a:latin typeface="Century Gothic" panose="020B0502020202020204" pitchFamily="34" charset="0"/>
              </a:rPr>
              <a:t>Long VCC</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733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1830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7835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9377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198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46406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5265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34664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78758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845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1188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0409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wh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230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3755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0867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3852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7304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ild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wild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80336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572000" y="5515206"/>
            <a:ext cx="341724" cy="704607"/>
          </a:xfrm>
          <a:prstGeom prst="rect">
            <a:avLst/>
          </a:prstGeom>
        </p:spPr>
      </p:pic>
    </p:spTree>
    <p:extLst>
      <p:ext uri="{BB962C8B-B14F-4D97-AF65-F5344CB8AC3E}">
        <p14:creationId xmlns:p14="http://schemas.microsoft.com/office/powerpoint/2010/main" val="254845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mind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47228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430106" y="5546738"/>
            <a:ext cx="341724" cy="704607"/>
          </a:xfrm>
          <a:prstGeom prst="rect">
            <a:avLst/>
          </a:prstGeom>
        </p:spPr>
      </p:pic>
    </p:spTree>
    <p:extLst>
      <p:ext uri="{BB962C8B-B14F-4D97-AF65-F5344CB8AC3E}">
        <p14:creationId xmlns:p14="http://schemas.microsoft.com/office/powerpoint/2010/main" val="220197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old</a:t>
            </a: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told</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146168"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672371" y="2336724"/>
            <a:ext cx="708380" cy="757591"/>
          </a:xfrm>
          <a:prstGeom prst="rect">
            <a:avLst/>
          </a:prstGeom>
        </p:spPr>
      </p:pic>
    </p:spTree>
    <p:extLst>
      <p:ext uri="{BB962C8B-B14F-4D97-AF65-F5344CB8AC3E}">
        <p14:creationId xmlns:p14="http://schemas.microsoft.com/office/powerpoint/2010/main" val="302358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olt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bolt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701337"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68313" y="2336724"/>
            <a:ext cx="708380" cy="757591"/>
          </a:xfrm>
          <a:prstGeom prst="rect">
            <a:avLst/>
          </a:prstGeom>
        </p:spPr>
      </p:pic>
    </p:spTree>
    <p:extLst>
      <p:ext uri="{BB962C8B-B14F-4D97-AF65-F5344CB8AC3E}">
        <p14:creationId xmlns:p14="http://schemas.microsoft.com/office/powerpoint/2010/main" val="35416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ost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host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538052"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02999" y="2336724"/>
            <a:ext cx="708380" cy="757591"/>
          </a:xfrm>
          <a:prstGeom prst="rect">
            <a:avLst/>
          </a:prstGeom>
        </p:spPr>
      </p:pic>
    </p:spTree>
    <p:extLst>
      <p:ext uri="{BB962C8B-B14F-4D97-AF65-F5344CB8AC3E}">
        <p14:creationId xmlns:p14="http://schemas.microsoft.com/office/powerpoint/2010/main" val="22476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BB39-DA30-2D99-7500-E424357CB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706" y="1433426"/>
            <a:ext cx="3006665" cy="3991148"/>
          </a:xfrm>
          <a:prstGeom prst="rect">
            <a:avLst/>
          </a:prstGeom>
          <a:ln w="12700">
            <a:solidFill>
              <a:schemeClr val="tx1"/>
            </a:solidFill>
          </a:ln>
        </p:spPr>
      </p:pic>
      <p:pic>
        <p:nvPicPr>
          <p:cNvPr id="3" name="Picture 2">
            <a:extLst>
              <a:ext uri="{FF2B5EF4-FFF2-40B4-BE49-F238E27FC236}">
                <a16:creationId xmlns:a16="http://schemas.microsoft.com/office/drawing/2014/main" id="{9CD32F40-1FE3-F708-3C40-07D979D62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995" y="1433426"/>
            <a:ext cx="2976475" cy="3951073"/>
          </a:xfrm>
          <a:prstGeom prst="rect">
            <a:avLst/>
          </a:prstGeom>
          <a:ln w="12700">
            <a:solidFill>
              <a:schemeClr val="tx1"/>
            </a:solidFill>
          </a:ln>
        </p:spPr>
      </p:pic>
    </p:spTree>
    <p:extLst>
      <p:ext uri="{BB962C8B-B14F-4D97-AF65-F5344CB8AC3E}">
        <p14:creationId xmlns:p14="http://schemas.microsoft.com/office/powerpoint/2010/main" val="2365656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72</a:t>
            </a:r>
          </a:p>
          <a:p>
            <a:pPr algn="ctr"/>
            <a:r>
              <a:rPr lang="en-US" sz="4800" b="1" dirty="0">
                <a:solidFill>
                  <a:srgbClr val="E05436"/>
                </a:solidFill>
                <a:latin typeface="Century Gothic" panose="020B0502020202020204" pitchFamily="34" charset="0"/>
              </a:rPr>
              <a:t>Long VCC</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777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mild</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604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child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find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kind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old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cold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hold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294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bolt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jolt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most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72</a:t>
            </a:r>
          </a:p>
          <a:p>
            <a:pPr algn="ctr"/>
            <a:r>
              <a:rPr lang="en-US" sz="4800" b="1" dirty="0">
                <a:solidFill>
                  <a:srgbClr val="E05436"/>
                </a:solidFill>
                <a:latin typeface="Century Gothic" panose="020B0502020202020204" pitchFamily="34" charset="0"/>
              </a:rPr>
              <a:t>Long VCC</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ild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wild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80336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572000" y="5515206"/>
            <a:ext cx="341724" cy="704607"/>
          </a:xfrm>
          <a:prstGeom prst="rect">
            <a:avLst/>
          </a:prstGeom>
        </p:spPr>
      </p:pic>
    </p:spTree>
    <p:extLst>
      <p:ext uri="{BB962C8B-B14F-4D97-AF65-F5344CB8AC3E}">
        <p14:creationId xmlns:p14="http://schemas.microsoft.com/office/powerpoint/2010/main" val="3798985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mind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47228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430106" y="5546738"/>
            <a:ext cx="341724" cy="704607"/>
          </a:xfrm>
          <a:prstGeom prst="rect">
            <a:avLst/>
          </a:prstGeom>
        </p:spPr>
      </p:pic>
    </p:spTree>
    <p:extLst>
      <p:ext uri="{BB962C8B-B14F-4D97-AF65-F5344CB8AC3E}">
        <p14:creationId xmlns:p14="http://schemas.microsoft.com/office/powerpoint/2010/main" val="1938054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old</a:t>
            </a: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told</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146168"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672371" y="2336724"/>
            <a:ext cx="708380" cy="757591"/>
          </a:xfrm>
          <a:prstGeom prst="rect">
            <a:avLst/>
          </a:prstGeom>
        </p:spPr>
      </p:pic>
    </p:spTree>
    <p:extLst>
      <p:ext uri="{BB962C8B-B14F-4D97-AF65-F5344CB8AC3E}">
        <p14:creationId xmlns:p14="http://schemas.microsoft.com/office/powerpoint/2010/main" val="3932730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olt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bolt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701337"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68313" y="2336724"/>
            <a:ext cx="708380" cy="757591"/>
          </a:xfrm>
          <a:prstGeom prst="rect">
            <a:avLst/>
          </a:prstGeom>
        </p:spPr>
      </p:pic>
    </p:spTree>
    <p:extLst>
      <p:ext uri="{BB962C8B-B14F-4D97-AF65-F5344CB8AC3E}">
        <p14:creationId xmlns:p14="http://schemas.microsoft.com/office/powerpoint/2010/main" val="454190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ost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host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538052"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02999" y="2336724"/>
            <a:ext cx="708380" cy="757591"/>
          </a:xfrm>
          <a:prstGeom prst="rect">
            <a:avLst/>
          </a:prstGeom>
        </p:spPr>
      </p:pic>
    </p:spTree>
    <p:extLst>
      <p:ext uri="{BB962C8B-B14F-4D97-AF65-F5344CB8AC3E}">
        <p14:creationId xmlns:p14="http://schemas.microsoft.com/office/powerpoint/2010/main" val="2343271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BB39-DA30-2D99-7500-E424357CB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706" y="1433426"/>
            <a:ext cx="3006665" cy="3991148"/>
          </a:xfrm>
          <a:prstGeom prst="rect">
            <a:avLst/>
          </a:prstGeom>
          <a:ln w="12700">
            <a:solidFill>
              <a:schemeClr val="tx1"/>
            </a:solidFill>
          </a:ln>
        </p:spPr>
      </p:pic>
      <p:pic>
        <p:nvPicPr>
          <p:cNvPr id="3" name="Picture 2">
            <a:extLst>
              <a:ext uri="{FF2B5EF4-FFF2-40B4-BE49-F238E27FC236}">
                <a16:creationId xmlns:a16="http://schemas.microsoft.com/office/drawing/2014/main" id="{9CD32F40-1FE3-F708-3C40-07D979D62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995" y="1433426"/>
            <a:ext cx="2976475" cy="3951073"/>
          </a:xfrm>
          <a:prstGeom prst="rect">
            <a:avLst/>
          </a:prstGeom>
          <a:ln w="12700">
            <a:solidFill>
              <a:schemeClr val="tx1"/>
            </a:solidFill>
          </a:ln>
        </p:spPr>
      </p:pic>
    </p:spTree>
    <p:extLst>
      <p:ext uri="{BB962C8B-B14F-4D97-AF65-F5344CB8AC3E}">
        <p14:creationId xmlns:p14="http://schemas.microsoft.com/office/powerpoint/2010/main" val="720801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56659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old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56659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most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31803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find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31803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wild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06E6766F-CE9C-647D-BACB-726A44F53663}"/>
              </a:ext>
            </a:extLst>
          </p:cNvPr>
          <p:cNvSpPr txBox="1"/>
          <p:nvPr/>
        </p:nvSpPr>
        <p:spPr>
          <a:xfrm>
            <a:off x="2990504" y="4968928"/>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bolt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8258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woman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429289"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53201"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22D4D69-9358-F042-9260-77437461EEFB}"/>
              </a:ext>
            </a:extLst>
          </p:cNvPr>
          <p:cNvSpPr/>
          <p:nvPr/>
        </p:nvSpPr>
        <p:spPr>
          <a:xfrm>
            <a:off x="3252656"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3EE75435-AA6A-3542-843D-FFB2BD047F9C}"/>
              </a:ext>
            </a:extLst>
          </p:cNvPr>
          <p:cNvSpPr/>
          <p:nvPr/>
        </p:nvSpPr>
        <p:spPr>
          <a:xfrm>
            <a:off x="5605922"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7026D06-9B34-2630-6106-F6F0FD10A3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10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women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522865"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1858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0BF66C56-CF65-0548-A8CC-EB9D217F2A2C}"/>
              </a:ext>
            </a:extLst>
          </p:cNvPr>
          <p:cNvSpPr/>
          <p:nvPr/>
        </p:nvSpPr>
        <p:spPr>
          <a:xfrm>
            <a:off x="319891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FF914C03-46FC-9540-9AE6-51973EF83167}"/>
              </a:ext>
            </a:extLst>
          </p:cNvPr>
          <p:cNvSpPr/>
          <p:nvPr/>
        </p:nvSpPr>
        <p:spPr>
          <a:xfrm>
            <a:off x="5602265"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59DAB9-085A-0BDC-8F81-907640C9A18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80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move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2086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7928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1954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BCF19BB3-556D-4547-A37F-025A5560F4D6}"/>
              </a:ext>
            </a:extLst>
          </p:cNvPr>
          <p:cNvSpPr/>
          <p:nvPr/>
        </p:nvSpPr>
        <p:spPr>
          <a:xfrm>
            <a:off x="6021550"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CA14EA3-A6B3-8680-4FBB-749A4B6418F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12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both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20467" y="392933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27264" y="393379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5333612" y="39286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2181E46-720C-551C-2773-7BB9FF188549}"/>
              </a:ext>
            </a:extLst>
          </p:cNvPr>
          <p:cNvCxnSpPr>
            <a:cxnSpLocks/>
          </p:cNvCxnSpPr>
          <p:nvPr/>
        </p:nvCxnSpPr>
        <p:spPr>
          <a:xfrm>
            <a:off x="5021705" y="3776743"/>
            <a:ext cx="119171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A6A5465-4807-2239-71F3-BC8C8C8FDE2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B780411E-D5CE-C5BD-0167-C84FFEEFDCB2}"/>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474762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It</a:t>
            </a:r>
            <a:r>
              <a:rPr kumimoji="0" lang="en-US" sz="6600" b="1" i="0" u="none" strike="noStrike" kern="1200" cap="none" spc="0" normalizeH="0" noProof="0" dirty="0">
                <a:ln>
                  <a:noFill/>
                </a:ln>
                <a:solidFill>
                  <a:prstClr val="black"/>
                </a:solidFill>
                <a:effectLst/>
                <a:uLnTx/>
                <a:uFillTx/>
                <a:latin typeface="Century Gothic"/>
                <a:ea typeface="Century Gothic"/>
                <a:cs typeface="Century Gothic"/>
                <a:sym typeface="Century Gothic"/>
              </a:rPr>
              <a:t> is cold in the old home.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43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child wanted to hold the sketch.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87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kind of cake do you like the most?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6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Gold Rush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Long ago, bold men and women drove west to find gold. They left their old lives behind in hopes of being rich. These were wild times. Mines exploded with gold that could be sold for lots of cash.</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Some men and women got rich, but most did not find any gold. The men and women who did not find gold went back to their old homes. There they told the tale of their time in the Wild West gold rush.</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98888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966</TotalTime>
  <Words>820</Words>
  <Application>Microsoft Office PowerPoint</Application>
  <PresentationFormat>On-screen Show (4:3)</PresentationFormat>
  <Paragraphs>147</Paragraphs>
  <Slides>80</Slides>
  <Notes>26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80</vt:i4>
      </vt:variant>
    </vt:vector>
  </HeadingPairs>
  <TitlesOfParts>
    <vt:vector size="86"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41</cp:revision>
  <dcterms:created xsi:type="dcterms:W3CDTF">2022-06-06T14:24:31Z</dcterms:created>
  <dcterms:modified xsi:type="dcterms:W3CDTF">2024-12-18T06:49:46Z</dcterms:modified>
</cp:coreProperties>
</file>