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82"/>
  </p:notesMasterIdLst>
  <p:sldIdLst>
    <p:sldId id="2247" r:id="rId3"/>
    <p:sldId id="2199" r:id="rId4"/>
    <p:sldId id="3049" r:id="rId5"/>
    <p:sldId id="2248" r:id="rId6"/>
    <p:sldId id="2240" r:id="rId7"/>
    <p:sldId id="2238" r:id="rId8"/>
    <p:sldId id="2241" r:id="rId9"/>
    <p:sldId id="2198" r:id="rId10"/>
    <p:sldId id="4288" r:id="rId11"/>
    <p:sldId id="4306" r:id="rId12"/>
    <p:sldId id="4305" r:id="rId13"/>
    <p:sldId id="4289" r:id="rId14"/>
    <p:sldId id="4290" r:id="rId15"/>
    <p:sldId id="4291" r:id="rId16"/>
    <p:sldId id="4292" r:id="rId17"/>
    <p:sldId id="4293" r:id="rId18"/>
    <p:sldId id="4294" r:id="rId19"/>
    <p:sldId id="4295" r:id="rId20"/>
    <p:sldId id="4296" r:id="rId21"/>
    <p:sldId id="4297" r:id="rId22"/>
    <p:sldId id="4298" r:id="rId23"/>
    <p:sldId id="4299" r:id="rId24"/>
    <p:sldId id="4301" r:id="rId25"/>
    <p:sldId id="4302" r:id="rId26"/>
    <p:sldId id="4303" r:id="rId27"/>
    <p:sldId id="4304" r:id="rId28"/>
    <p:sldId id="2242" r:id="rId29"/>
    <p:sldId id="2200" r:id="rId30"/>
    <p:sldId id="2201" r:id="rId31"/>
    <p:sldId id="2243" r:id="rId32"/>
    <p:sldId id="2202" r:id="rId33"/>
    <p:sldId id="2244" r:id="rId34"/>
    <p:sldId id="2203" r:id="rId35"/>
    <p:sldId id="3814" r:id="rId36"/>
    <p:sldId id="3815" r:id="rId37"/>
    <p:sldId id="3816" r:id="rId38"/>
    <p:sldId id="3817" r:id="rId39"/>
    <p:sldId id="4139" r:id="rId40"/>
    <p:sldId id="3834" r:id="rId41"/>
    <p:sldId id="3885" r:id="rId42"/>
    <p:sldId id="3883" r:id="rId43"/>
    <p:sldId id="4188" r:id="rId44"/>
    <p:sldId id="2213" r:id="rId45"/>
    <p:sldId id="2214" r:id="rId46"/>
    <p:sldId id="2245" r:id="rId47"/>
    <p:sldId id="2216" r:id="rId48"/>
    <p:sldId id="2250" r:id="rId49"/>
    <p:sldId id="2217" r:id="rId50"/>
    <p:sldId id="368" r:id="rId51"/>
    <p:sldId id="4314" r:id="rId52"/>
    <p:sldId id="4315" r:id="rId53"/>
    <p:sldId id="4309" r:id="rId54"/>
    <p:sldId id="4310" r:id="rId55"/>
    <p:sldId id="4313" r:id="rId56"/>
    <p:sldId id="2356" r:id="rId57"/>
    <p:sldId id="2221" r:id="rId58"/>
    <p:sldId id="2222" r:id="rId59"/>
    <p:sldId id="2224" r:id="rId60"/>
    <p:sldId id="2226" r:id="rId61"/>
    <p:sldId id="2227" r:id="rId62"/>
    <p:sldId id="881" r:id="rId63"/>
    <p:sldId id="884" r:id="rId64"/>
    <p:sldId id="887" r:id="rId65"/>
    <p:sldId id="748" r:id="rId66"/>
    <p:sldId id="2228" r:id="rId67"/>
    <p:sldId id="2125" r:id="rId68"/>
    <p:sldId id="893" r:id="rId69"/>
    <p:sldId id="2229" r:id="rId70"/>
    <p:sldId id="2223" r:id="rId71"/>
    <p:sldId id="2230" r:id="rId72"/>
    <p:sldId id="2499" r:id="rId73"/>
    <p:sldId id="2500" r:id="rId74"/>
    <p:sldId id="2501" r:id="rId75"/>
    <p:sldId id="2234" r:id="rId76"/>
    <p:sldId id="2235" r:id="rId77"/>
    <p:sldId id="2158" r:id="rId78"/>
    <p:sldId id="2159" r:id="rId79"/>
    <p:sldId id="2225" r:id="rId80"/>
    <p:sldId id="2236"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7"/>
    <p:restoredTop sz="78762"/>
  </p:normalViewPr>
  <p:slideViewPr>
    <p:cSldViewPr snapToGrid="0" snapToObjects="1">
      <p:cViewPr varScale="1">
        <p:scale>
          <a:sx n="69" d="100"/>
          <a:sy n="69" d="100"/>
        </p:scale>
        <p:origin x="1208" y="48"/>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8/10/relationships/authors" Target="authors.xml"/><Relationship Id="rId61" Type="http://schemas.openxmlformats.org/officeDocument/2006/relationships/slide" Target="slides/slide59.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12/18/2024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828767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66+</a:t>
            </a:r>
          </a:p>
          <a:p>
            <a:pPr defTabSz="966612">
              <a:defRPr/>
            </a:pPr>
            <a:endParaRPr lang="en-US" dirty="0"/>
          </a:p>
          <a:p>
            <a:pPr defTabSz="966612">
              <a:defRPr/>
            </a:pPr>
            <a:r>
              <a:rPr lang="en-US" dirty="0"/>
              <a:t>IE represents the /</a:t>
            </a:r>
            <a:r>
              <a:rPr lang="en-US" dirty="0" err="1"/>
              <a:t>ĕ</a:t>
            </a:r>
            <a:r>
              <a:rPr lang="en-US" dirty="0"/>
              <a:t>/ or /</a:t>
            </a:r>
            <a:r>
              <a:rPr lang="en-US" dirty="0" err="1"/>
              <a:t>ĭ</a:t>
            </a:r>
            <a:r>
              <a:rPr lang="en-US" dirty="0"/>
              <a:t>/ sound, depending on dialect.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390229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67a+</a:t>
            </a:r>
          </a:p>
          <a:p>
            <a:endParaRPr lang="en-US" dirty="0"/>
          </a:p>
          <a:p>
            <a:r>
              <a:rPr lang="en-US" dirty="0"/>
              <a:t>AU represents the /</a:t>
            </a:r>
            <a:r>
              <a:rPr lang="en-US" dirty="0" err="1"/>
              <a:t>ŭ</a:t>
            </a:r>
            <a:r>
              <a:rPr lang="en-US" dirty="0"/>
              <a:t>/ sound. </a:t>
            </a:r>
          </a:p>
          <a:p>
            <a:r>
              <a:rPr lang="en-US" dirty="0"/>
              <a:t>In some dialects, AU represents the /or/ sound. In this case, the AU in because would be temporarily irregular until lesson 93 when AU /or/ is introduced. </a:t>
            </a:r>
          </a:p>
          <a:p>
            <a:endParaRPr lang="en-US" dirty="0"/>
          </a:p>
          <a:p>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a:p>
            <a:endParaRPr lang="en-US" dirty="0"/>
          </a:p>
        </p:txBody>
      </p:sp>
    </p:spTree>
    <p:extLst>
      <p:ext uri="{BB962C8B-B14F-4D97-AF65-F5344CB8AC3E}">
        <p14:creationId xmlns:p14="http://schemas.microsoft.com/office/powerpoint/2010/main" val="3904458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69+</a:t>
            </a:r>
          </a:p>
          <a:p>
            <a:endParaRPr lang="en-US" dirty="0"/>
          </a:p>
          <a:p>
            <a:r>
              <a:rPr lang="en-US" dirty="0"/>
              <a:t>O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ǝ</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030007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69+</a:t>
            </a:r>
          </a:p>
          <a:p>
            <a:endParaRPr lang="en-US" dirty="0"/>
          </a:p>
          <a:p>
            <a:r>
              <a:rPr lang="en-US" dirty="0"/>
              <a:t>O represents the /</a:t>
            </a:r>
            <a:r>
              <a:rPr lang="en-US" dirty="0" err="1"/>
              <a:t>ĭ</a:t>
            </a:r>
            <a:r>
              <a:rPr lang="en-US" dirty="0"/>
              <a:t>/ sound.</a:t>
            </a:r>
          </a:p>
          <a:p>
            <a:r>
              <a:rPr lang="en-US" dirty="0"/>
              <a:t>E represents the /</a:t>
            </a:r>
            <a:r>
              <a:rPr lang="en-US" dirty="0" err="1"/>
              <a:t>ǝ</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681296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70+</a:t>
            </a:r>
          </a:p>
          <a:p>
            <a:pPr defTabSz="966612">
              <a:defRPr/>
            </a:pPr>
            <a:endParaRPr lang="en-US" dirty="0"/>
          </a:p>
          <a:p>
            <a:pPr defTabSz="966612">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98364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609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743275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4060246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787811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04094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07563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26042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226324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718465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115059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12/18/2024</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34373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72787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774343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94975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826584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12/18/2024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6813602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70</a:t>
            </a:r>
          </a:p>
          <a:p>
            <a:pPr algn="ctr"/>
            <a:r>
              <a:rPr lang="en-US" sz="6000" b="1" dirty="0" err="1">
                <a:solidFill>
                  <a:srgbClr val="E05436"/>
                </a:solidFill>
                <a:latin typeface="Century Gothic" panose="020B0502020202020204" pitchFamily="34" charset="0"/>
              </a:rPr>
              <a:t>dge</a:t>
            </a:r>
            <a:r>
              <a:rPr lang="en-US" sz="6000" b="1" dirty="0">
                <a:solidFill>
                  <a:srgbClr val="E05436"/>
                </a:solidFill>
                <a:latin typeface="Century Gothic" panose="020B0502020202020204" pitchFamily="34" charset="0"/>
              </a:rPr>
              <a:t> /j/</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91731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-ed</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6130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59546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88319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8400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93604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28361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2936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8941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7913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3221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wh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31654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9186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9357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9769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16926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4173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EAF6A-B747-6C4E-2AD4-3DB2099A0D57}"/>
              </a:ext>
            </a:extLst>
          </p:cNvPr>
          <p:cNvPicPr>
            <a:picLocks noChangeAspect="1"/>
          </p:cNvPicPr>
          <p:nvPr/>
        </p:nvPicPr>
        <p:blipFill>
          <a:blip r:embed="rId2"/>
          <a:stretch>
            <a:fillRect/>
          </a:stretch>
        </p:blipFill>
        <p:spPr>
          <a:xfrm>
            <a:off x="3809736" y="2488200"/>
            <a:ext cx="1524523" cy="2390628"/>
          </a:xfrm>
          <a:prstGeom prst="rect">
            <a:avLst/>
          </a:prstGeom>
        </p:spPr>
      </p:pic>
      <p:sp>
        <p:nvSpPr>
          <p:cNvPr id="5" name="Rectangle 4">
            <a:extLst>
              <a:ext uri="{FF2B5EF4-FFF2-40B4-BE49-F238E27FC236}">
                <a16:creationId xmlns:a16="http://schemas.microsoft.com/office/drawing/2014/main" id="{E497362D-26D1-D52D-7459-0E1CE200E910}"/>
              </a:ext>
            </a:extLst>
          </p:cNvPr>
          <p:cNvSpPr/>
          <p:nvPr/>
        </p:nvSpPr>
        <p:spPr>
          <a:xfrm>
            <a:off x="3545328" y="244087"/>
            <a:ext cx="205334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spTree>
    <p:extLst>
      <p:ext uri="{BB962C8B-B14F-4D97-AF65-F5344CB8AC3E}">
        <p14:creationId xmlns:p14="http://schemas.microsoft.com/office/powerpoint/2010/main" val="219237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545328" y="244087"/>
            <a:ext cx="205334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cage</a:t>
            </a:r>
          </a:p>
        </p:txBody>
      </p:sp>
      <p:pic>
        <p:nvPicPr>
          <p:cNvPr id="6" name="Picture 5">
            <a:extLst>
              <a:ext uri="{FF2B5EF4-FFF2-40B4-BE49-F238E27FC236}">
                <a16:creationId xmlns:a16="http://schemas.microsoft.com/office/drawing/2014/main" id="{3E4EC24A-A91C-5988-A352-1867831FE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8" y="2154049"/>
            <a:ext cx="2304394" cy="3058930"/>
          </a:xfrm>
          <a:prstGeom prst="rect">
            <a:avLst/>
          </a:prstGeom>
          <a:ln w="12700">
            <a:solidFill>
              <a:schemeClr val="tx1"/>
            </a:solidFill>
          </a:ln>
        </p:spPr>
      </p:pic>
    </p:spTree>
    <p:extLst>
      <p:ext uri="{BB962C8B-B14F-4D97-AF65-F5344CB8AC3E}">
        <p14:creationId xmlns:p14="http://schemas.microsoft.com/office/powerpoint/2010/main" val="213007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545328" y="244087"/>
            <a:ext cx="2185114"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3E4EC24A-A91C-5988-A352-1867831FE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8" y="2154049"/>
            <a:ext cx="2304394" cy="3058930"/>
          </a:xfrm>
          <a:prstGeom prst="rect">
            <a:avLst/>
          </a:prstGeom>
          <a:ln w="12700">
            <a:solidFill>
              <a:schemeClr val="tx1"/>
            </a:solidFill>
          </a:ln>
        </p:spPr>
      </p:pic>
    </p:spTree>
    <p:extLst>
      <p:ext uri="{BB962C8B-B14F-4D97-AF65-F5344CB8AC3E}">
        <p14:creationId xmlns:p14="http://schemas.microsoft.com/office/powerpoint/2010/main" val="682896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dodge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bridge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5778560" y="3240480"/>
            <a:ext cx="25058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dge</a:t>
            </a:r>
          </a:p>
        </p:txBody>
      </p:sp>
    </p:spTree>
    <p:extLst>
      <p:ext uri="{BB962C8B-B14F-4D97-AF65-F5344CB8AC3E}">
        <p14:creationId xmlns:p14="http://schemas.microsoft.com/office/powerpoint/2010/main" val="292331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BE49AC-467A-A8E4-0EF1-530FCE547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89" y="63591"/>
            <a:ext cx="2769021" cy="3675692"/>
          </a:xfrm>
          <a:prstGeom prst="rect">
            <a:avLst/>
          </a:prstGeom>
          <a:ln w="12700">
            <a:solidFill>
              <a:schemeClr val="tx1"/>
            </a:solidFill>
          </a:ln>
        </p:spPr>
      </p:pic>
      <p:sp>
        <p:nvSpPr>
          <p:cNvPr id="10" name="TextBox 9">
            <a:extLst>
              <a:ext uri="{FF2B5EF4-FFF2-40B4-BE49-F238E27FC236}">
                <a16:creationId xmlns:a16="http://schemas.microsoft.com/office/drawing/2014/main" id="{634169CE-A114-2775-8333-554B1F6877EC}"/>
              </a:ext>
            </a:extLst>
          </p:cNvPr>
          <p:cNvSpPr txBox="1"/>
          <p:nvPr/>
        </p:nvSpPr>
        <p:spPr>
          <a:xfrm>
            <a:off x="3183016" y="3748381"/>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sp>
        <p:nvSpPr>
          <p:cNvPr id="11" name="TextBox 10">
            <a:extLst>
              <a:ext uri="{FF2B5EF4-FFF2-40B4-BE49-F238E27FC236}">
                <a16:creationId xmlns:a16="http://schemas.microsoft.com/office/drawing/2014/main" id="{F941323B-3A05-2685-3570-DA63CCC91485}"/>
              </a:ext>
            </a:extLst>
          </p:cNvPr>
          <p:cNvSpPr txBox="1"/>
          <p:nvPr/>
        </p:nvSpPr>
        <p:spPr>
          <a:xfrm>
            <a:off x="3183016" y="476404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2AE2039-BC38-BF4D-1902-EFC522299F08}"/>
              </a:ext>
            </a:extLst>
          </p:cNvPr>
          <p:cNvSpPr txBox="1"/>
          <p:nvPr/>
        </p:nvSpPr>
        <p:spPr>
          <a:xfrm>
            <a:off x="3176734" y="577970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dg</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228896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913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70</a:t>
            </a:r>
          </a:p>
          <a:p>
            <a:pPr algn="ctr"/>
            <a:r>
              <a:rPr lang="en-US" sz="4800" b="1" dirty="0" err="1">
                <a:solidFill>
                  <a:srgbClr val="E05436"/>
                </a:solidFill>
                <a:latin typeface="Century Gothic" panose="020B0502020202020204" pitchFamily="34" charset="0"/>
              </a:rPr>
              <a:t>dge</a:t>
            </a:r>
            <a:r>
              <a:rPr lang="en-US" sz="4800" b="1" dirty="0">
                <a:solidFill>
                  <a:srgbClr val="E05436"/>
                </a:solidFill>
                <a:latin typeface="Century Gothic" panose="020B0502020202020204" pitchFamily="34" charset="0"/>
              </a:rPr>
              <a:t> /j/</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badge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fridge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9242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65569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ridge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110618" y="1799349"/>
            <a:ext cx="365569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ledge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65569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judge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110620" y="3417785"/>
            <a:ext cx="365569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wedge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65569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fudge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110619" y="5015933"/>
            <a:ext cx="365569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nudge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1177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bridge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smudge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grudge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7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70</a:t>
            </a:r>
          </a:p>
          <a:p>
            <a:pPr algn="ctr"/>
            <a:r>
              <a:rPr lang="en-US" sz="4800" b="1" dirty="0" err="1">
                <a:solidFill>
                  <a:srgbClr val="E05436"/>
                </a:solidFill>
                <a:latin typeface="Century Gothic" panose="020B0502020202020204" pitchFamily="34" charset="0"/>
              </a:rPr>
              <a:t>dge</a:t>
            </a:r>
            <a:r>
              <a:rPr lang="en-US" sz="4800" b="1" dirty="0">
                <a:solidFill>
                  <a:srgbClr val="E05436"/>
                </a:solidFill>
                <a:latin typeface="Century Gothic" panose="020B0502020202020204" pitchFamily="34" charset="0"/>
              </a:rPr>
              <a:t> /j/</a:t>
            </a: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EAF6A-B747-6C4E-2AD4-3DB2099A0D57}"/>
              </a:ext>
            </a:extLst>
          </p:cNvPr>
          <p:cNvPicPr>
            <a:picLocks noChangeAspect="1"/>
          </p:cNvPicPr>
          <p:nvPr/>
        </p:nvPicPr>
        <p:blipFill>
          <a:blip r:embed="rId2"/>
          <a:stretch>
            <a:fillRect/>
          </a:stretch>
        </p:blipFill>
        <p:spPr>
          <a:xfrm>
            <a:off x="3809736" y="2488200"/>
            <a:ext cx="1524523" cy="2390628"/>
          </a:xfrm>
          <a:prstGeom prst="rect">
            <a:avLst/>
          </a:prstGeom>
        </p:spPr>
      </p:pic>
      <p:sp>
        <p:nvSpPr>
          <p:cNvPr id="5" name="Rectangle 4">
            <a:extLst>
              <a:ext uri="{FF2B5EF4-FFF2-40B4-BE49-F238E27FC236}">
                <a16:creationId xmlns:a16="http://schemas.microsoft.com/office/drawing/2014/main" id="{E497362D-26D1-D52D-7459-0E1CE200E910}"/>
              </a:ext>
            </a:extLst>
          </p:cNvPr>
          <p:cNvSpPr/>
          <p:nvPr/>
        </p:nvSpPr>
        <p:spPr>
          <a:xfrm>
            <a:off x="3545328" y="244087"/>
            <a:ext cx="205334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spTree>
    <p:extLst>
      <p:ext uri="{BB962C8B-B14F-4D97-AF65-F5344CB8AC3E}">
        <p14:creationId xmlns:p14="http://schemas.microsoft.com/office/powerpoint/2010/main" val="1831923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545328" y="244087"/>
            <a:ext cx="205334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cage</a:t>
            </a:r>
          </a:p>
        </p:txBody>
      </p:sp>
      <p:pic>
        <p:nvPicPr>
          <p:cNvPr id="6" name="Picture 5">
            <a:extLst>
              <a:ext uri="{FF2B5EF4-FFF2-40B4-BE49-F238E27FC236}">
                <a16:creationId xmlns:a16="http://schemas.microsoft.com/office/drawing/2014/main" id="{3E4EC24A-A91C-5988-A352-1867831FE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8" y="2154049"/>
            <a:ext cx="2304394" cy="3058930"/>
          </a:xfrm>
          <a:prstGeom prst="rect">
            <a:avLst/>
          </a:prstGeom>
          <a:ln w="12700">
            <a:solidFill>
              <a:schemeClr val="tx1"/>
            </a:solidFill>
          </a:ln>
        </p:spPr>
      </p:pic>
    </p:spTree>
    <p:extLst>
      <p:ext uri="{BB962C8B-B14F-4D97-AF65-F5344CB8AC3E}">
        <p14:creationId xmlns:p14="http://schemas.microsoft.com/office/powerpoint/2010/main" val="2937783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545328" y="244087"/>
            <a:ext cx="2185114"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3E4EC24A-A91C-5988-A352-1867831FE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8" y="2154049"/>
            <a:ext cx="2304394" cy="3058930"/>
          </a:xfrm>
          <a:prstGeom prst="rect">
            <a:avLst/>
          </a:prstGeom>
          <a:ln w="12700">
            <a:solidFill>
              <a:schemeClr val="tx1"/>
            </a:solidFill>
          </a:ln>
        </p:spPr>
      </p:pic>
    </p:spTree>
    <p:extLst>
      <p:ext uri="{BB962C8B-B14F-4D97-AF65-F5344CB8AC3E}">
        <p14:creationId xmlns:p14="http://schemas.microsoft.com/office/powerpoint/2010/main" val="1991430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dodge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bridge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5778560" y="3240480"/>
            <a:ext cx="25058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dge</a:t>
            </a:r>
          </a:p>
        </p:txBody>
      </p:sp>
    </p:spTree>
    <p:extLst>
      <p:ext uri="{BB962C8B-B14F-4D97-AF65-F5344CB8AC3E}">
        <p14:creationId xmlns:p14="http://schemas.microsoft.com/office/powerpoint/2010/main" val="246309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BE49AC-467A-A8E4-0EF1-530FCE547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89" y="63591"/>
            <a:ext cx="2769021" cy="3675692"/>
          </a:xfrm>
          <a:prstGeom prst="rect">
            <a:avLst/>
          </a:prstGeom>
          <a:ln w="12700">
            <a:solidFill>
              <a:schemeClr val="tx1"/>
            </a:solidFill>
          </a:ln>
        </p:spPr>
      </p:pic>
      <p:sp>
        <p:nvSpPr>
          <p:cNvPr id="10" name="TextBox 9">
            <a:extLst>
              <a:ext uri="{FF2B5EF4-FFF2-40B4-BE49-F238E27FC236}">
                <a16:creationId xmlns:a16="http://schemas.microsoft.com/office/drawing/2014/main" id="{634169CE-A114-2775-8333-554B1F6877EC}"/>
              </a:ext>
            </a:extLst>
          </p:cNvPr>
          <p:cNvSpPr txBox="1"/>
          <p:nvPr/>
        </p:nvSpPr>
        <p:spPr>
          <a:xfrm>
            <a:off x="3183016" y="3748381"/>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sp>
        <p:nvSpPr>
          <p:cNvPr id="11" name="TextBox 10">
            <a:extLst>
              <a:ext uri="{FF2B5EF4-FFF2-40B4-BE49-F238E27FC236}">
                <a16:creationId xmlns:a16="http://schemas.microsoft.com/office/drawing/2014/main" id="{F941323B-3A05-2685-3570-DA63CCC91485}"/>
              </a:ext>
            </a:extLst>
          </p:cNvPr>
          <p:cNvSpPr txBox="1"/>
          <p:nvPr/>
        </p:nvSpPr>
        <p:spPr>
          <a:xfrm>
            <a:off x="3183016" y="476404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2AE2039-BC38-BF4D-1902-EFC522299F08}"/>
              </a:ext>
            </a:extLst>
          </p:cNvPr>
          <p:cNvSpPr txBox="1"/>
          <p:nvPr/>
        </p:nvSpPr>
        <p:spPr>
          <a:xfrm>
            <a:off x="3176734" y="577970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dg</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183433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2906" y="1948974"/>
            <a:ext cx="415331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edge</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684734" y="1948974"/>
            <a:ext cx="445926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badge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0" y="3949793"/>
            <a:ext cx="419751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judge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10922" y="3949793"/>
            <a:ext cx="44330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bridge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6331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700" normalizeH="0" baseline="0" noProof="0">
                <a:ln>
                  <a:noFill/>
                </a:ln>
                <a:solidFill>
                  <a:prstClr val="black"/>
                </a:solidFill>
                <a:effectLst/>
                <a:uLnTx/>
                <a:uFillTx/>
                <a:latin typeface="Century Gothic"/>
                <a:ea typeface="+mn-ea"/>
                <a:cs typeface="+mn-cs"/>
              </a:rPr>
              <a:t>fr</a:t>
            </a:r>
            <a:r>
              <a:rPr kumimoji="0" lang="en-US" sz="11500" b="1" i="0" u="none" strike="noStrike" kern="1200" cap="none" spc="300" normalizeH="0" baseline="0" noProof="0">
                <a:ln>
                  <a:noFill/>
                </a:ln>
                <a:solidFill>
                  <a:prstClr val="black"/>
                </a:solidFill>
                <a:effectLst/>
                <a:uLnTx/>
                <a:uFillTx/>
                <a:latin typeface="Century Gothic"/>
                <a:ea typeface="+mn-ea"/>
                <a:cs typeface="+mn-cs"/>
              </a:rPr>
              <a:t>iend</a:t>
            </a:r>
          </a:p>
        </p:txBody>
      </p:sp>
      <p:sp>
        <p:nvSpPr>
          <p:cNvPr id="2" name="Rectangle 1">
            <a:extLst>
              <a:ext uri="{FF2B5EF4-FFF2-40B4-BE49-F238E27FC236}">
                <a16:creationId xmlns:a16="http://schemas.microsoft.com/office/drawing/2014/main" id="{4AF847E3-A911-4C0F-B6A2-9334BB260FA4}"/>
              </a:ext>
            </a:extLst>
          </p:cNvPr>
          <p:cNvSpPr/>
          <p:nvPr/>
        </p:nvSpPr>
        <p:spPr>
          <a:xfrm>
            <a:off x="2226017"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2949919"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F0CFC560-15BC-714F-BD79-44E2C3CF2BEE}"/>
              </a:ext>
            </a:extLst>
          </p:cNvPr>
          <p:cNvSpPr/>
          <p:nvPr/>
        </p:nvSpPr>
        <p:spPr>
          <a:xfrm>
            <a:off x="3810321" y="40838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9B81B21-FE46-6040-BFF6-5E293EF10FFA}"/>
              </a:ext>
            </a:extLst>
          </p:cNvPr>
          <p:cNvCxnSpPr>
            <a:cxnSpLocks/>
          </p:cNvCxnSpPr>
          <p:nvPr/>
        </p:nvCxnSpPr>
        <p:spPr>
          <a:xfrm>
            <a:off x="3625132" y="3962139"/>
            <a:ext cx="113981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8508F08-A7B0-3448-8281-19C8FF499B64}"/>
              </a:ext>
            </a:extLst>
          </p:cNvPr>
          <p:cNvSpPr/>
          <p:nvPr/>
        </p:nvSpPr>
        <p:spPr>
          <a:xfrm>
            <a:off x="5914916"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400325-ABEE-C44E-BB0A-1523DEF940BD}"/>
              </a:ext>
            </a:extLst>
          </p:cNvPr>
          <p:cNvSpPr/>
          <p:nvPr/>
        </p:nvSpPr>
        <p:spPr>
          <a:xfrm>
            <a:off x="4950155"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AF298B6-1780-086E-0972-B97A608AA53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1741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because</a:t>
            </a:r>
          </a:p>
        </p:txBody>
      </p:sp>
      <p:sp>
        <p:nvSpPr>
          <p:cNvPr id="2" name="Rectangle 1">
            <a:extLst>
              <a:ext uri="{FF2B5EF4-FFF2-40B4-BE49-F238E27FC236}">
                <a16:creationId xmlns:a16="http://schemas.microsoft.com/office/drawing/2014/main" id="{4AF847E3-A911-4C0F-B6A2-9334BB260FA4}"/>
              </a:ext>
            </a:extLst>
          </p:cNvPr>
          <p:cNvSpPr/>
          <p:nvPr/>
        </p:nvSpPr>
        <p:spPr>
          <a:xfrm>
            <a:off x="155045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2600473"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365048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F01833A-DC02-DC46-B858-9EDC3904876F}"/>
              </a:ext>
            </a:extLst>
          </p:cNvPr>
          <p:cNvSpPr/>
          <p:nvPr/>
        </p:nvSpPr>
        <p:spPr>
          <a:xfrm>
            <a:off x="4973993"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9291D02F-0864-FA4B-9AC2-76E4FAE56F9F}"/>
              </a:ext>
            </a:extLst>
          </p:cNvPr>
          <p:cNvCxnSpPr>
            <a:cxnSpLocks/>
          </p:cNvCxnSpPr>
          <p:nvPr/>
        </p:nvCxnSpPr>
        <p:spPr>
          <a:xfrm>
            <a:off x="4414961" y="3936960"/>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FE46AFC3-1B08-FA4A-A567-0EBA76707751}"/>
              </a:ext>
            </a:extLst>
          </p:cNvPr>
          <p:cNvSpPr/>
          <p:nvPr/>
        </p:nvSpPr>
        <p:spPr>
          <a:xfrm>
            <a:off x="7006827"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0954A10-D65C-7940-A07A-EA7590E76C7C}"/>
              </a:ext>
            </a:extLst>
          </p:cNvPr>
          <p:cNvCxnSpPr>
            <a:cxnSpLocks/>
          </p:cNvCxnSpPr>
          <p:nvPr/>
        </p:nvCxnSpPr>
        <p:spPr>
          <a:xfrm>
            <a:off x="7004650" y="3936960"/>
            <a:ext cx="808295"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2CC4DC9-5F6D-AABA-FEDE-BAF0845785DE}"/>
              </a:ext>
            </a:extLst>
          </p:cNvPr>
          <p:cNvSpPr/>
          <p:nvPr/>
        </p:nvSpPr>
        <p:spPr>
          <a:xfrm>
            <a:off x="622758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06CABEE-F5B0-0B07-4CC0-517DFC05204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080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woman</a:t>
            </a:r>
          </a:p>
        </p:txBody>
      </p:sp>
      <p:sp>
        <p:nvSpPr>
          <p:cNvPr id="2" name="Rectangle 1">
            <a:extLst>
              <a:ext uri="{FF2B5EF4-FFF2-40B4-BE49-F238E27FC236}">
                <a16:creationId xmlns:a16="http://schemas.microsoft.com/office/drawing/2014/main" id="{4AF847E3-A911-4C0F-B6A2-9334BB260FA4}"/>
              </a:ext>
            </a:extLst>
          </p:cNvPr>
          <p:cNvSpPr/>
          <p:nvPr/>
        </p:nvSpPr>
        <p:spPr>
          <a:xfrm>
            <a:off x="2205377"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051A810-690D-4E3D-A56B-8DB8F87D499E}"/>
              </a:ext>
            </a:extLst>
          </p:cNvPr>
          <p:cNvSpPr/>
          <p:nvPr/>
        </p:nvSpPr>
        <p:spPr>
          <a:xfrm>
            <a:off x="4429289"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03F34-6FBD-4CB0-B6C9-BB5BD1114E8A}"/>
              </a:ext>
            </a:extLst>
          </p:cNvPr>
          <p:cNvSpPr/>
          <p:nvPr/>
        </p:nvSpPr>
        <p:spPr>
          <a:xfrm>
            <a:off x="6653201"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22D4D69-9358-F042-9260-77437461EEFB}"/>
              </a:ext>
            </a:extLst>
          </p:cNvPr>
          <p:cNvSpPr/>
          <p:nvPr/>
        </p:nvSpPr>
        <p:spPr>
          <a:xfrm>
            <a:off x="3252656"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3EE75435-AA6A-3542-843D-FFB2BD047F9C}"/>
              </a:ext>
            </a:extLst>
          </p:cNvPr>
          <p:cNvSpPr/>
          <p:nvPr/>
        </p:nvSpPr>
        <p:spPr>
          <a:xfrm>
            <a:off x="5605922"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7026D06-9B34-2630-6106-F6F0FD10A38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610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women</a:t>
            </a:r>
          </a:p>
        </p:txBody>
      </p:sp>
      <p:sp>
        <p:nvSpPr>
          <p:cNvPr id="2" name="Rectangle 1">
            <a:extLst>
              <a:ext uri="{FF2B5EF4-FFF2-40B4-BE49-F238E27FC236}">
                <a16:creationId xmlns:a16="http://schemas.microsoft.com/office/drawing/2014/main" id="{4AF847E3-A911-4C0F-B6A2-9334BB260FA4}"/>
              </a:ext>
            </a:extLst>
          </p:cNvPr>
          <p:cNvSpPr/>
          <p:nvPr/>
        </p:nvSpPr>
        <p:spPr>
          <a:xfrm>
            <a:off x="2205377"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051A810-690D-4E3D-A56B-8DB8F87D499E}"/>
              </a:ext>
            </a:extLst>
          </p:cNvPr>
          <p:cNvSpPr/>
          <p:nvPr/>
        </p:nvSpPr>
        <p:spPr>
          <a:xfrm>
            <a:off x="4522865"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03F34-6FBD-4CB0-B6C9-BB5BD1114E8A}"/>
              </a:ext>
            </a:extLst>
          </p:cNvPr>
          <p:cNvSpPr/>
          <p:nvPr/>
        </p:nvSpPr>
        <p:spPr>
          <a:xfrm>
            <a:off x="6618583"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0BF66C56-CF65-0548-A8CC-EB9D217F2A2C}"/>
              </a:ext>
            </a:extLst>
          </p:cNvPr>
          <p:cNvSpPr/>
          <p:nvPr/>
        </p:nvSpPr>
        <p:spPr>
          <a:xfrm>
            <a:off x="3198913"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FF914C03-46FC-9540-9AE6-51973EF83167}"/>
              </a:ext>
            </a:extLst>
          </p:cNvPr>
          <p:cNvSpPr/>
          <p:nvPr/>
        </p:nvSpPr>
        <p:spPr>
          <a:xfrm>
            <a:off x="5602265"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C59DAB9-085A-0BDC-8F81-907640C9A18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5806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move</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820867"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07928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401954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BCF19BB3-556D-4547-A37F-025A5560F4D6}"/>
              </a:ext>
            </a:extLst>
          </p:cNvPr>
          <p:cNvSpPr/>
          <p:nvPr/>
        </p:nvSpPr>
        <p:spPr>
          <a:xfrm>
            <a:off x="6021550"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CA14EA3-A6B3-8680-4FBB-749A4B6418F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197BC1F0-32BA-4ABD-DD4C-0229825C73A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8327129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Has Midge been your friend for a long time?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72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move the batch of fudge into the fridge.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27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woman trims the hedge next to the fence.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22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Lodge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Calvin has a lodge at the edge of the glen. The lodge has a fridge and a TV. To get to the lodge, you must go on a bridge then go by the ridge next to the lake. You can see many animals move from place to place by the lake.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Calvin loves the lodge. He pledges he will not move from it because his children come to visit him there. Calvin and his children have lots of fun at the lodge. They make music and sing songs by the lake. Sometimes they even jump into the lake and swim with the animals. The lodge is a hidden gem.</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301003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973</TotalTime>
  <Words>944</Words>
  <Application>Microsoft Office PowerPoint</Application>
  <PresentationFormat>On-screen Show (4:3)</PresentationFormat>
  <Paragraphs>159</Paragraphs>
  <Slides>79</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79</vt:i4>
      </vt:variant>
    </vt:vector>
  </HeadingPairs>
  <TitlesOfParts>
    <vt:vector size="85"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48</cp:revision>
  <dcterms:created xsi:type="dcterms:W3CDTF">2022-06-06T14:24:31Z</dcterms:created>
  <dcterms:modified xsi:type="dcterms:W3CDTF">2024-12-18T06:18:54Z</dcterms:modified>
</cp:coreProperties>
</file>