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2"/>
  </p:notesMasterIdLst>
  <p:sldIdLst>
    <p:sldId id="2247" r:id="rId3"/>
    <p:sldId id="2199" r:id="rId4"/>
    <p:sldId id="3049" r:id="rId5"/>
    <p:sldId id="2248" r:id="rId6"/>
    <p:sldId id="2240" r:id="rId7"/>
    <p:sldId id="2238" r:id="rId8"/>
    <p:sldId id="2241" r:id="rId9"/>
    <p:sldId id="2198" r:id="rId10"/>
    <p:sldId id="4271" r:id="rId11"/>
    <p:sldId id="4272" r:id="rId12"/>
    <p:sldId id="4273" r:id="rId13"/>
    <p:sldId id="4274" r:id="rId14"/>
    <p:sldId id="4275" r:id="rId15"/>
    <p:sldId id="4276" r:id="rId16"/>
    <p:sldId id="4277" r:id="rId17"/>
    <p:sldId id="4278" r:id="rId18"/>
    <p:sldId id="4279" r:id="rId19"/>
    <p:sldId id="4280" r:id="rId20"/>
    <p:sldId id="4281" r:id="rId21"/>
    <p:sldId id="4282" r:id="rId22"/>
    <p:sldId id="4283" r:id="rId23"/>
    <p:sldId id="4284" r:id="rId24"/>
    <p:sldId id="4285" r:id="rId25"/>
    <p:sldId id="4286" r:id="rId26"/>
    <p:sldId id="4287" r:id="rId27"/>
    <p:sldId id="2242" r:id="rId28"/>
    <p:sldId id="2200" r:id="rId29"/>
    <p:sldId id="2201" r:id="rId30"/>
    <p:sldId id="2243" r:id="rId31"/>
    <p:sldId id="2202" r:id="rId32"/>
    <p:sldId id="2244" r:id="rId33"/>
    <p:sldId id="2203" r:id="rId34"/>
    <p:sldId id="2736" r:id="rId35"/>
    <p:sldId id="2629" r:id="rId36"/>
    <p:sldId id="2704" r:id="rId37"/>
    <p:sldId id="3199" r:id="rId38"/>
    <p:sldId id="3200" r:id="rId39"/>
    <p:sldId id="4297" r:id="rId40"/>
    <p:sldId id="3833" r:id="rId41"/>
    <p:sldId id="3879" r:id="rId42"/>
    <p:sldId id="3880" r:id="rId43"/>
    <p:sldId id="4188" r:id="rId44"/>
    <p:sldId id="2213" r:id="rId45"/>
    <p:sldId id="2214" r:id="rId46"/>
    <p:sldId id="2245" r:id="rId47"/>
    <p:sldId id="2216" r:id="rId48"/>
    <p:sldId id="2250" r:id="rId49"/>
    <p:sldId id="2217" r:id="rId50"/>
    <p:sldId id="368" r:id="rId51"/>
    <p:sldId id="4299" r:id="rId52"/>
    <p:sldId id="4291" r:id="rId53"/>
    <p:sldId id="4292" r:id="rId54"/>
    <p:sldId id="4298" r:id="rId55"/>
    <p:sldId id="2351" r:id="rId56"/>
    <p:sldId id="2221" r:id="rId57"/>
    <p:sldId id="2222" r:id="rId58"/>
    <p:sldId id="2224" r:id="rId59"/>
    <p:sldId id="2226" r:id="rId60"/>
    <p:sldId id="2227" r:id="rId61"/>
    <p:sldId id="875" r:id="rId62"/>
    <p:sldId id="878" r:id="rId63"/>
    <p:sldId id="881" r:id="rId64"/>
    <p:sldId id="884" r:id="rId65"/>
    <p:sldId id="2228" r:id="rId66"/>
    <p:sldId id="2125" r:id="rId67"/>
    <p:sldId id="887" r:id="rId68"/>
    <p:sldId id="748" r:id="rId69"/>
    <p:sldId id="2229" r:id="rId70"/>
    <p:sldId id="2223" r:id="rId71"/>
    <p:sldId id="2230" r:id="rId72"/>
    <p:sldId id="2496" r:id="rId73"/>
    <p:sldId id="2497" r:id="rId74"/>
    <p:sldId id="2498" r:id="rId75"/>
    <p:sldId id="2234" r:id="rId76"/>
    <p:sldId id="2235" r:id="rId77"/>
    <p:sldId id="2158" r:id="rId78"/>
    <p:sldId id="2159" r:id="rId79"/>
    <p:sldId id="2225" r:id="rId80"/>
    <p:sldId id="223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8762"/>
  </p:normalViewPr>
  <p:slideViewPr>
    <p:cSldViewPr snapToGrid="0" snapToObjects="1">
      <p:cViewPr varScale="1">
        <p:scale>
          <a:sx n="84" d="100"/>
          <a:sy n="84" d="100"/>
        </p:scale>
        <p:origin x="232" y="64"/>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8/10/relationships/authors" Target="authors.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12/18/2024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65+</a:t>
            </a:r>
          </a:p>
          <a:p>
            <a:pPr defTabSz="966612">
              <a:defRPr/>
            </a:pPr>
            <a:endParaRPr lang="en-US" dirty="0"/>
          </a:p>
          <a:p>
            <a:pPr defTabSz="966612">
              <a:defRPr/>
            </a:pPr>
            <a:r>
              <a:rPr lang="en-US" dirty="0"/>
              <a:t>EE represents the /</a:t>
            </a:r>
            <a:r>
              <a:rPr lang="en-US" dirty="0" err="1"/>
              <a:t>ĕ</a:t>
            </a:r>
            <a:r>
              <a:rPr lang="en-US" dirty="0"/>
              <a:t>/ sound or the /</a:t>
            </a:r>
            <a:r>
              <a:rPr lang="en-US" dirty="0" err="1"/>
              <a:t>ĭ</a:t>
            </a:r>
            <a:r>
              <a:rPr lang="en-US" dirty="0"/>
              <a:t>/ sound, depending on dialect. </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EE in been is pronounced /</a:t>
            </a:r>
            <a:r>
              <a:rPr lang="en-US" dirty="0" err="1"/>
              <a:t>ē</a:t>
            </a:r>
            <a:r>
              <a:rPr lang="en-US" dirty="0"/>
              <a:t>/. In this case, been would be temporarily irregular until lesson 85 when EE /</a:t>
            </a:r>
            <a:r>
              <a:rPr lang="en-US" dirty="0" err="1"/>
              <a:t>ē</a:t>
            </a:r>
            <a:r>
              <a:rPr lang="en-US" dirty="0"/>
              <a:t>/ is introduced.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45423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b="0" dirty="0" err="1"/>
              <a:t>ū</a:t>
            </a:r>
            <a:r>
              <a:rPr lang="en-US" b="0" dirty="0"/>
              <a:t>/</a:t>
            </a:r>
            <a:r>
              <a:rPr lang="en-US" b="1" dirty="0"/>
              <a:t> </a:t>
            </a:r>
            <a:r>
              <a:rPr lang="en-US" b="0" dirty="0"/>
              <a:t>sound.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595683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66+</a:t>
            </a:r>
          </a:p>
          <a:p>
            <a:pPr defTabSz="966612">
              <a:defRPr/>
            </a:pPr>
            <a:endParaRPr lang="en-US" dirty="0"/>
          </a:p>
          <a:p>
            <a:pPr defTabSz="966612">
              <a:defRPr/>
            </a:pPr>
            <a:r>
              <a:rPr lang="en-US" dirty="0"/>
              <a:t>IE represents the /</a:t>
            </a:r>
            <a:r>
              <a:rPr lang="en-US" dirty="0" err="1"/>
              <a:t>ĕ</a:t>
            </a:r>
            <a:r>
              <a:rPr lang="en-US" dirty="0"/>
              <a:t>/ or /</a:t>
            </a:r>
            <a:r>
              <a:rPr lang="en-US" dirty="0" err="1"/>
              <a:t>ĭ</a:t>
            </a:r>
            <a:r>
              <a:rPr lang="en-US" dirty="0"/>
              <a:t>/ sound,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90229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67a+</a:t>
            </a:r>
          </a:p>
          <a:p>
            <a:endParaRPr lang="en-US" dirty="0"/>
          </a:p>
          <a:p>
            <a:r>
              <a:rPr lang="en-US" dirty="0"/>
              <a:t>AU represents the /</a:t>
            </a:r>
            <a:r>
              <a:rPr lang="en-US" dirty="0" err="1"/>
              <a:t>ŭ</a:t>
            </a:r>
            <a:r>
              <a:rPr lang="en-US" dirty="0"/>
              <a:t>/ sound. </a:t>
            </a:r>
          </a:p>
          <a:p>
            <a:r>
              <a:rPr lang="en-US" dirty="0"/>
              <a:t>In some dialects, AU represents the /or/ sound. In this case, the AU in because would be temporarily irregular until lesson 93 when AU /or/ is introduced. </a:t>
            </a:r>
          </a:p>
          <a:p>
            <a:endParaRPr lang="en-US" dirty="0"/>
          </a:p>
          <a:p>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p:txBody>
      </p:sp>
    </p:spTree>
    <p:extLst>
      <p:ext uri="{BB962C8B-B14F-4D97-AF65-F5344CB8AC3E}">
        <p14:creationId xmlns:p14="http://schemas.microsoft.com/office/powerpoint/2010/main" val="3904458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30007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a:t>
            </a:r>
            <a:r>
              <a:rPr lang="en-US" dirty="0" err="1"/>
              <a:t>ĭ</a:t>
            </a:r>
            <a:r>
              <a:rPr lang="en-US" dirty="0"/>
              <a:t>/ sound.</a:t>
            </a:r>
          </a:p>
          <a:p>
            <a:r>
              <a:rPr lang="en-US" dirty="0"/>
              <a:t>E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681296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341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101673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533415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815128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14331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66759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07038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95255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13526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62830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12/18/2024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87088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55178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178998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424553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5896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0198695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69</a:t>
            </a:r>
          </a:p>
          <a:p>
            <a:pPr algn="ctr"/>
            <a:r>
              <a:rPr lang="en-US" sz="6000" b="1" dirty="0">
                <a:solidFill>
                  <a:srgbClr val="E05436"/>
                </a:solidFill>
                <a:latin typeface="Century Gothic" panose="020B0502020202020204" pitchFamily="34" charset="0"/>
              </a:rPr>
              <a:t>tch /</a:t>
            </a:r>
            <a:r>
              <a:rPr lang="en-US" sz="6000" b="1" dirty="0" err="1">
                <a:solidFill>
                  <a:srgbClr val="E05436"/>
                </a:solidFill>
                <a:latin typeface="Century Gothic" panose="020B0502020202020204" pitchFamily="34" charset="0"/>
              </a:rPr>
              <a:t>ch</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33395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3276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04658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9420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8405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7747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2092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3930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0834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wh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7726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2136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4593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0281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7667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47302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7856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3" name="Picture 2">
            <a:extLst>
              <a:ext uri="{FF2B5EF4-FFF2-40B4-BE49-F238E27FC236}">
                <a16:creationId xmlns:a16="http://schemas.microsoft.com/office/drawing/2014/main" id="{C236A9E2-93CA-27E7-FDE4-8F985583609A}"/>
              </a:ext>
            </a:extLst>
          </p:cNvPr>
          <p:cNvPicPr>
            <a:picLocks noChangeAspect="1"/>
          </p:cNvPicPr>
          <p:nvPr/>
        </p:nvPicPr>
        <p:blipFill>
          <a:blip r:embed="rId2"/>
          <a:stretch>
            <a:fillRect/>
          </a:stretch>
        </p:blipFill>
        <p:spPr>
          <a:xfrm>
            <a:off x="3324875" y="3429000"/>
            <a:ext cx="2494249" cy="2528831"/>
          </a:xfrm>
          <a:prstGeom prst="rect">
            <a:avLst/>
          </a:prstGeom>
        </p:spPr>
      </p:pic>
    </p:spTree>
    <p:extLst>
      <p:ext uri="{BB962C8B-B14F-4D97-AF65-F5344CB8AC3E}">
        <p14:creationId xmlns:p14="http://schemas.microsoft.com/office/powerpoint/2010/main" val="243687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chip</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chin</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Tree>
    <p:extLst>
      <p:ext uri="{BB962C8B-B14F-4D97-AF65-F5344CB8AC3E}">
        <p14:creationId xmlns:p14="http://schemas.microsoft.com/office/powerpoint/2010/main" val="345833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such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rich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Tree>
    <p:extLst>
      <p:ext uri="{BB962C8B-B14F-4D97-AF65-F5344CB8AC3E}">
        <p14:creationId xmlns:p14="http://schemas.microsoft.com/office/powerpoint/2010/main" val="312472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p>
        </p:txBody>
      </p:sp>
      <p:pic>
        <p:nvPicPr>
          <p:cNvPr id="4" name="Picture 3">
            <a:extLst>
              <a:ext uri="{FF2B5EF4-FFF2-40B4-BE49-F238E27FC236}">
                <a16:creationId xmlns:a16="http://schemas.microsoft.com/office/drawing/2014/main" id="{A7748817-115C-9E3B-953F-5257FCB41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430" y="3093049"/>
            <a:ext cx="2573139" cy="3415672"/>
          </a:xfrm>
          <a:prstGeom prst="rect">
            <a:avLst/>
          </a:prstGeom>
          <a:ln w="12700">
            <a:solidFill>
              <a:schemeClr val="tx1"/>
            </a:solidFill>
          </a:ln>
        </p:spPr>
      </p:pic>
    </p:spTree>
    <p:extLst>
      <p:ext uri="{BB962C8B-B14F-4D97-AF65-F5344CB8AC3E}">
        <p14:creationId xmlns:p14="http://schemas.microsoft.com/office/powerpoint/2010/main" val="1218707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catch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pitch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210081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p>
        </p:txBody>
      </p:sp>
    </p:spTree>
    <p:extLst>
      <p:ext uri="{BB962C8B-B14F-4D97-AF65-F5344CB8AC3E}">
        <p14:creationId xmlns:p14="http://schemas.microsoft.com/office/powerpoint/2010/main" val="95226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896D4-632B-E574-0E39-3324796E1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A1051B83-1B8C-B509-A428-67D50B22532C}"/>
              </a:ext>
            </a:extLst>
          </p:cNvPr>
          <p:cNvSpPr txBox="1"/>
          <p:nvPr/>
        </p:nvSpPr>
        <p:spPr>
          <a:xfrm>
            <a:off x="3182802" y="4472793"/>
            <a:ext cx="2775749"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4" name="TextBox 3">
            <a:extLst>
              <a:ext uri="{FF2B5EF4-FFF2-40B4-BE49-F238E27FC236}">
                <a16:creationId xmlns:a16="http://schemas.microsoft.com/office/drawing/2014/main" id="{97B4576E-C592-B2D6-D93D-3902FFB1F881}"/>
              </a:ext>
            </a:extLst>
          </p:cNvPr>
          <p:cNvSpPr txBox="1"/>
          <p:nvPr/>
        </p:nvSpPr>
        <p:spPr>
          <a:xfrm>
            <a:off x="3180103" y="5488456"/>
            <a:ext cx="2775749"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p>
        </p:txBody>
      </p:sp>
    </p:spTree>
    <p:extLst>
      <p:ext uri="{BB962C8B-B14F-4D97-AF65-F5344CB8AC3E}">
        <p14:creationId xmlns:p14="http://schemas.microsoft.com/office/powerpoint/2010/main" val="14111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29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69</a:t>
            </a:r>
          </a:p>
          <a:p>
            <a:pPr algn="ctr"/>
            <a:r>
              <a:rPr lang="en-US" sz="4800" b="1" dirty="0">
                <a:solidFill>
                  <a:srgbClr val="E05436"/>
                </a:solidFill>
                <a:latin typeface="Century Gothic" panose="020B0502020202020204" pitchFamily="34" charset="0"/>
              </a:rPr>
              <a:t>tch /</a:t>
            </a:r>
            <a:r>
              <a:rPr lang="en-US" sz="4800" b="1" dirty="0" err="1">
                <a:solidFill>
                  <a:srgbClr val="E05436"/>
                </a:solidFill>
                <a:latin typeface="Century Gothic" panose="020B0502020202020204" pitchFamily="34" charset="0"/>
              </a:rPr>
              <a:t>ch</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596684" y="2753694"/>
            <a:ext cx="5950633"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match</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5190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itch</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fetch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witch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latch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7058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hatch</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stitch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switch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69</a:t>
            </a:r>
          </a:p>
          <a:p>
            <a:pPr algn="ctr"/>
            <a:r>
              <a:rPr lang="en-US" sz="4800" b="1" dirty="0">
                <a:solidFill>
                  <a:srgbClr val="E05436"/>
                </a:solidFill>
                <a:latin typeface="Century Gothic" panose="020B0502020202020204" pitchFamily="34" charset="0"/>
              </a:rPr>
              <a:t>tch /</a:t>
            </a:r>
            <a:r>
              <a:rPr lang="en-US" sz="4800" b="1" dirty="0" err="1">
                <a:solidFill>
                  <a:srgbClr val="E05436"/>
                </a:solidFill>
                <a:latin typeface="Century Gothic" panose="020B0502020202020204" pitchFamily="34" charset="0"/>
              </a:rPr>
              <a:t>ch</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3" name="Picture 2">
            <a:extLst>
              <a:ext uri="{FF2B5EF4-FFF2-40B4-BE49-F238E27FC236}">
                <a16:creationId xmlns:a16="http://schemas.microsoft.com/office/drawing/2014/main" id="{C236A9E2-93CA-27E7-FDE4-8F985583609A}"/>
              </a:ext>
            </a:extLst>
          </p:cNvPr>
          <p:cNvPicPr>
            <a:picLocks noChangeAspect="1"/>
          </p:cNvPicPr>
          <p:nvPr/>
        </p:nvPicPr>
        <p:blipFill>
          <a:blip r:embed="rId2"/>
          <a:stretch>
            <a:fillRect/>
          </a:stretch>
        </p:blipFill>
        <p:spPr>
          <a:xfrm>
            <a:off x="3324875" y="3429000"/>
            <a:ext cx="2494249" cy="2528831"/>
          </a:xfrm>
          <a:prstGeom prst="rect">
            <a:avLst/>
          </a:prstGeom>
        </p:spPr>
      </p:pic>
    </p:spTree>
    <p:extLst>
      <p:ext uri="{BB962C8B-B14F-4D97-AF65-F5344CB8AC3E}">
        <p14:creationId xmlns:p14="http://schemas.microsoft.com/office/powerpoint/2010/main" val="2203395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p>
        </p:txBody>
      </p:sp>
      <p:pic>
        <p:nvPicPr>
          <p:cNvPr id="4" name="Picture 3">
            <a:extLst>
              <a:ext uri="{FF2B5EF4-FFF2-40B4-BE49-F238E27FC236}">
                <a16:creationId xmlns:a16="http://schemas.microsoft.com/office/drawing/2014/main" id="{A7748817-115C-9E3B-953F-5257FCB41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430" y="3093049"/>
            <a:ext cx="2573139" cy="3415672"/>
          </a:xfrm>
          <a:prstGeom prst="rect">
            <a:avLst/>
          </a:prstGeom>
          <a:ln w="12700">
            <a:solidFill>
              <a:schemeClr val="tx1"/>
            </a:solidFill>
          </a:ln>
        </p:spPr>
      </p:pic>
    </p:spTree>
    <p:extLst>
      <p:ext uri="{BB962C8B-B14F-4D97-AF65-F5344CB8AC3E}">
        <p14:creationId xmlns:p14="http://schemas.microsoft.com/office/powerpoint/2010/main" val="257935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catch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pitch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210081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p>
        </p:txBody>
      </p:sp>
    </p:spTree>
    <p:extLst>
      <p:ext uri="{BB962C8B-B14F-4D97-AF65-F5344CB8AC3E}">
        <p14:creationId xmlns:p14="http://schemas.microsoft.com/office/powerpoint/2010/main" val="269429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896D4-632B-E574-0E39-3324796E1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A1051B83-1B8C-B509-A428-67D50B22532C}"/>
              </a:ext>
            </a:extLst>
          </p:cNvPr>
          <p:cNvSpPr txBox="1"/>
          <p:nvPr/>
        </p:nvSpPr>
        <p:spPr>
          <a:xfrm>
            <a:off x="3182802" y="4472793"/>
            <a:ext cx="2775749"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4" name="TextBox 3">
            <a:extLst>
              <a:ext uri="{FF2B5EF4-FFF2-40B4-BE49-F238E27FC236}">
                <a16:creationId xmlns:a16="http://schemas.microsoft.com/office/drawing/2014/main" id="{97B4576E-C592-B2D6-D93D-3902FFB1F881}"/>
              </a:ext>
            </a:extLst>
          </p:cNvPr>
          <p:cNvSpPr txBox="1"/>
          <p:nvPr/>
        </p:nvSpPr>
        <p:spPr>
          <a:xfrm>
            <a:off x="3180103" y="5488456"/>
            <a:ext cx="2775749"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p>
        </p:txBody>
      </p:sp>
    </p:spTree>
    <p:extLst>
      <p:ext uri="{BB962C8B-B14F-4D97-AF65-F5344CB8AC3E}">
        <p14:creationId xmlns:p14="http://schemas.microsoft.com/office/powerpoint/2010/main" val="135556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99179" y="1948974"/>
            <a:ext cx="38717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catch</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073042" y="1948974"/>
            <a:ext cx="38717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pitch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99179" y="3949793"/>
            <a:ext cx="387177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fetch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073044" y="3949793"/>
            <a:ext cx="38717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crutch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32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been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799165"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845582"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BCCAF39-746B-B947-82FA-EC0F047B502A}"/>
              </a:ext>
            </a:extLst>
          </p:cNvPr>
          <p:cNvSpPr/>
          <p:nvPr/>
        </p:nvSpPr>
        <p:spPr>
          <a:xfrm>
            <a:off x="4331400"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8316B0F3-D54C-DD4C-9095-D7A08B1F312B}"/>
              </a:ext>
            </a:extLst>
          </p:cNvPr>
          <p:cNvCxnSpPr>
            <a:cxnSpLocks/>
          </p:cNvCxnSpPr>
          <p:nvPr/>
        </p:nvCxnSpPr>
        <p:spPr>
          <a:xfrm>
            <a:off x="3836504" y="3929332"/>
            <a:ext cx="175922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9D12494-1D01-96F8-01AB-20DBDABEFC0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30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FBD7C9-0924-4961-B2ED-2FB5765134B3}"/>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into</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5" name="Heart 4">
            <a:extLst>
              <a:ext uri="{FF2B5EF4-FFF2-40B4-BE49-F238E27FC236}">
                <a16:creationId xmlns:a16="http://schemas.microsoft.com/office/drawing/2014/main" id="{6572CC22-C079-1441-9243-BAF4479FDB5E}"/>
              </a:ext>
            </a:extLst>
          </p:cNvPr>
          <p:cNvSpPr/>
          <p:nvPr/>
        </p:nvSpPr>
        <p:spPr>
          <a:xfrm>
            <a:off x="5170893" y="40381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F369B0B-618C-4004-8FE3-D9948251857F}"/>
              </a:ext>
            </a:extLst>
          </p:cNvPr>
          <p:cNvSpPr/>
          <p:nvPr/>
        </p:nvSpPr>
        <p:spPr>
          <a:xfrm>
            <a:off x="4401497"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711545E-DDE4-44F4-A083-C8DF32489293}"/>
              </a:ext>
            </a:extLst>
          </p:cNvPr>
          <p:cNvSpPr/>
          <p:nvPr/>
        </p:nvSpPr>
        <p:spPr>
          <a:xfrm>
            <a:off x="2989884" y="403596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7E01E53-FD0A-403A-BE59-AE2E73B3D205}"/>
              </a:ext>
            </a:extLst>
          </p:cNvPr>
          <p:cNvSpPr/>
          <p:nvPr/>
        </p:nvSpPr>
        <p:spPr>
          <a:xfrm>
            <a:off x="3687543"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9529DE5-7C74-ADC5-67A6-668B2511D9A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5096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700" normalizeH="0" baseline="0" noProof="0">
                <a:ln>
                  <a:noFill/>
                </a:ln>
                <a:solidFill>
                  <a:prstClr val="black"/>
                </a:solidFill>
                <a:effectLst/>
                <a:uLnTx/>
                <a:uFillTx/>
                <a:latin typeface="Century Gothic"/>
                <a:ea typeface="+mn-ea"/>
                <a:cs typeface="+mn-cs"/>
              </a:rPr>
              <a:t>fr</a:t>
            </a:r>
            <a:r>
              <a:rPr kumimoji="0" lang="en-US" sz="11500" b="1" i="0" u="none" strike="noStrike" kern="1200" cap="none" spc="300" normalizeH="0" baseline="0" noProof="0">
                <a:ln>
                  <a:noFill/>
                </a:ln>
                <a:solidFill>
                  <a:prstClr val="black"/>
                </a:solidFill>
                <a:effectLst/>
                <a:uLnTx/>
                <a:uFillTx/>
                <a:latin typeface="Century Gothic"/>
                <a:ea typeface="+mn-ea"/>
                <a:cs typeface="+mn-cs"/>
              </a:rPr>
              <a:t>iend</a:t>
            </a:r>
          </a:p>
        </p:txBody>
      </p:sp>
      <p:sp>
        <p:nvSpPr>
          <p:cNvPr id="2" name="Rectangle 1">
            <a:extLst>
              <a:ext uri="{FF2B5EF4-FFF2-40B4-BE49-F238E27FC236}">
                <a16:creationId xmlns:a16="http://schemas.microsoft.com/office/drawing/2014/main" id="{4AF847E3-A911-4C0F-B6A2-9334BB260FA4}"/>
              </a:ext>
            </a:extLst>
          </p:cNvPr>
          <p:cNvSpPr/>
          <p:nvPr/>
        </p:nvSpPr>
        <p:spPr>
          <a:xfrm>
            <a:off x="2226017"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2949919"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F0CFC560-15BC-714F-BD79-44E2C3CF2BEE}"/>
              </a:ext>
            </a:extLst>
          </p:cNvPr>
          <p:cNvSpPr/>
          <p:nvPr/>
        </p:nvSpPr>
        <p:spPr>
          <a:xfrm>
            <a:off x="3810321" y="40838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9B81B21-FE46-6040-BFF6-5E293EF10FFA}"/>
              </a:ext>
            </a:extLst>
          </p:cNvPr>
          <p:cNvCxnSpPr>
            <a:cxnSpLocks/>
          </p:cNvCxnSpPr>
          <p:nvPr/>
        </p:nvCxnSpPr>
        <p:spPr>
          <a:xfrm>
            <a:off x="3625132" y="3962139"/>
            <a:ext cx="11398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8508F08-A7B0-3448-8281-19C8FF499B64}"/>
              </a:ext>
            </a:extLst>
          </p:cNvPr>
          <p:cNvSpPr/>
          <p:nvPr/>
        </p:nvSpPr>
        <p:spPr>
          <a:xfrm>
            <a:off x="5914916"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400325-ABEE-C44E-BB0A-1523DEF940BD}"/>
              </a:ext>
            </a:extLst>
          </p:cNvPr>
          <p:cNvSpPr/>
          <p:nvPr/>
        </p:nvSpPr>
        <p:spPr>
          <a:xfrm>
            <a:off x="4950155"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AF298B6-1780-086E-0972-B97A608AA53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1741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because</a:t>
            </a:r>
          </a:p>
        </p:txBody>
      </p:sp>
      <p:sp>
        <p:nvSpPr>
          <p:cNvPr id="2" name="Rectangle 1">
            <a:extLst>
              <a:ext uri="{FF2B5EF4-FFF2-40B4-BE49-F238E27FC236}">
                <a16:creationId xmlns:a16="http://schemas.microsoft.com/office/drawing/2014/main" id="{4AF847E3-A911-4C0F-B6A2-9334BB260FA4}"/>
              </a:ext>
            </a:extLst>
          </p:cNvPr>
          <p:cNvSpPr/>
          <p:nvPr/>
        </p:nvSpPr>
        <p:spPr>
          <a:xfrm>
            <a:off x="155045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60047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365048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F01833A-DC02-DC46-B858-9EDC3904876F}"/>
              </a:ext>
            </a:extLst>
          </p:cNvPr>
          <p:cNvSpPr/>
          <p:nvPr/>
        </p:nvSpPr>
        <p:spPr>
          <a:xfrm>
            <a:off x="4973993"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9291D02F-0864-FA4B-9AC2-76E4FAE56F9F}"/>
              </a:ext>
            </a:extLst>
          </p:cNvPr>
          <p:cNvCxnSpPr>
            <a:cxnSpLocks/>
          </p:cNvCxnSpPr>
          <p:nvPr/>
        </p:nvCxnSpPr>
        <p:spPr>
          <a:xfrm>
            <a:off x="4414961" y="3936960"/>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FE46AFC3-1B08-FA4A-A567-0EBA76707751}"/>
              </a:ext>
            </a:extLst>
          </p:cNvPr>
          <p:cNvSpPr/>
          <p:nvPr/>
        </p:nvSpPr>
        <p:spPr>
          <a:xfrm>
            <a:off x="70068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0954A10-D65C-7940-A07A-EA7590E76C7C}"/>
              </a:ext>
            </a:extLst>
          </p:cNvPr>
          <p:cNvCxnSpPr>
            <a:cxnSpLocks/>
          </p:cNvCxnSpPr>
          <p:nvPr/>
        </p:nvCxnSpPr>
        <p:spPr>
          <a:xfrm>
            <a:off x="7004650" y="3936960"/>
            <a:ext cx="808295"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2CC4DC9-5F6D-AABA-FEDE-BAF0845785DE}"/>
              </a:ext>
            </a:extLst>
          </p:cNvPr>
          <p:cNvSpPr/>
          <p:nvPr/>
        </p:nvSpPr>
        <p:spPr>
          <a:xfrm>
            <a:off x="622758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06CABEE-F5B0-0B07-4CC0-517DFC0520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080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woman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429289"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53201"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22D4D69-9358-F042-9260-77437461EEFB}"/>
              </a:ext>
            </a:extLst>
          </p:cNvPr>
          <p:cNvSpPr/>
          <p:nvPr/>
        </p:nvSpPr>
        <p:spPr>
          <a:xfrm>
            <a:off x="3252656"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3EE75435-AA6A-3542-843D-FFB2BD047F9C}"/>
              </a:ext>
            </a:extLst>
          </p:cNvPr>
          <p:cNvSpPr/>
          <p:nvPr/>
        </p:nvSpPr>
        <p:spPr>
          <a:xfrm>
            <a:off x="5605922"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7026D06-9B34-2630-6106-F6F0FD10A3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0148E4A9-4D0F-5EE5-CD3F-5739CABF0D5E}"/>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78610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women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522865"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1858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0BF66C56-CF65-0548-A8CC-EB9D217F2A2C}"/>
              </a:ext>
            </a:extLst>
          </p:cNvPr>
          <p:cNvSpPr/>
          <p:nvPr/>
        </p:nvSpPr>
        <p:spPr>
          <a:xfrm>
            <a:off x="319891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FF914C03-46FC-9540-9AE6-51973EF83167}"/>
              </a:ext>
            </a:extLst>
          </p:cNvPr>
          <p:cNvSpPr/>
          <p:nvPr/>
        </p:nvSpPr>
        <p:spPr>
          <a:xfrm>
            <a:off x="5602265"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59DAB9-085A-0BDC-8F81-907640C9A18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549B91F8-3975-F0FA-6D78-A469D0014DD7}"/>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355580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Spot will fetch the long stick!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05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woman will patch the dress with lace.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48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Close the latch on the fence.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5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Catching Fish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Kate and Mitch wanted to do something fun. Kate hatched a thrilling plan. She snatched a bucket and some poles from the hutch. “Let’s go!” Kate yelled. Kate and Mitch went to the lake beyond the ditch.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“Let’s catch some fish,” Kate calls out. Mitch catches a fish! They pitch it in the bucket. “Nice catch! Let’s get this fish back home,” said Kate. At home, Kate and Mitch toss the fish into their pond. “This fish can be our </a:t>
            </a:r>
            <a:r>
              <a:rPr lang="en-US" sz="3500">
                <a:solidFill>
                  <a:prstClr val="black"/>
                </a:solidFill>
                <a:latin typeface="Century Gothic"/>
                <a:ea typeface="Century Gothic"/>
                <a:cs typeface="Century Gothic"/>
                <a:sym typeface="Century Gothic"/>
              </a:rPr>
              <a:t>pet!” said </a:t>
            </a:r>
            <a:r>
              <a:rPr lang="en-US" sz="3500" dirty="0">
                <a:solidFill>
                  <a:prstClr val="black"/>
                </a:solidFill>
                <a:latin typeface="Century Gothic"/>
                <a:ea typeface="Century Gothic"/>
                <a:cs typeface="Century Gothic"/>
                <a:sym typeface="Century Gothic"/>
              </a:rPr>
              <a:t>Kate.</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87235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979</TotalTime>
  <Words>983</Words>
  <Application>Microsoft Office PowerPoint</Application>
  <PresentationFormat>On-screen Show (4:3)</PresentationFormat>
  <Paragraphs>163</Paragraphs>
  <Slides>79</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79</vt:i4>
      </vt:variant>
    </vt:vector>
  </HeadingPairs>
  <TitlesOfParts>
    <vt:vector size="8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48</cp:revision>
  <dcterms:created xsi:type="dcterms:W3CDTF">2022-06-06T14:24:31Z</dcterms:created>
  <dcterms:modified xsi:type="dcterms:W3CDTF">2024-12-18T06:15:06Z</dcterms:modified>
</cp:coreProperties>
</file>