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6" r:id="rId2"/>
  </p:sldMasterIdLst>
  <p:notesMasterIdLst>
    <p:notesMasterId r:id="rId81"/>
  </p:notesMasterIdLst>
  <p:sldIdLst>
    <p:sldId id="2247" r:id="rId3"/>
    <p:sldId id="2199" r:id="rId4"/>
    <p:sldId id="3049" r:id="rId5"/>
    <p:sldId id="2248" r:id="rId6"/>
    <p:sldId id="2240" r:id="rId7"/>
    <p:sldId id="2238" r:id="rId8"/>
    <p:sldId id="2241" r:id="rId9"/>
    <p:sldId id="2198" r:id="rId10"/>
    <p:sldId id="4134" r:id="rId11"/>
    <p:sldId id="4153" r:id="rId12"/>
    <p:sldId id="4135" r:id="rId13"/>
    <p:sldId id="4136" r:id="rId14"/>
    <p:sldId id="4137" r:id="rId15"/>
    <p:sldId id="4138" r:id="rId16"/>
    <p:sldId id="4139" r:id="rId17"/>
    <p:sldId id="4140" r:id="rId18"/>
    <p:sldId id="4141" r:id="rId19"/>
    <p:sldId id="4142" r:id="rId20"/>
    <p:sldId id="4143" r:id="rId21"/>
    <p:sldId id="4145" r:id="rId22"/>
    <p:sldId id="4144" r:id="rId23"/>
    <p:sldId id="4146" r:id="rId24"/>
    <p:sldId id="4147" r:id="rId25"/>
    <p:sldId id="4152" r:id="rId26"/>
    <p:sldId id="2242" r:id="rId27"/>
    <p:sldId id="2200" r:id="rId28"/>
    <p:sldId id="2201" r:id="rId29"/>
    <p:sldId id="2243" r:id="rId30"/>
    <p:sldId id="2202" r:id="rId31"/>
    <p:sldId id="2244" r:id="rId32"/>
    <p:sldId id="2203" r:id="rId33"/>
    <p:sldId id="2937" r:id="rId34"/>
    <p:sldId id="2938" r:id="rId35"/>
    <p:sldId id="2939" r:id="rId36"/>
    <p:sldId id="2682" r:id="rId37"/>
    <p:sldId id="2941" r:id="rId38"/>
    <p:sldId id="2942" r:id="rId39"/>
    <p:sldId id="3397" r:id="rId40"/>
    <p:sldId id="3136" r:id="rId41"/>
    <p:sldId id="3137" r:id="rId42"/>
    <p:sldId id="3138" r:id="rId43"/>
    <p:sldId id="2213" r:id="rId44"/>
    <p:sldId id="2214" r:id="rId45"/>
    <p:sldId id="2245" r:id="rId46"/>
    <p:sldId id="2216" r:id="rId47"/>
    <p:sldId id="2250" r:id="rId48"/>
    <p:sldId id="2217" r:id="rId49"/>
    <p:sldId id="368" r:id="rId50"/>
    <p:sldId id="4154" r:id="rId51"/>
    <p:sldId id="4155" r:id="rId52"/>
    <p:sldId id="4156" r:id="rId53"/>
    <p:sldId id="4157" r:id="rId54"/>
    <p:sldId id="4158" r:id="rId55"/>
    <p:sldId id="4159" r:id="rId56"/>
    <p:sldId id="2343" r:id="rId57"/>
    <p:sldId id="2221" r:id="rId58"/>
    <p:sldId id="2222" r:id="rId59"/>
    <p:sldId id="2224" r:id="rId60"/>
    <p:sldId id="2226" r:id="rId61"/>
    <p:sldId id="2227" r:id="rId62"/>
    <p:sldId id="568" r:id="rId63"/>
    <p:sldId id="845" r:id="rId64"/>
    <p:sldId id="848" r:id="rId65"/>
    <p:sldId id="857" r:id="rId66"/>
    <p:sldId id="860" r:id="rId67"/>
    <p:sldId id="2135" r:id="rId68"/>
    <p:sldId id="2228" r:id="rId69"/>
    <p:sldId id="2223" r:id="rId70"/>
    <p:sldId id="2230" r:id="rId71"/>
    <p:sldId id="2472" r:id="rId72"/>
    <p:sldId id="2473" r:id="rId73"/>
    <p:sldId id="2474" r:id="rId74"/>
    <p:sldId id="2234" r:id="rId75"/>
    <p:sldId id="2235" r:id="rId76"/>
    <p:sldId id="2158" r:id="rId77"/>
    <p:sldId id="2159" r:id="rId78"/>
    <p:sldId id="2225" r:id="rId79"/>
    <p:sldId id="2236" r:id="rId8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5436"/>
    <a:srgbClr val="2F6FA9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08"/>
    <p:restoredTop sz="78717"/>
  </p:normalViewPr>
  <p:slideViewPr>
    <p:cSldViewPr snapToGrid="0" snapToObjects="1">
      <p:cViewPr varScale="1">
        <p:scale>
          <a:sx n="91" d="100"/>
          <a:sy n="91" d="100"/>
        </p:scale>
        <p:origin x="5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theme" Target="theme/theme1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notesMaster" Target="notesMasters/notesMaster1.xml"/><Relationship Id="rId86" Type="http://schemas.microsoft.com/office/2018/10/relationships/authors" Target="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61" Type="http://schemas.openxmlformats.org/officeDocument/2006/relationships/slide" Target="slides/slide59.xml"/><Relationship Id="rId8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17718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2770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4741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letter formation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letter formation.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932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39126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9756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788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94036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9887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50+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OUL represents the /oo/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5555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50+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OUL represents the /oo/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0928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50+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OUL represents the /oo/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5436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54+</a:t>
            </a:r>
          </a:p>
          <a:p>
            <a:endParaRPr lang="en-US" dirty="0"/>
          </a:p>
          <a:p>
            <a:r>
              <a:rPr lang="en-US" dirty="0"/>
              <a:t>WH represents the /h/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 represents the /</a:t>
            </a:r>
            <a:r>
              <a:rPr lang="en-US" dirty="0" err="1"/>
              <a:t>ū</a:t>
            </a:r>
            <a:r>
              <a:rPr lang="en-US" dirty="0"/>
              <a:t>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defTabSz="966612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4623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 58+</a:t>
            </a:r>
          </a:p>
          <a:p>
            <a:pPr defTabSz="966612">
              <a:defRPr/>
            </a:pPr>
            <a:endParaRPr lang="en-US" dirty="0"/>
          </a:p>
          <a:p>
            <a:pPr defTabSz="966612">
              <a:defRPr/>
            </a:pPr>
            <a:r>
              <a:rPr lang="en-US" dirty="0"/>
              <a:t>O represents the sounds /w/+/</a:t>
            </a:r>
            <a:r>
              <a:rPr lang="en-US" dirty="0" err="1"/>
              <a:t>ŭ</a:t>
            </a:r>
            <a:r>
              <a:rPr lang="en-US" dirty="0"/>
              <a:t>/.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final E is silent but does not follow the long vowel </a:t>
            </a:r>
            <a:r>
              <a:rPr lang="en-US" dirty="0" err="1"/>
              <a:t>VCe</a:t>
            </a:r>
            <a:r>
              <a:rPr lang="en-US" dirty="0"/>
              <a:t> pattern.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defTabSz="966612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65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Lessons 60+</a:t>
            </a:r>
          </a:p>
          <a:p>
            <a:pPr defTabSz="966612"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 represents the sounds /w/+/</a:t>
            </a:r>
            <a:r>
              <a:rPr lang="en-US" dirty="0" err="1"/>
              <a:t>ŭ</a:t>
            </a:r>
            <a:r>
              <a:rPr lang="en-US" dirty="0"/>
              <a:t>/.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defTabSz="966612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3101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3580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796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3093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9155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1393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682A-6A4C-49B5-868D-7260A2C15604}" type="datetimeFigureOut">
              <a:rPr lang="en-US" smtClean="0"/>
              <a:pPr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E1B1-4751-4057-BEBB-A535099F4E4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1315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4648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64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9615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4439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2221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1911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0133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000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1795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3057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2230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863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647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682A-6A4C-49B5-868D-7260A2C15604}" type="datetimeFigureOut">
              <a:rPr lang="en-US" smtClean="0"/>
              <a:pPr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E1B1-4751-4057-BEBB-A535099F4E4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861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91" r:id="rId16"/>
    <p:sldLayoutId id="214748369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440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0" y="3132060"/>
            <a:ext cx="9143999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54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62</a:t>
            </a:r>
          </a:p>
          <a:p>
            <a:pPr algn="ctr"/>
            <a:r>
              <a:rPr lang="en-US" sz="54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VCe</a:t>
            </a:r>
            <a:r>
              <a:rPr lang="en-US" sz="54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 Review 3, Exceptions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75072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a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2024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i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31526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5836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e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52940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42265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nk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94223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ng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2136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wh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15354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ph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5627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ch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65944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th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92851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900" b="1" dirty="0">
                <a:solidFill>
                  <a:prstClr val="black"/>
                </a:solidFill>
                <a:latin typeface="Century Gothic"/>
                <a:ea typeface="Calibri"/>
                <a:cs typeface="Calibri"/>
                <a:sym typeface="Century Gothic"/>
              </a:rPr>
              <a:t>sh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39206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900" b="1" dirty="0">
                <a:solidFill>
                  <a:prstClr val="black"/>
                </a:solidFill>
                <a:latin typeface="Century Gothic"/>
                <a:ea typeface="Calibri"/>
                <a:cs typeface="Calibri"/>
                <a:sym typeface="Century Gothic"/>
              </a:rPr>
              <a:t>ck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13760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900" b="1" dirty="0">
                <a:solidFill>
                  <a:prstClr val="black"/>
                </a:solidFill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42507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32996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32996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7" name="TextBox 21">
            <a:extLst>
              <a:ext uri="{FF2B5EF4-FFF2-40B4-BE49-F238E27FC236}">
                <a16:creationId xmlns:a16="http://schemas.microsoft.com/office/drawing/2014/main" id="{B2EA47E8-39AA-4B48-E3CD-ED915EA6F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742" y="2317128"/>
            <a:ext cx="506051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bake</a:t>
            </a:r>
          </a:p>
        </p:txBody>
      </p:sp>
      <p:sp>
        <p:nvSpPr>
          <p:cNvPr id="18" name="TextBox 21">
            <a:extLst>
              <a:ext uri="{FF2B5EF4-FFF2-40B4-BE49-F238E27FC236}">
                <a16:creationId xmlns:a16="http://schemas.microsoft.com/office/drawing/2014/main" id="{A91852FB-5405-8719-E25D-D92E45DB0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741" y="3794541"/>
            <a:ext cx="506051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like</a:t>
            </a:r>
          </a:p>
        </p:txBody>
      </p:sp>
      <p:sp>
        <p:nvSpPr>
          <p:cNvPr id="19" name="TextBox 21">
            <a:extLst>
              <a:ext uri="{FF2B5EF4-FFF2-40B4-BE49-F238E27FC236}">
                <a16:creationId xmlns:a16="http://schemas.microsoft.com/office/drawing/2014/main" id="{AE1FAF79-EFFA-A2D2-A594-19EE5AE53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741" y="5271953"/>
            <a:ext cx="506051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note</a:t>
            </a:r>
          </a:p>
        </p:txBody>
      </p:sp>
    </p:spTree>
    <p:extLst>
      <p:ext uri="{BB962C8B-B14F-4D97-AF65-F5344CB8AC3E}">
        <p14:creationId xmlns:p14="http://schemas.microsoft.com/office/powerpoint/2010/main" val="2001943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32996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32996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7" name="TextBox 21">
            <a:extLst>
              <a:ext uri="{FF2B5EF4-FFF2-40B4-BE49-F238E27FC236}">
                <a16:creationId xmlns:a16="http://schemas.microsoft.com/office/drawing/2014/main" id="{B2EA47E8-39AA-4B48-E3CD-ED915EA6F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" y="3661317"/>
            <a:ext cx="3498574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race</a:t>
            </a:r>
          </a:p>
        </p:txBody>
      </p:sp>
      <p:sp>
        <p:nvSpPr>
          <p:cNvPr id="18" name="TextBox 21">
            <a:extLst>
              <a:ext uri="{FF2B5EF4-FFF2-40B4-BE49-F238E27FC236}">
                <a16:creationId xmlns:a16="http://schemas.microsoft.com/office/drawing/2014/main" id="{A91852FB-5405-8719-E25D-D92E45DB0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3946" y="3701073"/>
            <a:ext cx="3498574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nice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6056146-D820-0B18-2AF8-18D5C0CB1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0253" y="56456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7F4F89-9077-0CDE-D78A-6B86F692B0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8157" y="2214591"/>
            <a:ext cx="1095621" cy="10538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7255CE-1AF7-E6CF-92ED-A6F6AD1DE7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2809" y="4984476"/>
            <a:ext cx="640514" cy="6161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0C804C-5AF1-5D12-495B-6A9257F1A0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3778" y="5029147"/>
            <a:ext cx="640514" cy="61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46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32996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32996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7" name="TextBox 21">
            <a:extLst>
              <a:ext uri="{FF2B5EF4-FFF2-40B4-BE49-F238E27FC236}">
                <a16:creationId xmlns:a16="http://schemas.microsoft.com/office/drawing/2014/main" id="{B2EA47E8-39AA-4B48-E3CD-ED915EA6F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" y="3661317"/>
            <a:ext cx="3498574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cage</a:t>
            </a:r>
          </a:p>
        </p:txBody>
      </p:sp>
      <p:sp>
        <p:nvSpPr>
          <p:cNvPr id="18" name="TextBox 21">
            <a:extLst>
              <a:ext uri="{FF2B5EF4-FFF2-40B4-BE49-F238E27FC236}">
                <a16:creationId xmlns:a16="http://schemas.microsoft.com/office/drawing/2014/main" id="{A91852FB-5405-8719-E25D-D92E45DB0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3946" y="3701073"/>
            <a:ext cx="3498574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huge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6056146-D820-0B18-2AF8-18D5C0CB1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0253" y="56456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EBF2F0-A50D-5F5A-D92E-930F28700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5392" y="2467593"/>
            <a:ext cx="621150" cy="9740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A6C9AB-5B7A-15C0-05F1-23E8D197BB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9857" y="5292533"/>
            <a:ext cx="280238" cy="4394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A3B64D0-1978-D685-6647-41F08A4D8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1683" y="5332289"/>
            <a:ext cx="280238" cy="43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6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643A9CA7-A0FD-1C7C-EB20-02D86346F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0409"/>
            <a:ext cx="9144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154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Exceptions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16E454-7320-F991-DD64-F5332AA3EF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14" t="36902" r="12900" b="33111"/>
          <a:stretch/>
        </p:blipFill>
        <p:spPr>
          <a:xfrm>
            <a:off x="344841" y="2747334"/>
            <a:ext cx="6885620" cy="2112264"/>
          </a:xfrm>
          <a:prstGeom prst="rect">
            <a:avLst/>
          </a:prstGeom>
        </p:spPr>
      </p:pic>
      <p:sp>
        <p:nvSpPr>
          <p:cNvPr id="4" name="TextBox 21">
            <a:extLst>
              <a:ext uri="{FF2B5EF4-FFF2-40B4-BE49-F238E27FC236}">
                <a16:creationId xmlns:a16="http://schemas.microsoft.com/office/drawing/2014/main" id="{C2AB5F9D-6E63-5703-50C3-7914377075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9627" y="274733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9448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32996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32996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7" name="TextBox 21">
            <a:extLst>
              <a:ext uri="{FF2B5EF4-FFF2-40B4-BE49-F238E27FC236}">
                <a16:creationId xmlns:a16="http://schemas.microsoft.com/office/drawing/2014/main" id="{B2EA47E8-39AA-4B48-E3CD-ED915EA6F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742" y="2317128"/>
            <a:ext cx="506051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give</a:t>
            </a:r>
          </a:p>
        </p:txBody>
      </p:sp>
      <p:sp>
        <p:nvSpPr>
          <p:cNvPr id="18" name="TextBox 21">
            <a:extLst>
              <a:ext uri="{FF2B5EF4-FFF2-40B4-BE49-F238E27FC236}">
                <a16:creationId xmlns:a16="http://schemas.microsoft.com/office/drawing/2014/main" id="{A91852FB-5405-8719-E25D-D92E45DB0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741" y="3794541"/>
            <a:ext cx="506051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live</a:t>
            </a:r>
          </a:p>
        </p:txBody>
      </p:sp>
      <p:sp>
        <p:nvSpPr>
          <p:cNvPr id="19" name="TextBox 21">
            <a:extLst>
              <a:ext uri="{FF2B5EF4-FFF2-40B4-BE49-F238E27FC236}">
                <a16:creationId xmlns:a16="http://schemas.microsoft.com/office/drawing/2014/main" id="{AE1FAF79-EFFA-A2D2-A594-19EE5AE53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741" y="5271953"/>
            <a:ext cx="506051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have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DFB594DD-D239-4848-928A-779901440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6095" y="880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3031198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32996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32996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7" name="TextBox 21">
            <a:extLst>
              <a:ext uri="{FF2B5EF4-FFF2-40B4-BE49-F238E27FC236}">
                <a16:creationId xmlns:a16="http://schemas.microsoft.com/office/drawing/2014/main" id="{B2EA47E8-39AA-4B48-E3CD-ED915EA6F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252" y="2317128"/>
            <a:ext cx="373041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come</a:t>
            </a:r>
          </a:p>
        </p:txBody>
      </p:sp>
      <p:sp>
        <p:nvSpPr>
          <p:cNvPr id="18" name="TextBox 21">
            <a:extLst>
              <a:ext uri="{FF2B5EF4-FFF2-40B4-BE49-F238E27FC236}">
                <a16:creationId xmlns:a16="http://schemas.microsoft.com/office/drawing/2014/main" id="{A91852FB-5405-8719-E25D-D92E45DB0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251" y="3792168"/>
            <a:ext cx="338502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done</a:t>
            </a:r>
          </a:p>
        </p:txBody>
      </p:sp>
      <p:sp>
        <p:nvSpPr>
          <p:cNvPr id="19" name="TextBox 21">
            <a:extLst>
              <a:ext uri="{FF2B5EF4-FFF2-40B4-BE49-F238E27FC236}">
                <a16:creationId xmlns:a16="http://schemas.microsoft.com/office/drawing/2014/main" id="{AE1FAF79-EFFA-A2D2-A594-19EE5AE53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251" y="5272312"/>
            <a:ext cx="338502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love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DFB594DD-D239-4848-928A-779901440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3158" y="880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8" name="TextBox 21">
            <a:extLst>
              <a:ext uri="{FF2B5EF4-FFF2-40B4-BE49-F238E27FC236}">
                <a16:creationId xmlns:a16="http://schemas.microsoft.com/office/drawing/2014/main" id="{F548C2FF-F486-BB89-90F7-EEC8428942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3724" y="2343719"/>
            <a:ext cx="338502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none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90BB9B06-E421-5275-6394-2C477ACDE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3724" y="3853724"/>
            <a:ext cx="356611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some</a:t>
            </a:r>
          </a:p>
        </p:txBody>
      </p:sp>
    </p:spTree>
    <p:extLst>
      <p:ext uri="{BB962C8B-B14F-4D97-AF65-F5344CB8AC3E}">
        <p14:creationId xmlns:p14="http://schemas.microsoft.com/office/powerpoint/2010/main" val="31995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8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65184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2233215" y="1739541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have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39;p35">
            <a:extLst>
              <a:ext uri="{FF2B5EF4-FFF2-40B4-BE49-F238E27FC236}">
                <a16:creationId xmlns:a16="http://schemas.microsoft.com/office/drawing/2014/main" id="{837E1154-8043-31CF-B6BE-74D3F8A35A0C}"/>
              </a:ext>
            </a:extLst>
          </p:cNvPr>
          <p:cNvSpPr txBox="1"/>
          <p:nvPr/>
        </p:nvSpPr>
        <p:spPr>
          <a:xfrm>
            <a:off x="2233215" y="3870370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some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7872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0" y="2933280"/>
            <a:ext cx="9144000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62</a:t>
            </a:r>
          </a:p>
          <a:p>
            <a:pPr algn="ctr"/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VCe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 Review 3, Exceptions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give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love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dove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live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some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come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949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46;p36">
            <a:extLst>
              <a:ext uri="{FF2B5EF4-FFF2-40B4-BE49-F238E27FC236}">
                <a16:creationId xmlns:a16="http://schemas.microsoft.com/office/drawing/2014/main" id="{C0F9109D-5568-2062-53AA-1E936FC030FC}"/>
              </a:ext>
            </a:extLst>
          </p:cNvPr>
          <p:cNvSpPr txBox="1"/>
          <p:nvPr/>
        </p:nvSpPr>
        <p:spPr>
          <a:xfrm>
            <a:off x="2912310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done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650;p36">
            <a:extLst>
              <a:ext uri="{FF2B5EF4-FFF2-40B4-BE49-F238E27FC236}">
                <a16:creationId xmlns:a16="http://schemas.microsoft.com/office/drawing/2014/main" id="{2669681B-96A0-E5EB-AB04-EFB290FC14A7}"/>
              </a:ext>
            </a:extLst>
          </p:cNvPr>
          <p:cNvSpPr txBox="1"/>
          <p:nvPr/>
        </p:nvSpPr>
        <p:spPr>
          <a:xfrm>
            <a:off x="2990504" y="386373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none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562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0" y="2933280"/>
            <a:ext cx="9144000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62</a:t>
            </a:r>
          </a:p>
          <a:p>
            <a:pPr algn="ctr"/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VCe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 Review 3, Exceptions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32996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32996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7" name="TextBox 21">
            <a:extLst>
              <a:ext uri="{FF2B5EF4-FFF2-40B4-BE49-F238E27FC236}">
                <a16:creationId xmlns:a16="http://schemas.microsoft.com/office/drawing/2014/main" id="{B2EA47E8-39AA-4B48-E3CD-ED915EA6F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742" y="2317128"/>
            <a:ext cx="506051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bake</a:t>
            </a:r>
          </a:p>
        </p:txBody>
      </p:sp>
      <p:sp>
        <p:nvSpPr>
          <p:cNvPr id="18" name="TextBox 21">
            <a:extLst>
              <a:ext uri="{FF2B5EF4-FFF2-40B4-BE49-F238E27FC236}">
                <a16:creationId xmlns:a16="http://schemas.microsoft.com/office/drawing/2014/main" id="{A91852FB-5405-8719-E25D-D92E45DB0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741" y="3794541"/>
            <a:ext cx="506051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like</a:t>
            </a:r>
          </a:p>
        </p:txBody>
      </p:sp>
      <p:sp>
        <p:nvSpPr>
          <p:cNvPr id="19" name="TextBox 21">
            <a:extLst>
              <a:ext uri="{FF2B5EF4-FFF2-40B4-BE49-F238E27FC236}">
                <a16:creationId xmlns:a16="http://schemas.microsoft.com/office/drawing/2014/main" id="{AE1FAF79-EFFA-A2D2-A594-19EE5AE53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741" y="5271953"/>
            <a:ext cx="506051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note</a:t>
            </a:r>
          </a:p>
        </p:txBody>
      </p:sp>
    </p:spTree>
    <p:extLst>
      <p:ext uri="{BB962C8B-B14F-4D97-AF65-F5344CB8AC3E}">
        <p14:creationId xmlns:p14="http://schemas.microsoft.com/office/powerpoint/2010/main" val="292100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32996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32996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7" name="TextBox 21">
            <a:extLst>
              <a:ext uri="{FF2B5EF4-FFF2-40B4-BE49-F238E27FC236}">
                <a16:creationId xmlns:a16="http://schemas.microsoft.com/office/drawing/2014/main" id="{B2EA47E8-39AA-4B48-E3CD-ED915EA6F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" y="3661317"/>
            <a:ext cx="3498574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race</a:t>
            </a:r>
          </a:p>
        </p:txBody>
      </p:sp>
      <p:sp>
        <p:nvSpPr>
          <p:cNvPr id="18" name="TextBox 21">
            <a:extLst>
              <a:ext uri="{FF2B5EF4-FFF2-40B4-BE49-F238E27FC236}">
                <a16:creationId xmlns:a16="http://schemas.microsoft.com/office/drawing/2014/main" id="{A91852FB-5405-8719-E25D-D92E45DB0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3946" y="3701073"/>
            <a:ext cx="3498574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nice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6056146-D820-0B18-2AF8-18D5C0CB1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0253" y="56456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7F4F89-9077-0CDE-D78A-6B86F692B0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8157" y="2214591"/>
            <a:ext cx="1095621" cy="10538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7255CE-1AF7-E6CF-92ED-A6F6AD1DE7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2809" y="4984476"/>
            <a:ext cx="640514" cy="6161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0C804C-5AF1-5D12-495B-6A9257F1A0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3778" y="5029147"/>
            <a:ext cx="640514" cy="61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11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32996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32996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7" name="TextBox 21">
            <a:extLst>
              <a:ext uri="{FF2B5EF4-FFF2-40B4-BE49-F238E27FC236}">
                <a16:creationId xmlns:a16="http://schemas.microsoft.com/office/drawing/2014/main" id="{B2EA47E8-39AA-4B48-E3CD-ED915EA6F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" y="3661317"/>
            <a:ext cx="3498574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cage</a:t>
            </a:r>
          </a:p>
        </p:txBody>
      </p:sp>
      <p:sp>
        <p:nvSpPr>
          <p:cNvPr id="18" name="TextBox 21">
            <a:extLst>
              <a:ext uri="{FF2B5EF4-FFF2-40B4-BE49-F238E27FC236}">
                <a16:creationId xmlns:a16="http://schemas.microsoft.com/office/drawing/2014/main" id="{A91852FB-5405-8719-E25D-D92E45DB0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3946" y="3701073"/>
            <a:ext cx="3498574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huge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6056146-D820-0B18-2AF8-18D5C0CB1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0253" y="56456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EBF2F0-A50D-5F5A-D92E-930F28700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5392" y="2467593"/>
            <a:ext cx="621150" cy="9740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A6C9AB-5B7A-15C0-05F1-23E8D197BB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9857" y="5292533"/>
            <a:ext cx="280238" cy="4394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A3B64D0-1978-D685-6647-41F08A4D8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1683" y="5332289"/>
            <a:ext cx="280238" cy="43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6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643A9CA7-A0FD-1C7C-EB20-02D86346F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0409"/>
            <a:ext cx="9144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154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Exceptions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16E454-7320-F991-DD64-F5332AA3EF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14" t="36902" r="12900" b="33111"/>
          <a:stretch/>
        </p:blipFill>
        <p:spPr>
          <a:xfrm>
            <a:off x="344841" y="2747334"/>
            <a:ext cx="6885620" cy="2112264"/>
          </a:xfrm>
          <a:prstGeom prst="rect">
            <a:avLst/>
          </a:prstGeom>
        </p:spPr>
      </p:pic>
      <p:sp>
        <p:nvSpPr>
          <p:cNvPr id="4" name="TextBox 21">
            <a:extLst>
              <a:ext uri="{FF2B5EF4-FFF2-40B4-BE49-F238E27FC236}">
                <a16:creationId xmlns:a16="http://schemas.microsoft.com/office/drawing/2014/main" id="{C2AB5F9D-6E63-5703-50C3-7914377075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9627" y="274733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03630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32996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32996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7" name="TextBox 21">
            <a:extLst>
              <a:ext uri="{FF2B5EF4-FFF2-40B4-BE49-F238E27FC236}">
                <a16:creationId xmlns:a16="http://schemas.microsoft.com/office/drawing/2014/main" id="{B2EA47E8-39AA-4B48-E3CD-ED915EA6F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742" y="2317128"/>
            <a:ext cx="506051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give</a:t>
            </a:r>
          </a:p>
        </p:txBody>
      </p:sp>
      <p:sp>
        <p:nvSpPr>
          <p:cNvPr id="18" name="TextBox 21">
            <a:extLst>
              <a:ext uri="{FF2B5EF4-FFF2-40B4-BE49-F238E27FC236}">
                <a16:creationId xmlns:a16="http://schemas.microsoft.com/office/drawing/2014/main" id="{A91852FB-5405-8719-E25D-D92E45DB0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741" y="3794541"/>
            <a:ext cx="506051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live</a:t>
            </a:r>
          </a:p>
        </p:txBody>
      </p:sp>
      <p:sp>
        <p:nvSpPr>
          <p:cNvPr id="19" name="TextBox 21">
            <a:extLst>
              <a:ext uri="{FF2B5EF4-FFF2-40B4-BE49-F238E27FC236}">
                <a16:creationId xmlns:a16="http://schemas.microsoft.com/office/drawing/2014/main" id="{AE1FAF79-EFFA-A2D2-A594-19EE5AE53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741" y="5271953"/>
            <a:ext cx="506051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have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DFB594DD-D239-4848-928A-779901440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6095" y="880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393748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32996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32996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7" name="TextBox 21">
            <a:extLst>
              <a:ext uri="{FF2B5EF4-FFF2-40B4-BE49-F238E27FC236}">
                <a16:creationId xmlns:a16="http://schemas.microsoft.com/office/drawing/2014/main" id="{B2EA47E8-39AA-4B48-E3CD-ED915EA6F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252" y="2317128"/>
            <a:ext cx="373041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come</a:t>
            </a:r>
          </a:p>
        </p:txBody>
      </p:sp>
      <p:sp>
        <p:nvSpPr>
          <p:cNvPr id="18" name="TextBox 21">
            <a:extLst>
              <a:ext uri="{FF2B5EF4-FFF2-40B4-BE49-F238E27FC236}">
                <a16:creationId xmlns:a16="http://schemas.microsoft.com/office/drawing/2014/main" id="{A91852FB-5405-8719-E25D-D92E45DB0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251" y="3792168"/>
            <a:ext cx="338502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done</a:t>
            </a:r>
          </a:p>
        </p:txBody>
      </p:sp>
      <p:sp>
        <p:nvSpPr>
          <p:cNvPr id="19" name="TextBox 21">
            <a:extLst>
              <a:ext uri="{FF2B5EF4-FFF2-40B4-BE49-F238E27FC236}">
                <a16:creationId xmlns:a16="http://schemas.microsoft.com/office/drawing/2014/main" id="{AE1FAF79-EFFA-A2D2-A594-19EE5AE53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251" y="5272312"/>
            <a:ext cx="338502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love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DFB594DD-D239-4848-928A-779901440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3158" y="880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8" name="TextBox 21">
            <a:extLst>
              <a:ext uri="{FF2B5EF4-FFF2-40B4-BE49-F238E27FC236}">
                <a16:creationId xmlns:a16="http://schemas.microsoft.com/office/drawing/2014/main" id="{F548C2FF-F486-BB89-90F7-EEC8428942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3724" y="2343719"/>
            <a:ext cx="338502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none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90BB9B06-E421-5275-6394-2C477ACDE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3724" y="3853724"/>
            <a:ext cx="356611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some</a:t>
            </a:r>
          </a:p>
        </p:txBody>
      </p:sp>
    </p:spTree>
    <p:extLst>
      <p:ext uri="{BB962C8B-B14F-4D97-AF65-F5344CB8AC3E}">
        <p14:creationId xmlns:p14="http://schemas.microsoft.com/office/powerpoint/2010/main" val="331397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8" grpId="0"/>
      <p:bldP spid="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495304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come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give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done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some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478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1" y="2024152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could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669771" y="4105206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2F459E-9ED2-43A0-BF32-7FF3F9A3D08F}"/>
              </a:ext>
            </a:extLst>
          </p:cNvPr>
          <p:cNvSpPr/>
          <p:nvPr/>
        </p:nvSpPr>
        <p:spPr>
          <a:xfrm>
            <a:off x="5940538" y="4105206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6D455612-D205-F543-B08C-2DE2838F0514}"/>
              </a:ext>
            </a:extLst>
          </p:cNvPr>
          <p:cNvSpPr/>
          <p:nvPr/>
        </p:nvSpPr>
        <p:spPr>
          <a:xfrm>
            <a:off x="4288787" y="4105206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41FD4CF-D53C-9C4D-AD9E-A937E9A7FBE9}"/>
              </a:ext>
            </a:extLst>
          </p:cNvPr>
          <p:cNvCxnSpPr>
            <a:cxnSpLocks/>
          </p:cNvCxnSpPr>
          <p:nvPr/>
        </p:nvCxnSpPr>
        <p:spPr>
          <a:xfrm>
            <a:off x="3607904" y="3852679"/>
            <a:ext cx="2146853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9600BF79-23F6-385D-BB55-C23B7938D6FB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63816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1" y="2024152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would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669771" y="4095267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2F459E-9ED2-43A0-BF32-7FF3F9A3D08F}"/>
              </a:ext>
            </a:extLst>
          </p:cNvPr>
          <p:cNvSpPr/>
          <p:nvPr/>
        </p:nvSpPr>
        <p:spPr>
          <a:xfrm>
            <a:off x="6039928" y="4095267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DEB3FF07-9C7A-B14B-93C2-1830D3DB9973}"/>
              </a:ext>
            </a:extLst>
          </p:cNvPr>
          <p:cNvSpPr/>
          <p:nvPr/>
        </p:nvSpPr>
        <p:spPr>
          <a:xfrm>
            <a:off x="4366187" y="409526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B469A31-AE72-9F49-B809-981E33B3A915}"/>
              </a:ext>
            </a:extLst>
          </p:cNvPr>
          <p:cNvCxnSpPr>
            <a:cxnSpLocks/>
          </p:cNvCxnSpPr>
          <p:nvPr/>
        </p:nvCxnSpPr>
        <p:spPr>
          <a:xfrm flipV="1">
            <a:off x="3697357" y="3870608"/>
            <a:ext cx="2107095" cy="1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FE4F0A2-479B-485F-EB01-8C0D15053B3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65877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1" y="2024152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500" b="1" spc="300">
                <a:latin typeface="Century Gothic" panose="020B0502020202020204" pitchFamily="34" charset="0"/>
              </a:rPr>
              <a:t>should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669771" y="4105207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2F459E-9ED2-43A0-BF32-7FF3F9A3D08F}"/>
              </a:ext>
            </a:extLst>
          </p:cNvPr>
          <p:cNvSpPr/>
          <p:nvPr/>
        </p:nvSpPr>
        <p:spPr>
          <a:xfrm>
            <a:off x="6310598" y="4105207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65004285-5EB5-0147-BEA4-27598FFC6F70}"/>
              </a:ext>
            </a:extLst>
          </p:cNvPr>
          <p:cNvSpPr/>
          <p:nvPr/>
        </p:nvSpPr>
        <p:spPr>
          <a:xfrm>
            <a:off x="4535152" y="410520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6A712F2-9C44-284B-B3DE-5DDA3BAF740E}"/>
              </a:ext>
            </a:extLst>
          </p:cNvPr>
          <p:cNvCxnSpPr>
            <a:cxnSpLocks/>
          </p:cNvCxnSpPr>
          <p:nvPr/>
        </p:nvCxnSpPr>
        <p:spPr>
          <a:xfrm>
            <a:off x="3846443" y="3852680"/>
            <a:ext cx="2146853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8333830-A4A4-E836-0482-388C659F922A}"/>
              </a:ext>
            </a:extLst>
          </p:cNvPr>
          <p:cNvCxnSpPr>
            <a:cxnSpLocks/>
          </p:cNvCxnSpPr>
          <p:nvPr/>
        </p:nvCxnSpPr>
        <p:spPr>
          <a:xfrm>
            <a:off x="2203554" y="3852680"/>
            <a:ext cx="1508595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E0346D8A-EBD4-8CF4-803F-543A9EE627BD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28838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who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11" name="Heart 10">
            <a:extLst>
              <a:ext uri="{FF2B5EF4-FFF2-40B4-BE49-F238E27FC236}">
                <a16:creationId xmlns:a16="http://schemas.microsoft.com/office/drawing/2014/main" id="{D10F2401-CCDD-354A-B847-05A46C16BD0C}"/>
              </a:ext>
            </a:extLst>
          </p:cNvPr>
          <p:cNvSpPr/>
          <p:nvPr/>
        </p:nvSpPr>
        <p:spPr>
          <a:xfrm>
            <a:off x="5365070" y="411514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0FAF6FFF-DDF3-1248-ADDA-CBE19EA8CA94}"/>
              </a:ext>
            </a:extLst>
          </p:cNvPr>
          <p:cNvSpPr/>
          <p:nvPr/>
        </p:nvSpPr>
        <p:spPr>
          <a:xfrm>
            <a:off x="3760082" y="411514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57FF304-FA64-1047-B7ED-4532B4BDCA62}"/>
              </a:ext>
            </a:extLst>
          </p:cNvPr>
          <p:cNvCxnSpPr>
            <a:cxnSpLocks/>
          </p:cNvCxnSpPr>
          <p:nvPr/>
        </p:nvCxnSpPr>
        <p:spPr>
          <a:xfrm>
            <a:off x="3316761" y="3747054"/>
            <a:ext cx="1681959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332689AF-3EA9-0D12-A6CF-F9D8E36040B2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7655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one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4339609" y="4096330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AF70FD25-0632-104C-8E15-A9DECCE92963}"/>
              </a:ext>
            </a:extLst>
          </p:cNvPr>
          <p:cNvSpPr/>
          <p:nvPr/>
        </p:nvSpPr>
        <p:spPr>
          <a:xfrm>
            <a:off x="5242874" y="4096330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eart 10">
            <a:extLst>
              <a:ext uri="{FF2B5EF4-FFF2-40B4-BE49-F238E27FC236}">
                <a16:creationId xmlns:a16="http://schemas.microsoft.com/office/drawing/2014/main" id="{82790DEF-52DD-4F41-AED4-BF3FE2037EC1}"/>
              </a:ext>
            </a:extLst>
          </p:cNvPr>
          <p:cNvSpPr/>
          <p:nvPr/>
        </p:nvSpPr>
        <p:spPr>
          <a:xfrm>
            <a:off x="3327410" y="4066512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FF92C6-50C0-175E-E91D-055569010B03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75794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once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A536D2-E9BE-FB48-923C-9C4AD3A390F6}"/>
              </a:ext>
            </a:extLst>
          </p:cNvPr>
          <p:cNvSpPr/>
          <p:nvPr/>
        </p:nvSpPr>
        <p:spPr>
          <a:xfrm>
            <a:off x="3853142" y="4096330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EDDC7F6D-E885-924B-A82B-A7CEB5BDD93A}"/>
              </a:ext>
            </a:extLst>
          </p:cNvPr>
          <p:cNvSpPr/>
          <p:nvPr/>
        </p:nvSpPr>
        <p:spPr>
          <a:xfrm>
            <a:off x="2798625" y="4100791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55802E8-AEAE-17F6-F45D-84F2123C8C65}"/>
              </a:ext>
            </a:extLst>
          </p:cNvPr>
          <p:cNvCxnSpPr>
            <a:cxnSpLocks/>
          </p:cNvCxnSpPr>
          <p:nvPr/>
        </p:nvCxnSpPr>
        <p:spPr>
          <a:xfrm>
            <a:off x="4731493" y="3929332"/>
            <a:ext cx="1681959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E6A8CBD8-B08B-4685-F73C-040BCFC4B3DB}"/>
              </a:ext>
            </a:extLst>
          </p:cNvPr>
          <p:cNvSpPr/>
          <p:nvPr/>
        </p:nvSpPr>
        <p:spPr>
          <a:xfrm>
            <a:off x="5252432" y="4096330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D4D551-727F-C50D-DD2E-9017A7402362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75906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Steve and Jane have to race home!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580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Did June give you these for a nice price?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57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Kate and Luke live close to the huge lake.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44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lang="en-US" sz="5400" b="1" dirty="0">
                <a:solidFill>
                  <a:prstClr val="black"/>
                </a:solidFill>
                <a:latin typeface="Century Gothic"/>
                <a:sym typeface="Century Gothic"/>
              </a:rPr>
              <a:t>June’s Bike Shop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478346" y="15190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</a:pPr>
            <a:r>
              <a:rPr lang="en-US" sz="3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June sells bikes. She will give you such a nice price you will not think twice. Steve and Grace come to June’s shop to get bikes. 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1652047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595656" y="7062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</a:pPr>
            <a:r>
              <a:rPr lang="en-US" sz="3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“I love this red one, it looks fast,” said Steve. “I love this blue one, it looks fun,” said Grace.</a:t>
            </a:r>
          </a:p>
          <a:p>
            <a:pPr lvl="0">
              <a:lnSpc>
                <a:spcPct val="120000"/>
              </a:lnSpc>
              <a:buClr>
                <a:prstClr val="black"/>
              </a:buClr>
              <a:buSzPts val="6600"/>
            </a:pPr>
            <a:endParaRPr lang="en-US" sz="3500" dirty="0">
              <a:solidFill>
                <a:prstClr val="black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>
              <a:lnSpc>
                <a:spcPct val="120000"/>
              </a:lnSpc>
              <a:buClr>
                <a:prstClr val="black"/>
              </a:buClr>
              <a:buSzPts val="6600"/>
            </a:pPr>
            <a:r>
              <a:rPr lang="en-US" sz="3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“Can you give us a good price?” asks Grace. “Done and done,” said June. Steve and Grace smile and ride off with their bikes. 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9545655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g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18376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964</TotalTime>
  <Words>870</Words>
  <Application>Microsoft Office PowerPoint</Application>
  <PresentationFormat>On-screen Show (4:3)</PresentationFormat>
  <Paragraphs>192</Paragraphs>
  <Slides>78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78</vt:i4>
      </vt:variant>
    </vt:vector>
  </HeadingPairs>
  <TitlesOfParts>
    <vt:vector size="84" baseType="lpstr">
      <vt:lpstr>Arial</vt:lpstr>
      <vt:lpstr>Calibri</vt:lpstr>
      <vt:lpstr>Calibri Light</vt:lpstr>
      <vt:lpstr>Century Gothic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Wes Cutajar</cp:lastModifiedBy>
  <cp:revision>42</cp:revision>
  <dcterms:created xsi:type="dcterms:W3CDTF">2022-06-06T14:24:31Z</dcterms:created>
  <dcterms:modified xsi:type="dcterms:W3CDTF">2024-12-18T05:16:51Z</dcterms:modified>
</cp:coreProperties>
</file>