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Lst>
  <p:notesMasterIdLst>
    <p:notesMasterId r:id="rId81"/>
  </p:notesMasterIdLst>
  <p:sldIdLst>
    <p:sldId id="2247" r:id="rId3"/>
    <p:sldId id="2199" r:id="rId4"/>
    <p:sldId id="3049" r:id="rId5"/>
    <p:sldId id="2248" r:id="rId6"/>
    <p:sldId id="2240" r:id="rId7"/>
    <p:sldId id="2238" r:id="rId8"/>
    <p:sldId id="2241" r:id="rId9"/>
    <p:sldId id="2198" r:id="rId10"/>
    <p:sldId id="4243" r:id="rId11"/>
    <p:sldId id="4244" r:id="rId12"/>
    <p:sldId id="4245" r:id="rId13"/>
    <p:sldId id="4246" r:id="rId14"/>
    <p:sldId id="4247" r:id="rId15"/>
    <p:sldId id="4248" r:id="rId16"/>
    <p:sldId id="4249" r:id="rId17"/>
    <p:sldId id="4250" r:id="rId18"/>
    <p:sldId id="4251" r:id="rId19"/>
    <p:sldId id="4252" r:id="rId20"/>
    <p:sldId id="4253" r:id="rId21"/>
    <p:sldId id="4254" r:id="rId22"/>
    <p:sldId id="4255" r:id="rId23"/>
    <p:sldId id="4256" r:id="rId24"/>
    <p:sldId id="4257" r:id="rId25"/>
    <p:sldId id="4258" r:id="rId26"/>
    <p:sldId id="4259" r:id="rId27"/>
    <p:sldId id="4260" r:id="rId28"/>
    <p:sldId id="2242" r:id="rId29"/>
    <p:sldId id="2200" r:id="rId30"/>
    <p:sldId id="2201" r:id="rId31"/>
    <p:sldId id="2243" r:id="rId32"/>
    <p:sldId id="2202" r:id="rId33"/>
    <p:sldId id="2244" r:id="rId34"/>
    <p:sldId id="2203" r:id="rId35"/>
    <p:sldId id="2928" r:id="rId36"/>
    <p:sldId id="2671" r:id="rId37"/>
    <p:sldId id="2929" r:id="rId38"/>
    <p:sldId id="2930" r:id="rId39"/>
    <p:sldId id="2931" r:id="rId40"/>
    <p:sldId id="3395" r:id="rId41"/>
    <p:sldId id="3130" r:id="rId42"/>
    <p:sldId id="3131" r:id="rId43"/>
    <p:sldId id="3132" r:id="rId44"/>
    <p:sldId id="2213" r:id="rId45"/>
    <p:sldId id="2214" r:id="rId46"/>
    <p:sldId id="2245" r:id="rId47"/>
    <p:sldId id="2216" r:id="rId48"/>
    <p:sldId id="2250" r:id="rId49"/>
    <p:sldId id="2217" r:id="rId50"/>
    <p:sldId id="368" r:id="rId51"/>
    <p:sldId id="4261" r:id="rId52"/>
    <p:sldId id="4262" r:id="rId53"/>
    <p:sldId id="4263" r:id="rId54"/>
    <p:sldId id="4264" r:id="rId55"/>
    <p:sldId id="4266" r:id="rId56"/>
    <p:sldId id="2340" r:id="rId57"/>
    <p:sldId id="2221" r:id="rId58"/>
    <p:sldId id="2222" r:id="rId59"/>
    <p:sldId id="2224" r:id="rId60"/>
    <p:sldId id="2226" r:id="rId61"/>
    <p:sldId id="2227" r:id="rId62"/>
    <p:sldId id="857" r:id="rId63"/>
    <p:sldId id="4161" r:id="rId64"/>
    <p:sldId id="2122" r:id="rId65"/>
    <p:sldId id="2123" r:id="rId66"/>
    <p:sldId id="860" r:id="rId67"/>
    <p:sldId id="2135" r:id="rId68"/>
    <p:sldId id="2228" r:id="rId69"/>
    <p:sldId id="2223" r:id="rId70"/>
    <p:sldId id="2230" r:id="rId71"/>
    <p:sldId id="2466" r:id="rId72"/>
    <p:sldId id="2467" r:id="rId73"/>
    <p:sldId id="2468" r:id="rId74"/>
    <p:sldId id="2234" r:id="rId75"/>
    <p:sldId id="2235" r:id="rId76"/>
    <p:sldId id="2158" r:id="rId77"/>
    <p:sldId id="2159" r:id="rId78"/>
    <p:sldId id="2225" r:id="rId79"/>
    <p:sldId id="2236" r:id="rId8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847"/>
    <p:restoredTop sz="78762"/>
  </p:normalViewPr>
  <p:slideViewPr>
    <p:cSldViewPr snapToGrid="0" snapToObjects="1">
      <p:cViewPr varScale="1">
        <p:scale>
          <a:sx n="78" d="100"/>
          <a:sy n="78" d="100"/>
        </p:scale>
        <p:origin x="624" y="48"/>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theme" Target="theme/theme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notesMaster" Target="notesMasters/notesMaster1.xml"/><Relationship Id="rId86"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61" Type="http://schemas.openxmlformats.org/officeDocument/2006/relationships/slide" Target="slides/slide59.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12/18/2024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6615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43</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44</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49</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7751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08702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55</a:t>
            </a:fld>
            <a:endParaRPr lang="en-US" dirty="0"/>
          </a:p>
        </p:txBody>
      </p:sp>
    </p:spTree>
    <p:extLst>
      <p:ext uri="{BB962C8B-B14F-4D97-AF65-F5344CB8AC3E}">
        <p14:creationId xmlns:p14="http://schemas.microsoft.com/office/powerpoint/2010/main" val="20857428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57</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59</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60</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54+</a:t>
            </a:r>
          </a:p>
          <a:p>
            <a:endParaRPr lang="en-US" dirty="0"/>
          </a:p>
          <a:p>
            <a:r>
              <a:rPr lang="en-US" dirty="0"/>
              <a:t>WH represents the /h/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ū</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819462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54+</a:t>
            </a:r>
          </a:p>
          <a:p>
            <a:endParaRPr lang="en-US" dirty="0"/>
          </a:p>
          <a:p>
            <a:r>
              <a:rPr lang="en-US" dirty="0"/>
              <a:t>H represents the /h/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ERE represents the /ear/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1464271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Lessons 55-72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*Temporarily irregular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 /</a:t>
            </a:r>
            <a:r>
              <a:rPr lang="en-US" dirty="0" err="1"/>
              <a:t>ī</a:t>
            </a:r>
            <a:r>
              <a:rPr lang="en-US" dirty="0"/>
              <a:t>/ has not been introduced yet.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369F00-BCEC-4AC3-8676-50B50AB78CE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0206552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Lessons 55-72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*Temporarily irregular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 /</a:t>
            </a:r>
            <a:r>
              <a:rPr lang="en-US" dirty="0" err="1"/>
              <a:t>ī</a:t>
            </a:r>
            <a:r>
              <a:rPr lang="en-US" dirty="0"/>
              <a:t>/ has not been introduced yet.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369F00-BCEC-4AC3-8676-50B50AB78CE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9037613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58+</a:t>
            </a:r>
          </a:p>
          <a:p>
            <a:pPr defTabSz="966612">
              <a:defRPr/>
            </a:pPr>
            <a:endParaRPr lang="en-US" dirty="0"/>
          </a:p>
          <a:p>
            <a:pPr defTabSz="966612">
              <a:defRPr/>
            </a:pPr>
            <a:r>
              <a:rPr lang="en-US" dirty="0"/>
              <a:t>O represents the sounds /w/+/</a:t>
            </a:r>
            <a:r>
              <a:rPr lang="en-US" dirty="0" err="1"/>
              <a:t>ŭ</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final E is silent but does not follow the long vowel </a:t>
            </a:r>
            <a:r>
              <a:rPr lang="en-US" dirty="0" err="1"/>
              <a:t>VCe</a:t>
            </a:r>
            <a:r>
              <a:rPr lang="en-US" dirty="0"/>
              <a:t> pattern.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176565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Lessons 60+</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sounds /w/+/</a:t>
            </a:r>
            <a:r>
              <a:rPr lang="en-US" dirty="0" err="1"/>
              <a:t>ŭ</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3663101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67</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69</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73</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74</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2615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29</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31</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33</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7751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0870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27762924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2286999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7608727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E03CC-0339-F44C-B3A5-5A854C8DC9B3}" type="datetimeFigureOut">
              <a:rPr lang="en-US" smtClean="0"/>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665175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AE03CC-0339-F44C-B3A5-5A854C8DC9B3}" type="datetimeFigureOut">
              <a:rPr lang="en-US" smtClean="0"/>
              <a:t>12/18/2024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7176794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AE03CC-0339-F44C-B3A5-5A854C8DC9B3}" type="datetimeFigureOut">
              <a:rPr lang="en-US" smtClean="0"/>
              <a:t>12/18/2024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30211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AE03CC-0339-F44C-B3A5-5A854C8DC9B3}" type="datetimeFigureOut">
              <a:rPr lang="en-US" smtClean="0"/>
              <a:t>12/18/2024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5079647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E03CC-0339-F44C-B3A5-5A854C8DC9B3}" type="datetimeFigureOut">
              <a:rPr lang="en-US" smtClean="0"/>
              <a:t>12/18/2024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4206679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12/18/2024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6898403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12/18/2024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3934542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0864228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8542912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8689159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1183653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fld id="{FDA7682A-6A4C-49B5-868D-7260A2C15604}" type="datetimeFigureOut">
              <a:rPr lang="en-US" smtClean="0"/>
              <a:pPr/>
              <a:t>12/18/2024</a:t>
            </a:fld>
            <a:endParaRPr lang="en-US" dirty="0"/>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fld id="{F3CCE1B1-4751-4057-BEBB-A535099F4E45}" type="slidenum">
              <a:rPr lang="en-US" smtClean="0"/>
              <a:pPr/>
              <a:t>‹#›</a:t>
            </a:fld>
            <a:endParaRPr lang="en-US" dirty="0"/>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1875682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12/18/2024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91" r:id="rId16"/>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E03CC-0339-F44C-B3A5-5A854C8DC9B3}" type="datetimeFigureOut">
              <a:rPr lang="en-US" smtClean="0"/>
              <a:t>12/18/2024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9618-8840-BC40-A056-9FDC8BF16358}" type="slidenum">
              <a:rPr lang="en-US" smtClean="0"/>
              <a:t>‹#›</a:t>
            </a:fld>
            <a:endParaRPr lang="en-US"/>
          </a:p>
        </p:txBody>
      </p:sp>
    </p:spTree>
    <p:extLst>
      <p:ext uri="{BB962C8B-B14F-4D97-AF65-F5344CB8AC3E}">
        <p14:creationId xmlns:p14="http://schemas.microsoft.com/office/powerpoint/2010/main" val="214448782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30.xml"/><Relationship Id="rId4" Type="http://schemas.openxmlformats.org/officeDocument/2006/relationships/image" Target="../media/image23.png"/></Relationships>
</file>

<file path=ppt/slides/_rels/slide5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60</a:t>
            </a:r>
          </a:p>
          <a:p>
            <a:pPr algn="ctr"/>
            <a:r>
              <a:rPr lang="en-US" sz="6000" b="1" dirty="0">
                <a:solidFill>
                  <a:srgbClr val="E05436"/>
                </a:solidFill>
                <a:latin typeface="Century Gothic" panose="020B0502020202020204" pitchFamily="34" charset="0"/>
              </a:rPr>
              <a:t>_</a:t>
            </a:r>
            <a:r>
              <a:rPr lang="en-US" sz="6000" b="1" dirty="0" err="1">
                <a:solidFill>
                  <a:srgbClr val="E05436"/>
                </a:solidFill>
                <a:latin typeface="Century Gothic" panose="020B0502020202020204" pitchFamily="34" charset="0"/>
              </a:rPr>
              <a:t>ce</a:t>
            </a:r>
            <a:r>
              <a:rPr lang="en-US" sz="6000" b="1" dirty="0">
                <a:solidFill>
                  <a:srgbClr val="E05436"/>
                </a:solidFill>
                <a:latin typeface="Century Gothic" panose="020B0502020202020204" pitchFamily="34" charset="0"/>
              </a:rPr>
              <a:t> /s/</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solidFill>
                  <a:schemeClr val="dk1"/>
                </a:solidFill>
                <a:latin typeface="Century Gothic"/>
                <a:ea typeface="Calibri"/>
                <a:cs typeface="Calibri"/>
                <a:sym typeface="Century Gothic"/>
              </a:rPr>
              <a:t>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68388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o</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13247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34842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84977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solidFill>
                  <a:schemeClr val="dk1"/>
                </a:solidFill>
                <a:latin typeface="Century Gothic"/>
                <a:ea typeface="Calibri"/>
                <a:cs typeface="Calibri"/>
                <a:sym typeface="Century Gothic"/>
              </a:rPr>
              <a:t>nk</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90486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ng</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88620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solidFill>
                  <a:schemeClr val="dk1"/>
                </a:solidFill>
                <a:latin typeface="Century Gothic"/>
                <a:ea typeface="Calibri"/>
                <a:cs typeface="Calibri"/>
                <a:sym typeface="Century Gothic"/>
              </a:rPr>
              <a:t>wh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04622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solidFill>
                  <a:schemeClr val="dk1"/>
                </a:solidFill>
                <a:latin typeface="Century Gothic"/>
                <a:ea typeface="Calibri"/>
                <a:cs typeface="Calibri"/>
                <a:sym typeface="Century Gothic"/>
              </a:rPr>
              <a:t>ph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349844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solidFill>
                  <a:schemeClr val="dk1"/>
                </a:solidFill>
                <a:latin typeface="Century Gothic"/>
                <a:ea typeface="Calibri"/>
                <a:cs typeface="Calibri"/>
                <a:sym typeface="Century Gothic"/>
              </a:rPr>
              <a:t>ch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019479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solidFill>
                  <a:schemeClr val="dk1"/>
                </a:solidFill>
                <a:latin typeface="Century Gothic"/>
                <a:ea typeface="Calibri"/>
                <a:cs typeface="Calibri"/>
                <a:sym typeface="Century Gothic"/>
              </a:rPr>
              <a:t>th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23205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solidFill>
                  <a:schemeClr val="dk1"/>
                </a:solidFill>
                <a:latin typeface="Century Gothic"/>
                <a:ea typeface="Calibri"/>
                <a:cs typeface="Calibri"/>
                <a:sym typeface="Century Gothic"/>
              </a:rPr>
              <a:t>sh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834079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ck</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071617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ff</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05879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solidFill>
                  <a:schemeClr val="dk1"/>
                </a:solidFill>
                <a:latin typeface="Century Gothic"/>
                <a:ea typeface="Calibri"/>
                <a:cs typeface="Calibri"/>
                <a:sym typeface="Century Gothic"/>
              </a:rPr>
              <a:t>ll</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05884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ss</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299712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solidFill>
                  <a:schemeClr val="dk1"/>
                </a:solidFill>
                <a:latin typeface="Century Gothic"/>
                <a:ea typeface="Calibri"/>
                <a:cs typeface="Calibri"/>
                <a:sym typeface="Century Gothic"/>
              </a:rPr>
              <a:t>zz</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560856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s</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215330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11654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59655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Tree>
    <p:extLst>
      <p:ext uri="{BB962C8B-B14F-4D97-AF65-F5344CB8AC3E}">
        <p14:creationId xmlns:p14="http://schemas.microsoft.com/office/powerpoint/2010/main" val="6239082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pic>
        <p:nvPicPr>
          <p:cNvPr id="3" name="Picture 2">
            <a:extLst>
              <a:ext uri="{FF2B5EF4-FFF2-40B4-BE49-F238E27FC236}">
                <a16:creationId xmlns:a16="http://schemas.microsoft.com/office/drawing/2014/main" id="{B4039069-5B8C-F6F1-38CC-5FEECF7849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6049" y="3429000"/>
            <a:ext cx="2291901" cy="3042346"/>
          </a:xfrm>
          <a:prstGeom prst="rect">
            <a:avLst/>
          </a:prstGeom>
          <a:ln w="12700">
            <a:solidFill>
              <a:schemeClr val="tx1"/>
            </a:solidFill>
          </a:ln>
        </p:spPr>
      </p:pic>
    </p:spTree>
    <p:extLst>
      <p:ext uri="{BB962C8B-B14F-4D97-AF65-F5344CB8AC3E}">
        <p14:creationId xmlns:p14="http://schemas.microsoft.com/office/powerpoint/2010/main" val="4337157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pic>
        <p:nvPicPr>
          <p:cNvPr id="5" name="Picture 4">
            <a:extLst>
              <a:ext uri="{FF2B5EF4-FFF2-40B4-BE49-F238E27FC236}">
                <a16:creationId xmlns:a16="http://schemas.microsoft.com/office/drawing/2014/main" id="{6BB8E629-1F0A-8F79-0438-966105B444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6049" y="3429001"/>
            <a:ext cx="2291901" cy="3042346"/>
          </a:xfrm>
          <a:prstGeom prst="rect">
            <a:avLst/>
          </a:prstGeom>
          <a:ln w="12700">
            <a:solidFill>
              <a:schemeClr val="tx1"/>
            </a:solidFill>
          </a:ln>
        </p:spPr>
      </p:pic>
    </p:spTree>
    <p:extLst>
      <p:ext uri="{BB962C8B-B14F-4D97-AF65-F5344CB8AC3E}">
        <p14:creationId xmlns:p14="http://schemas.microsoft.com/office/powerpoint/2010/main" val="40123041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pic>
        <p:nvPicPr>
          <p:cNvPr id="10" name="Picture 9">
            <a:extLst>
              <a:ext uri="{FF2B5EF4-FFF2-40B4-BE49-F238E27FC236}">
                <a16:creationId xmlns:a16="http://schemas.microsoft.com/office/drawing/2014/main" id="{B44F956C-EDB1-AC5E-D126-4E4DFCCA0D01}"/>
              </a:ext>
            </a:extLst>
          </p:cNvPr>
          <p:cNvPicPr>
            <a:picLocks noChangeAspect="1"/>
          </p:cNvPicPr>
          <p:nvPr/>
        </p:nvPicPr>
        <p:blipFill>
          <a:blip r:embed="rId4"/>
          <a:stretch>
            <a:fillRect/>
          </a:stretch>
        </p:blipFill>
        <p:spPr>
          <a:xfrm>
            <a:off x="5603353" y="4314896"/>
            <a:ext cx="1095621" cy="1053883"/>
          </a:xfrm>
          <a:prstGeom prst="rect">
            <a:avLst/>
          </a:prstGeom>
        </p:spPr>
      </p:pic>
    </p:spTree>
    <p:extLst>
      <p:ext uri="{BB962C8B-B14F-4D97-AF65-F5344CB8AC3E}">
        <p14:creationId xmlns:p14="http://schemas.microsoft.com/office/powerpoint/2010/main" val="3190746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3DFB52A-40E0-3DA5-B59C-116DE82D55EA}"/>
              </a:ext>
            </a:extLst>
          </p:cNvPr>
          <p:cNvSpPr txBox="1"/>
          <p:nvPr/>
        </p:nvSpPr>
        <p:spPr>
          <a:xfrm>
            <a:off x="3182112" y="3757971"/>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t>
            </a:r>
          </a:p>
        </p:txBody>
      </p:sp>
      <p:pic>
        <p:nvPicPr>
          <p:cNvPr id="2" name="Picture 1">
            <a:extLst>
              <a:ext uri="{FF2B5EF4-FFF2-40B4-BE49-F238E27FC236}">
                <a16:creationId xmlns:a16="http://schemas.microsoft.com/office/drawing/2014/main" id="{6DDF189A-9329-5D99-8CD2-AD224E1840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5272" y="80210"/>
            <a:ext cx="2770581" cy="3677761"/>
          </a:xfrm>
          <a:prstGeom prst="rect">
            <a:avLst/>
          </a:prstGeom>
          <a:ln w="12700">
            <a:solidFill>
              <a:schemeClr val="tx1"/>
            </a:solidFill>
          </a:ln>
        </p:spPr>
      </p:pic>
      <p:sp>
        <p:nvSpPr>
          <p:cNvPr id="9" name="TextBox 8">
            <a:extLst>
              <a:ext uri="{FF2B5EF4-FFF2-40B4-BE49-F238E27FC236}">
                <a16:creationId xmlns:a16="http://schemas.microsoft.com/office/drawing/2014/main" id="{FEDC38AA-F430-478E-FD3C-03790FDFBAFF}"/>
              </a:ext>
            </a:extLst>
          </p:cNvPr>
          <p:cNvSpPr txBox="1"/>
          <p:nvPr/>
        </p:nvSpPr>
        <p:spPr>
          <a:xfrm>
            <a:off x="3185272" y="4773634"/>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ss</a:t>
            </a:r>
          </a:p>
        </p:txBody>
      </p:sp>
      <p:sp>
        <p:nvSpPr>
          <p:cNvPr id="10" name="TextBox 9">
            <a:extLst>
              <a:ext uri="{FF2B5EF4-FFF2-40B4-BE49-F238E27FC236}">
                <a16:creationId xmlns:a16="http://schemas.microsoft.com/office/drawing/2014/main" id="{9C218EDB-564A-3836-558E-6E68FC6C936E}"/>
              </a:ext>
            </a:extLst>
          </p:cNvPr>
          <p:cNvSpPr txBox="1"/>
          <p:nvPr/>
        </p:nvSpPr>
        <p:spPr>
          <a:xfrm>
            <a:off x="3185272" y="5789297"/>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a:t>
            </a:r>
            <a:r>
              <a:rPr kumimoji="0" lang="en-US" sz="6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ce</a:t>
            </a:r>
            <a:endPar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07375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0706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60</a:t>
            </a:r>
          </a:p>
          <a:p>
            <a:pPr algn="ctr"/>
            <a:r>
              <a:rPr lang="en-US" sz="4800" b="1" dirty="0">
                <a:solidFill>
                  <a:srgbClr val="E05436"/>
                </a:solidFill>
                <a:latin typeface="Century Gothic" panose="020B0502020202020204" pitchFamily="34" charset="0"/>
              </a:rPr>
              <a:t>_</a:t>
            </a:r>
            <a:r>
              <a:rPr lang="en-US" sz="4800" b="1" dirty="0" err="1">
                <a:solidFill>
                  <a:srgbClr val="E05436"/>
                </a:solidFill>
                <a:latin typeface="Century Gothic" panose="020B0502020202020204" pitchFamily="34" charset="0"/>
              </a:rPr>
              <a:t>ce</a:t>
            </a:r>
            <a:r>
              <a:rPr lang="en-US" sz="4800" b="1" dirty="0">
                <a:solidFill>
                  <a:srgbClr val="E05436"/>
                </a:solidFill>
                <a:latin typeface="Century Gothic" panose="020B0502020202020204" pitchFamily="34" charset="0"/>
              </a:rPr>
              <a:t> /s/</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2233215" y="1739541"/>
            <a:ext cx="4677569"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pace</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39;p35">
            <a:extLst>
              <a:ext uri="{FF2B5EF4-FFF2-40B4-BE49-F238E27FC236}">
                <a16:creationId xmlns:a16="http://schemas.microsoft.com/office/drawing/2014/main" id="{837E1154-8043-31CF-B6BE-74D3F8A35A0C}"/>
              </a:ext>
            </a:extLst>
          </p:cNvPr>
          <p:cNvSpPr txBox="1"/>
          <p:nvPr/>
        </p:nvSpPr>
        <p:spPr>
          <a:xfrm>
            <a:off x="2233215" y="3870370"/>
            <a:ext cx="4677569"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twice</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84021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706582" y="1799349"/>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face</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214848" y="1799349"/>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race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706582" y="3417785"/>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place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5214850" y="3417785"/>
            <a:ext cx="3339215"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space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706582" y="501593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trace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5214849" y="501593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ice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3102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646;p36">
            <a:extLst>
              <a:ext uri="{FF2B5EF4-FFF2-40B4-BE49-F238E27FC236}">
                <a16:creationId xmlns:a16="http://schemas.microsoft.com/office/drawing/2014/main" id="{C0F9109D-5568-2062-53AA-1E936FC030FC}"/>
              </a:ext>
            </a:extLst>
          </p:cNvPr>
          <p:cNvSpPr txBox="1"/>
          <p:nvPr/>
        </p:nvSpPr>
        <p:spPr>
          <a:xfrm>
            <a:off x="706582"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mice</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 name="Google Shape;648;p36">
            <a:extLst>
              <a:ext uri="{FF2B5EF4-FFF2-40B4-BE49-F238E27FC236}">
                <a16:creationId xmlns:a16="http://schemas.microsoft.com/office/drawing/2014/main" id="{A646ADA5-FD61-2C9F-A5EE-D69D673BEDFB}"/>
              </a:ext>
            </a:extLst>
          </p:cNvPr>
          <p:cNvSpPr txBox="1"/>
          <p:nvPr/>
        </p:nvSpPr>
        <p:spPr>
          <a:xfrm>
            <a:off x="5214848"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nice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Google Shape;650;p36">
            <a:extLst>
              <a:ext uri="{FF2B5EF4-FFF2-40B4-BE49-F238E27FC236}">
                <a16:creationId xmlns:a16="http://schemas.microsoft.com/office/drawing/2014/main" id="{2669681B-96A0-E5EB-AB04-EFB290FC14A7}"/>
              </a:ext>
            </a:extLst>
          </p:cNvPr>
          <p:cNvSpPr txBox="1"/>
          <p:nvPr/>
        </p:nvSpPr>
        <p:spPr>
          <a:xfrm>
            <a:off x="2990504" y="3577552"/>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price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5706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60</a:t>
            </a:r>
          </a:p>
          <a:p>
            <a:pPr algn="ctr"/>
            <a:r>
              <a:rPr lang="en-US" sz="4800" b="1" dirty="0">
                <a:solidFill>
                  <a:srgbClr val="E05436"/>
                </a:solidFill>
                <a:latin typeface="Century Gothic" panose="020B0502020202020204" pitchFamily="34" charset="0"/>
              </a:rPr>
              <a:t>_</a:t>
            </a:r>
            <a:r>
              <a:rPr lang="en-US" sz="4800" b="1" dirty="0" err="1">
                <a:solidFill>
                  <a:srgbClr val="E05436"/>
                </a:solidFill>
                <a:latin typeface="Century Gothic" panose="020B0502020202020204" pitchFamily="34" charset="0"/>
              </a:rPr>
              <a:t>ce</a:t>
            </a:r>
            <a:r>
              <a:rPr lang="en-US" sz="4800" b="1" dirty="0">
                <a:solidFill>
                  <a:srgbClr val="E05436"/>
                </a:solidFill>
                <a:latin typeface="Century Gothic" panose="020B0502020202020204" pitchFamily="34" charset="0"/>
              </a:rPr>
              <a:t> /s/</a:t>
            </a:r>
          </a:p>
        </p:txBody>
      </p:sp>
    </p:spTree>
    <p:extLst>
      <p:ext uri="{BB962C8B-B14F-4D97-AF65-F5344CB8AC3E}">
        <p14:creationId xmlns:p14="http://schemas.microsoft.com/office/powerpoint/2010/main" val="14214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Tree>
    <p:extLst>
      <p:ext uri="{BB962C8B-B14F-4D97-AF65-F5344CB8AC3E}">
        <p14:creationId xmlns:p14="http://schemas.microsoft.com/office/powerpoint/2010/main" val="18503767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pic>
        <p:nvPicPr>
          <p:cNvPr id="3" name="Picture 2">
            <a:extLst>
              <a:ext uri="{FF2B5EF4-FFF2-40B4-BE49-F238E27FC236}">
                <a16:creationId xmlns:a16="http://schemas.microsoft.com/office/drawing/2014/main" id="{B4039069-5B8C-F6F1-38CC-5FEECF7849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6049" y="3429000"/>
            <a:ext cx="2291901" cy="3042346"/>
          </a:xfrm>
          <a:prstGeom prst="rect">
            <a:avLst/>
          </a:prstGeom>
          <a:ln w="12700">
            <a:solidFill>
              <a:schemeClr val="tx1"/>
            </a:solidFill>
          </a:ln>
        </p:spPr>
      </p:pic>
    </p:spTree>
    <p:extLst>
      <p:ext uri="{BB962C8B-B14F-4D97-AF65-F5344CB8AC3E}">
        <p14:creationId xmlns:p14="http://schemas.microsoft.com/office/powerpoint/2010/main" val="37446185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pic>
        <p:nvPicPr>
          <p:cNvPr id="5" name="Picture 4">
            <a:extLst>
              <a:ext uri="{FF2B5EF4-FFF2-40B4-BE49-F238E27FC236}">
                <a16:creationId xmlns:a16="http://schemas.microsoft.com/office/drawing/2014/main" id="{6BB8E629-1F0A-8F79-0438-966105B444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6049" y="3429001"/>
            <a:ext cx="2291901" cy="3042346"/>
          </a:xfrm>
          <a:prstGeom prst="rect">
            <a:avLst/>
          </a:prstGeom>
          <a:ln w="12700">
            <a:solidFill>
              <a:schemeClr val="tx1"/>
            </a:solidFill>
          </a:ln>
        </p:spPr>
      </p:pic>
    </p:spTree>
    <p:extLst>
      <p:ext uri="{BB962C8B-B14F-4D97-AF65-F5344CB8AC3E}">
        <p14:creationId xmlns:p14="http://schemas.microsoft.com/office/powerpoint/2010/main" val="14975179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pic>
        <p:nvPicPr>
          <p:cNvPr id="10" name="Picture 9">
            <a:extLst>
              <a:ext uri="{FF2B5EF4-FFF2-40B4-BE49-F238E27FC236}">
                <a16:creationId xmlns:a16="http://schemas.microsoft.com/office/drawing/2014/main" id="{B44F956C-EDB1-AC5E-D126-4E4DFCCA0D01}"/>
              </a:ext>
            </a:extLst>
          </p:cNvPr>
          <p:cNvPicPr>
            <a:picLocks noChangeAspect="1"/>
          </p:cNvPicPr>
          <p:nvPr/>
        </p:nvPicPr>
        <p:blipFill>
          <a:blip r:embed="rId4"/>
          <a:stretch>
            <a:fillRect/>
          </a:stretch>
        </p:blipFill>
        <p:spPr>
          <a:xfrm>
            <a:off x="5603353" y="4314896"/>
            <a:ext cx="1095621" cy="1053883"/>
          </a:xfrm>
          <a:prstGeom prst="rect">
            <a:avLst/>
          </a:prstGeom>
        </p:spPr>
      </p:pic>
    </p:spTree>
    <p:extLst>
      <p:ext uri="{BB962C8B-B14F-4D97-AF65-F5344CB8AC3E}">
        <p14:creationId xmlns:p14="http://schemas.microsoft.com/office/powerpoint/2010/main" val="42238705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3DFB52A-40E0-3DA5-B59C-116DE82D55EA}"/>
              </a:ext>
            </a:extLst>
          </p:cNvPr>
          <p:cNvSpPr txBox="1"/>
          <p:nvPr/>
        </p:nvSpPr>
        <p:spPr>
          <a:xfrm>
            <a:off x="3182112" y="3757971"/>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t>
            </a:r>
          </a:p>
        </p:txBody>
      </p:sp>
      <p:pic>
        <p:nvPicPr>
          <p:cNvPr id="2" name="Picture 1">
            <a:extLst>
              <a:ext uri="{FF2B5EF4-FFF2-40B4-BE49-F238E27FC236}">
                <a16:creationId xmlns:a16="http://schemas.microsoft.com/office/drawing/2014/main" id="{6DDF189A-9329-5D99-8CD2-AD224E1840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5272" y="80210"/>
            <a:ext cx="2770581" cy="3677761"/>
          </a:xfrm>
          <a:prstGeom prst="rect">
            <a:avLst/>
          </a:prstGeom>
          <a:ln w="12700">
            <a:solidFill>
              <a:schemeClr val="tx1"/>
            </a:solidFill>
          </a:ln>
        </p:spPr>
      </p:pic>
      <p:sp>
        <p:nvSpPr>
          <p:cNvPr id="9" name="TextBox 8">
            <a:extLst>
              <a:ext uri="{FF2B5EF4-FFF2-40B4-BE49-F238E27FC236}">
                <a16:creationId xmlns:a16="http://schemas.microsoft.com/office/drawing/2014/main" id="{FEDC38AA-F430-478E-FD3C-03790FDFBAFF}"/>
              </a:ext>
            </a:extLst>
          </p:cNvPr>
          <p:cNvSpPr txBox="1"/>
          <p:nvPr/>
        </p:nvSpPr>
        <p:spPr>
          <a:xfrm>
            <a:off x="3185272" y="4773634"/>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ss</a:t>
            </a:r>
          </a:p>
        </p:txBody>
      </p:sp>
      <p:sp>
        <p:nvSpPr>
          <p:cNvPr id="10" name="TextBox 9">
            <a:extLst>
              <a:ext uri="{FF2B5EF4-FFF2-40B4-BE49-F238E27FC236}">
                <a16:creationId xmlns:a16="http://schemas.microsoft.com/office/drawing/2014/main" id="{9C218EDB-564A-3836-558E-6E68FC6C936E}"/>
              </a:ext>
            </a:extLst>
          </p:cNvPr>
          <p:cNvSpPr txBox="1"/>
          <p:nvPr/>
        </p:nvSpPr>
        <p:spPr>
          <a:xfrm>
            <a:off x="3185272" y="5789297"/>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a:t>
            </a:r>
            <a:r>
              <a:rPr kumimoji="0" lang="en-US" sz="6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ce</a:t>
            </a:r>
            <a:endPar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86397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706582"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face</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214848" y="1948974"/>
            <a:ext cx="340663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place</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706582" y="394979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nice</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5214850" y="394979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twice</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1634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who</a:t>
            </a:r>
            <a:endParaRPr lang="en-US" sz="11500" b="1" spc="300">
              <a:latin typeface="Century Gothic" panose="020B0502020202020204" pitchFamily="34" charset="0"/>
            </a:endParaRPr>
          </a:p>
        </p:txBody>
      </p:sp>
      <p:sp>
        <p:nvSpPr>
          <p:cNvPr id="11" name="Heart 10">
            <a:extLst>
              <a:ext uri="{FF2B5EF4-FFF2-40B4-BE49-F238E27FC236}">
                <a16:creationId xmlns:a16="http://schemas.microsoft.com/office/drawing/2014/main" id="{D10F2401-CCDD-354A-B847-05A46C16BD0C}"/>
              </a:ext>
            </a:extLst>
          </p:cNvPr>
          <p:cNvSpPr/>
          <p:nvPr/>
        </p:nvSpPr>
        <p:spPr>
          <a:xfrm>
            <a:off x="5365070" y="411514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rt 5">
            <a:extLst>
              <a:ext uri="{FF2B5EF4-FFF2-40B4-BE49-F238E27FC236}">
                <a16:creationId xmlns:a16="http://schemas.microsoft.com/office/drawing/2014/main" id="{0FAF6FFF-DDF3-1248-ADDA-CBE19EA8CA94}"/>
              </a:ext>
            </a:extLst>
          </p:cNvPr>
          <p:cNvSpPr/>
          <p:nvPr/>
        </p:nvSpPr>
        <p:spPr>
          <a:xfrm>
            <a:off x="3760082" y="411514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957FF304-FA64-1047-B7ED-4532B4BDCA62}"/>
              </a:ext>
            </a:extLst>
          </p:cNvPr>
          <p:cNvCxnSpPr>
            <a:cxnSpLocks/>
          </p:cNvCxnSpPr>
          <p:nvPr/>
        </p:nvCxnSpPr>
        <p:spPr>
          <a:xfrm>
            <a:off x="3316761" y="3747054"/>
            <a:ext cx="1681959"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32689AF-3EA9-0D12-A6CF-F9D8E36040B2}"/>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57655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dirty="0">
                <a:latin typeface="Century Gothic"/>
              </a:rPr>
              <a:t>here</a:t>
            </a:r>
            <a:endParaRPr lang="en-US" sz="11500" b="1" spc="300" dirty="0">
              <a:latin typeface="Century Gothic" panose="020B0502020202020204" pitchFamily="34" charset="0"/>
            </a:endParaRPr>
          </a:p>
        </p:txBody>
      </p:sp>
      <p:sp>
        <p:nvSpPr>
          <p:cNvPr id="2" name="Rectangle 1">
            <a:extLst>
              <a:ext uri="{FF2B5EF4-FFF2-40B4-BE49-F238E27FC236}">
                <a16:creationId xmlns:a16="http://schemas.microsoft.com/office/drawing/2014/main" id="{332689AF-3EA9-0D12-A6CF-F9D8E36040B2}"/>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art 3">
            <a:extLst>
              <a:ext uri="{FF2B5EF4-FFF2-40B4-BE49-F238E27FC236}">
                <a16:creationId xmlns:a16="http://schemas.microsoft.com/office/drawing/2014/main" id="{1269FF20-C2E4-51B4-4015-EB76390FDE9B}"/>
              </a:ext>
            </a:extLst>
          </p:cNvPr>
          <p:cNvSpPr/>
          <p:nvPr/>
        </p:nvSpPr>
        <p:spPr>
          <a:xfrm>
            <a:off x="4709160" y="384261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BFCAE9DA-AE9A-A7F9-9C63-44A51D297A6E}"/>
              </a:ext>
            </a:extLst>
          </p:cNvPr>
          <p:cNvCxnSpPr>
            <a:cxnSpLocks/>
          </p:cNvCxnSpPr>
          <p:nvPr/>
        </p:nvCxnSpPr>
        <p:spPr>
          <a:xfrm>
            <a:off x="4114800" y="3732163"/>
            <a:ext cx="2054750"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B98D98F3-B8D3-BD76-0616-03BEDEE4C75A}"/>
              </a:ext>
            </a:extLst>
          </p:cNvPr>
          <p:cNvSpPr/>
          <p:nvPr/>
        </p:nvSpPr>
        <p:spPr>
          <a:xfrm>
            <a:off x="3139982" y="388374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48557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7422F3-832E-4C1F-AB33-4A8601EF437C}"/>
              </a:ext>
            </a:extLst>
          </p:cNvPr>
          <p:cNvSpPr/>
          <p:nvPr/>
        </p:nvSpPr>
        <p:spPr>
          <a:xfrm>
            <a:off x="0" y="2176150"/>
            <a:ext cx="9144000" cy="1862048"/>
          </a:xfrm>
          <a:prstGeom prst="rect">
            <a:avLst/>
          </a:prstGeom>
          <a:noFill/>
        </p:spPr>
        <p:txBody>
          <a:bodyPr wrap="square"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Arial"/>
                <a:sym typeface="Arial"/>
              </a:rPr>
              <a:t>by</a:t>
            </a:r>
            <a:endParaRPr kumimoji="0" lang="en-US" sz="11500" b="0" i="0" u="none" strike="noStrike" kern="1200" cap="none" spc="300" normalizeH="0" baseline="0" noProof="0">
              <a:ln>
                <a:noFill/>
              </a:ln>
              <a:solidFill>
                <a:prstClr val="black"/>
              </a:solidFill>
              <a:effectLst/>
              <a:uLnTx/>
              <a:uFillTx/>
              <a:latin typeface="Calibri" panose="020F0502020204030204"/>
              <a:ea typeface="+mn-ea"/>
              <a:cs typeface="Arial"/>
              <a:sym typeface="Arial"/>
            </a:endParaRPr>
          </a:p>
        </p:txBody>
      </p:sp>
      <p:sp>
        <p:nvSpPr>
          <p:cNvPr id="7" name="Rectangle 6">
            <a:extLst>
              <a:ext uri="{FF2B5EF4-FFF2-40B4-BE49-F238E27FC236}">
                <a16:creationId xmlns:a16="http://schemas.microsoft.com/office/drawing/2014/main" id="{EAC20F89-DA2A-44F0-BD59-7B4B83D659A8}"/>
              </a:ext>
            </a:extLst>
          </p:cNvPr>
          <p:cNvSpPr/>
          <p:nvPr/>
        </p:nvSpPr>
        <p:spPr>
          <a:xfrm>
            <a:off x="3735022" y="403596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 name="Heart 5">
            <a:extLst>
              <a:ext uri="{FF2B5EF4-FFF2-40B4-BE49-F238E27FC236}">
                <a16:creationId xmlns:a16="http://schemas.microsoft.com/office/drawing/2014/main" id="{72EE0BF0-C2FD-420E-B6C0-DD53A37C82E3}"/>
              </a:ext>
            </a:extLst>
          </p:cNvPr>
          <p:cNvSpPr/>
          <p:nvPr/>
        </p:nvSpPr>
        <p:spPr>
          <a:xfrm>
            <a:off x="4572000" y="4040429"/>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Rectangle 1">
            <a:extLst>
              <a:ext uri="{FF2B5EF4-FFF2-40B4-BE49-F238E27FC236}">
                <a16:creationId xmlns:a16="http://schemas.microsoft.com/office/drawing/2014/main" id="{DABD3530-C73E-129D-D3E8-483401A1E417}"/>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8350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7422F3-832E-4C1F-AB33-4A8601EF437C}"/>
              </a:ext>
            </a:extLst>
          </p:cNvPr>
          <p:cNvSpPr/>
          <p:nvPr/>
        </p:nvSpPr>
        <p:spPr>
          <a:xfrm>
            <a:off x="0" y="2176150"/>
            <a:ext cx="9144000" cy="1862048"/>
          </a:xfrm>
          <a:prstGeom prst="rect">
            <a:avLst/>
          </a:prstGeom>
          <a:noFill/>
        </p:spPr>
        <p:txBody>
          <a:bodyPr wrap="square"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Arial"/>
                <a:sym typeface="Arial"/>
              </a:rPr>
              <a:t>my</a:t>
            </a:r>
            <a:endParaRPr kumimoji="0" lang="en-US" sz="11500" b="0" i="0" u="none" strike="noStrike" kern="1200" cap="none" spc="300" normalizeH="0" baseline="0" noProof="0">
              <a:ln>
                <a:noFill/>
              </a:ln>
              <a:solidFill>
                <a:prstClr val="black"/>
              </a:solidFill>
              <a:effectLst/>
              <a:uLnTx/>
              <a:uFillTx/>
              <a:latin typeface="Calibri" panose="020F0502020204030204"/>
              <a:ea typeface="+mn-ea"/>
              <a:cs typeface="Arial"/>
              <a:sym typeface="Arial"/>
            </a:endParaRPr>
          </a:p>
        </p:txBody>
      </p:sp>
      <p:sp>
        <p:nvSpPr>
          <p:cNvPr id="8" name="Rectangle 7">
            <a:extLst>
              <a:ext uri="{FF2B5EF4-FFF2-40B4-BE49-F238E27FC236}">
                <a16:creationId xmlns:a16="http://schemas.microsoft.com/office/drawing/2014/main" id="{735F0AA7-1395-4608-92A4-664BA558A331}"/>
              </a:ext>
            </a:extLst>
          </p:cNvPr>
          <p:cNvSpPr/>
          <p:nvPr/>
        </p:nvSpPr>
        <p:spPr>
          <a:xfrm>
            <a:off x="3735022" y="403596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 name="Heart 8">
            <a:extLst>
              <a:ext uri="{FF2B5EF4-FFF2-40B4-BE49-F238E27FC236}">
                <a16:creationId xmlns:a16="http://schemas.microsoft.com/office/drawing/2014/main" id="{426E2103-5C35-4232-B74E-81B846071131}"/>
              </a:ext>
            </a:extLst>
          </p:cNvPr>
          <p:cNvSpPr/>
          <p:nvPr/>
        </p:nvSpPr>
        <p:spPr>
          <a:xfrm>
            <a:off x="4768900" y="4040429"/>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Rectangle 1">
            <a:extLst>
              <a:ext uri="{FF2B5EF4-FFF2-40B4-BE49-F238E27FC236}">
                <a16:creationId xmlns:a16="http://schemas.microsoft.com/office/drawing/2014/main" id="{EB128042-43F6-1368-A59E-4E5590F82498}"/>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65189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one</a:t>
            </a:r>
            <a:endParaRPr lang="en-US" sz="11500" b="1" spc="300">
              <a:latin typeface="Century Gothic" panose="020B0502020202020204" pitchFamily="34" charset="0"/>
            </a:endParaRPr>
          </a:p>
        </p:txBody>
      </p:sp>
      <p:sp>
        <p:nvSpPr>
          <p:cNvPr id="2" name="Rectangle 1">
            <a:extLst>
              <a:ext uri="{FF2B5EF4-FFF2-40B4-BE49-F238E27FC236}">
                <a16:creationId xmlns:a16="http://schemas.microsoft.com/office/drawing/2014/main" id="{4AF847E3-A911-4C0F-B6A2-9334BB260FA4}"/>
              </a:ext>
            </a:extLst>
          </p:cNvPr>
          <p:cNvSpPr/>
          <p:nvPr/>
        </p:nvSpPr>
        <p:spPr>
          <a:xfrm>
            <a:off x="4339609" y="4096330"/>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rt 5">
            <a:extLst>
              <a:ext uri="{FF2B5EF4-FFF2-40B4-BE49-F238E27FC236}">
                <a16:creationId xmlns:a16="http://schemas.microsoft.com/office/drawing/2014/main" id="{AF70FD25-0632-104C-8E15-A9DECCE92963}"/>
              </a:ext>
            </a:extLst>
          </p:cNvPr>
          <p:cNvSpPr/>
          <p:nvPr/>
        </p:nvSpPr>
        <p:spPr>
          <a:xfrm>
            <a:off x="5242874" y="4096330"/>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art 10">
            <a:extLst>
              <a:ext uri="{FF2B5EF4-FFF2-40B4-BE49-F238E27FC236}">
                <a16:creationId xmlns:a16="http://schemas.microsoft.com/office/drawing/2014/main" id="{82790DEF-52DD-4F41-AED4-BF3FE2037EC1}"/>
              </a:ext>
            </a:extLst>
          </p:cNvPr>
          <p:cNvSpPr/>
          <p:nvPr/>
        </p:nvSpPr>
        <p:spPr>
          <a:xfrm>
            <a:off x="3327410"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CFF92C6-50C0-175E-E91D-055569010B03}"/>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37579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once</a:t>
            </a:r>
          </a:p>
        </p:txBody>
      </p:sp>
      <p:sp>
        <p:nvSpPr>
          <p:cNvPr id="6" name="Rectangle 5">
            <a:extLst>
              <a:ext uri="{FF2B5EF4-FFF2-40B4-BE49-F238E27FC236}">
                <a16:creationId xmlns:a16="http://schemas.microsoft.com/office/drawing/2014/main" id="{8FA536D2-E9BE-FB48-923C-9C4AD3A390F6}"/>
              </a:ext>
            </a:extLst>
          </p:cNvPr>
          <p:cNvSpPr/>
          <p:nvPr/>
        </p:nvSpPr>
        <p:spPr>
          <a:xfrm>
            <a:off x="3853142" y="4096330"/>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art 6">
            <a:extLst>
              <a:ext uri="{FF2B5EF4-FFF2-40B4-BE49-F238E27FC236}">
                <a16:creationId xmlns:a16="http://schemas.microsoft.com/office/drawing/2014/main" id="{EDDC7F6D-E885-924B-A82B-A7CEB5BDD93A}"/>
              </a:ext>
            </a:extLst>
          </p:cNvPr>
          <p:cNvSpPr/>
          <p:nvPr/>
        </p:nvSpPr>
        <p:spPr>
          <a:xfrm>
            <a:off x="2798625" y="410079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555802E8-AEAE-17F6-F45D-84F2123C8C65}"/>
              </a:ext>
            </a:extLst>
          </p:cNvPr>
          <p:cNvCxnSpPr>
            <a:cxnSpLocks/>
          </p:cNvCxnSpPr>
          <p:nvPr/>
        </p:nvCxnSpPr>
        <p:spPr>
          <a:xfrm>
            <a:off x="4731493" y="3929332"/>
            <a:ext cx="1681959"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6A8CBD8-B08B-4685-F73C-040BCFC4B3DB}"/>
              </a:ext>
            </a:extLst>
          </p:cNvPr>
          <p:cNvSpPr/>
          <p:nvPr/>
        </p:nvSpPr>
        <p:spPr>
          <a:xfrm>
            <a:off x="5252432" y="4096330"/>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7D4D551-727F-C50D-DD2E-9017A7402362}"/>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37590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I use a plate for my rice.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73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Do you want ice for your drink?</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196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What is the price for this nice dress?</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220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The Mice Can Race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pPr>
            <a:r>
              <a:rPr lang="en-US" sz="3400" dirty="0">
                <a:solidFill>
                  <a:prstClr val="black"/>
                </a:solidFill>
                <a:latin typeface="Century Gothic"/>
                <a:ea typeface="Century Gothic"/>
                <a:cs typeface="Century Gothic"/>
                <a:sym typeface="Century Gothic"/>
              </a:rPr>
              <a:t>“What is the price for the box of white mice?” Grace asks. The man at the pet shop tells Grace they cost five bucks. “I have five bucks! I would like to take these mice,” says Grace. The man hands the box of mice to Grace. </a:t>
            </a:r>
            <a:endParaRPr kumimoji="0" lang="en-US" sz="34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pPr>
            <a:r>
              <a:rPr lang="en-US" sz="3400" dirty="0">
                <a:solidFill>
                  <a:prstClr val="black"/>
                </a:solidFill>
                <a:latin typeface="Century Gothic"/>
                <a:ea typeface="Century Gothic"/>
                <a:cs typeface="Century Gothic"/>
                <a:sym typeface="Century Gothic"/>
              </a:rPr>
              <a:t>Grace takes the mice home. Grace makes a track for the white mice. She wants them to race. Grace will place the mice on the track. When Grace says “GO!” the mice race. They run the track twice. “These mice are so fast!” says Grace. </a:t>
            </a:r>
            <a:endParaRPr kumimoji="0" lang="en-US" sz="34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7361119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960</TotalTime>
  <Words>877</Words>
  <Application>Microsoft Office PowerPoint</Application>
  <PresentationFormat>On-screen Show (4:3)</PresentationFormat>
  <Paragraphs>161</Paragraphs>
  <Slides>78</Slides>
  <Notes>31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78</vt:i4>
      </vt:variant>
    </vt:vector>
  </HeadingPairs>
  <TitlesOfParts>
    <vt:vector size="84"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Wes Cutajar</cp:lastModifiedBy>
  <cp:revision>43</cp:revision>
  <dcterms:created xsi:type="dcterms:W3CDTF">2022-06-06T14:24:31Z</dcterms:created>
  <dcterms:modified xsi:type="dcterms:W3CDTF">2024-12-18T05:07:55Z</dcterms:modified>
</cp:coreProperties>
</file>