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000" r:id="rId11"/>
    <p:sldId id="4014" r:id="rId12"/>
    <p:sldId id="4001" r:id="rId13"/>
    <p:sldId id="4002" r:id="rId14"/>
    <p:sldId id="4003" r:id="rId15"/>
    <p:sldId id="4004" r:id="rId16"/>
    <p:sldId id="4005" r:id="rId17"/>
    <p:sldId id="4006" r:id="rId18"/>
    <p:sldId id="4007" r:id="rId19"/>
    <p:sldId id="4008" r:id="rId20"/>
    <p:sldId id="4009" r:id="rId21"/>
    <p:sldId id="4010" r:id="rId22"/>
    <p:sldId id="4011" r:id="rId23"/>
    <p:sldId id="4012" r:id="rId24"/>
    <p:sldId id="4013" r:id="rId25"/>
    <p:sldId id="2242" r:id="rId26"/>
    <p:sldId id="2200" r:id="rId27"/>
    <p:sldId id="2201" r:id="rId28"/>
    <p:sldId id="2243" r:id="rId29"/>
    <p:sldId id="2202" r:id="rId30"/>
    <p:sldId id="2244" r:id="rId31"/>
    <p:sldId id="2203" r:id="rId32"/>
    <p:sldId id="2615" r:id="rId33"/>
    <p:sldId id="2616" r:id="rId34"/>
    <p:sldId id="2617" r:id="rId35"/>
    <p:sldId id="2597" r:id="rId36"/>
    <p:sldId id="2618" r:id="rId37"/>
    <p:sldId id="3400" r:id="rId38"/>
    <p:sldId id="3089" r:id="rId39"/>
    <p:sldId id="3088" r:id="rId40"/>
    <p:sldId id="2213" r:id="rId41"/>
    <p:sldId id="2214" r:id="rId42"/>
    <p:sldId id="2245" r:id="rId43"/>
    <p:sldId id="2216" r:id="rId44"/>
    <p:sldId id="2250" r:id="rId45"/>
    <p:sldId id="2217" r:id="rId46"/>
    <p:sldId id="368" r:id="rId47"/>
    <p:sldId id="4015" r:id="rId48"/>
    <p:sldId id="4016" r:id="rId49"/>
    <p:sldId id="4017" r:id="rId50"/>
    <p:sldId id="4018" r:id="rId51"/>
    <p:sldId id="4019" r:id="rId52"/>
    <p:sldId id="2327" r:id="rId53"/>
    <p:sldId id="2221" r:id="rId54"/>
    <p:sldId id="2222" r:id="rId55"/>
    <p:sldId id="2224" r:id="rId56"/>
    <p:sldId id="2226" r:id="rId57"/>
    <p:sldId id="2227" r:id="rId58"/>
    <p:sldId id="2095" r:id="rId59"/>
    <p:sldId id="2087" r:id="rId60"/>
    <p:sldId id="2124" r:id="rId61"/>
    <p:sldId id="4020" r:id="rId62"/>
    <p:sldId id="2126" r:id="rId63"/>
    <p:sldId id="2127" r:id="rId64"/>
    <p:sldId id="2107" r:id="rId65"/>
    <p:sldId id="2108" r:id="rId66"/>
    <p:sldId id="2228" r:id="rId67"/>
    <p:sldId id="2125" r:id="rId68"/>
    <p:sldId id="827" r:id="rId69"/>
    <p:sldId id="830" r:id="rId70"/>
    <p:sldId id="2229" r:id="rId71"/>
    <p:sldId id="2223" r:id="rId72"/>
    <p:sldId id="2230" r:id="rId73"/>
    <p:sldId id="2424" r:id="rId74"/>
    <p:sldId id="2425" r:id="rId75"/>
    <p:sldId id="2426" r:id="rId76"/>
    <p:sldId id="2234" r:id="rId77"/>
    <p:sldId id="2235" r:id="rId78"/>
    <p:sldId id="2151" r:id="rId79"/>
    <p:sldId id="2152" r:id="rId80"/>
    <p:sldId id="2165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6"/>
    <p:restoredTop sz="78748"/>
  </p:normalViewPr>
  <p:slideViewPr>
    <p:cSldViewPr snapToGrid="0" snapToObjects="1">
      <p:cViewPr varScale="1">
        <p:scale>
          <a:sx n="76" d="100"/>
          <a:sy n="76" d="100"/>
        </p:scale>
        <p:origin x="13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178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322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286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5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/ō/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638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44-65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 spells /z/. This is an irregular way to add the -ES ending to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97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44+</a:t>
            </a:r>
          </a:p>
          <a:p>
            <a:endParaRPr lang="en-US" dirty="0"/>
          </a:p>
          <a:p>
            <a:r>
              <a:rPr lang="en-US" dirty="0"/>
              <a:t>AY represents the /</a:t>
            </a:r>
            <a:r>
              <a:rPr lang="en-US" dirty="0" err="1"/>
              <a:t>ĕ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final S </a:t>
            </a:r>
            <a:r>
              <a:rPr lang="en-US" dirty="0"/>
              <a:t>represents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/z/ sound. This concept has already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14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931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682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46-113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 /</a:t>
            </a:r>
            <a:r>
              <a:rPr lang="en-US" dirty="0" err="1"/>
              <a:t>ā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81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4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16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37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5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97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99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8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9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8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03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3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68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31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3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5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48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4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5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46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Voiced th /</a:t>
            </a:r>
            <a:r>
              <a:rPr lang="en-US" sz="6000" b="1" u="sng" dirty="0">
                <a:solidFill>
                  <a:srgbClr val="E05436"/>
                </a:solidFill>
                <a:latin typeface="Century Gothic" panose="020B0502020202020204" pitchFamily="34" charset="0"/>
              </a:rPr>
              <a:t>th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37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46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727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62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79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110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15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58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44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34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67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970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09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91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2 consonants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96342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1418714" y="122369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76" y="3429000"/>
            <a:ext cx="2187083" cy="1941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5910507" y="122369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842" y="3554261"/>
            <a:ext cx="2524108" cy="18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3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8091B-B386-C7D2-F089-86DF6FB5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77" y="3564488"/>
            <a:ext cx="2712645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32115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them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027" y="501146"/>
            <a:ext cx="32115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248012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AE8A1E-67EC-7112-64A2-A02C2BE92730}"/>
              </a:ext>
            </a:extLst>
          </p:cNvPr>
          <p:cNvSpPr txBox="1"/>
          <p:nvPr/>
        </p:nvSpPr>
        <p:spPr>
          <a:xfrm>
            <a:off x="3182430" y="4455199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BDAE0-5C51-D5F8-E03B-C8288CC46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63" y="776128"/>
            <a:ext cx="2780251" cy="36790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6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449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1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9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Voiced th /</a:t>
            </a:r>
            <a:r>
              <a:rPr lang="en-US" sz="4800" b="1" u="sng" dirty="0">
                <a:solidFill>
                  <a:srgbClr val="E05436"/>
                </a:solidFill>
                <a:latin typeface="Century Gothic" panose="020B0502020202020204" pitchFamily="34" charset="0"/>
              </a:rPr>
              <a:t>th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Voiced th /</a:t>
            </a:r>
            <a:r>
              <a:rPr lang="en-US" sz="4800" b="1" u="sng" dirty="0">
                <a:solidFill>
                  <a:srgbClr val="E05436"/>
                </a:solidFill>
                <a:latin typeface="Century Gothic" panose="020B0502020202020204" pitchFamily="34" charset="0"/>
              </a:rPr>
              <a:t>th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2 consonants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73580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1418714" y="122369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76" y="3429000"/>
            <a:ext cx="2187083" cy="1941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D50488-23A8-03F5-E589-9B10BAD75DFB}"/>
              </a:ext>
            </a:extLst>
          </p:cNvPr>
          <p:cNvSpPr/>
          <p:nvPr/>
        </p:nvSpPr>
        <p:spPr>
          <a:xfrm>
            <a:off x="5910507" y="1223696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0559-609C-0016-9D88-97DCBED7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842" y="3554261"/>
            <a:ext cx="2524108" cy="18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70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8091B-B386-C7D2-F089-86DF6FB5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77" y="3564488"/>
            <a:ext cx="2712645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9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32115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them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027" y="501146"/>
            <a:ext cx="32115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26711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AE8A1E-67EC-7112-64A2-A02C2BE92730}"/>
              </a:ext>
            </a:extLst>
          </p:cNvPr>
          <p:cNvSpPr txBox="1"/>
          <p:nvPr/>
        </p:nvSpPr>
        <p:spPr>
          <a:xfrm>
            <a:off x="3182430" y="4455199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BDAE0-5C51-D5F8-E03B-C8288CC46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63" y="776128"/>
            <a:ext cx="2780251" cy="36790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165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this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them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go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69CE3-A43F-B2C2-B4E6-919C64438BD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7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no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BC993-40B5-2E18-AE45-2B82CFABD1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04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>
                <a:solidFill>
                  <a:prstClr val="black"/>
                </a:solidFill>
                <a:latin typeface="Century Gothic"/>
                <a:ea typeface="+mn-ea"/>
              </a:rPr>
              <a:t>s</a:t>
            </a: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5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5375906" y="410418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 dirty="0" err="1">
                <a:solidFill>
                  <a:prstClr val="black"/>
                </a:solidFill>
                <a:latin typeface="Century Gothic"/>
                <a:ea typeface="+mn-ea"/>
              </a:rPr>
              <a:t>als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632895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94BED29-D4E9-8988-0C9E-4ED5A3F8E813}"/>
              </a:ext>
            </a:extLst>
          </p:cNvPr>
          <p:cNvSpPr/>
          <p:nvPr/>
        </p:nvSpPr>
        <p:spPr>
          <a:xfrm>
            <a:off x="2972760" y="407419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F1B13-8634-E6CD-7F1E-A3946E118D7B}"/>
              </a:ext>
            </a:extLst>
          </p:cNvPr>
          <p:cNvSpPr/>
          <p:nvPr/>
        </p:nvSpPr>
        <p:spPr>
          <a:xfrm>
            <a:off x="3853309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439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goes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34893" y="41261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9B2ADE-AA92-AB46-B9E8-A597D24E5DA6}"/>
              </a:ext>
            </a:extLst>
          </p:cNvPr>
          <p:cNvCxnSpPr>
            <a:cxnSpLocks/>
          </p:cNvCxnSpPr>
          <p:nvPr/>
        </p:nvCxnSpPr>
        <p:spPr>
          <a:xfrm>
            <a:off x="4915111" y="3758055"/>
            <a:ext cx="16498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E482BFE3-7542-7F40-B4ED-1A8E76224DF4}"/>
              </a:ext>
            </a:extLst>
          </p:cNvPr>
          <p:cNvSpPr/>
          <p:nvPr/>
        </p:nvSpPr>
        <p:spPr>
          <a:xfrm>
            <a:off x="5355342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CF22769-D2AF-C544-A718-B334A63D3CCE}"/>
              </a:ext>
            </a:extLst>
          </p:cNvPr>
          <p:cNvSpPr/>
          <p:nvPr/>
        </p:nvSpPr>
        <p:spPr>
          <a:xfrm>
            <a:off x="3993267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193D5E-1373-F936-6E84-714B6A11DA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40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says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EA04D-7436-0941-B45E-A444873FF9D9}"/>
              </a:ext>
            </a:extLst>
          </p:cNvPr>
          <p:cNvSpPr/>
          <p:nvPr/>
        </p:nvSpPr>
        <p:spPr>
          <a:xfrm>
            <a:off x="308495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B09EEE2C-8965-EF4C-BBA2-0B7EDE96DA09}"/>
              </a:ext>
            </a:extLst>
          </p:cNvPr>
          <p:cNvSpPr/>
          <p:nvPr/>
        </p:nvSpPr>
        <p:spPr>
          <a:xfrm>
            <a:off x="4262621" y="40897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4978D-F163-CB47-A7B6-73902A78886F}"/>
              </a:ext>
            </a:extLst>
          </p:cNvPr>
          <p:cNvCxnSpPr>
            <a:cxnSpLocks/>
          </p:cNvCxnSpPr>
          <p:nvPr/>
        </p:nvCxnSpPr>
        <p:spPr>
          <a:xfrm>
            <a:off x="3945835" y="3950295"/>
            <a:ext cx="14113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297316-AA81-394E-95F5-7202FC6B3EB4}"/>
              </a:ext>
            </a:extLst>
          </p:cNvPr>
          <p:cNvSpPr/>
          <p:nvPr/>
        </p:nvSpPr>
        <p:spPr>
          <a:xfrm>
            <a:off x="5572412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C8234-C2FB-2CBC-3BBE-E2E4020FD2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5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961642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F031-998A-638E-1B6C-4C7A2AE51CEC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0C03E2-296B-8E7E-0092-049887C7132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14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we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A743EB9-686A-4FA7-8883-4377A83611F0}"/>
              </a:ext>
            </a:extLst>
          </p:cNvPr>
          <p:cNvSpPr/>
          <p:nvPr/>
        </p:nvSpPr>
        <p:spPr>
          <a:xfrm>
            <a:off x="4751144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A11C6-8BD9-1F91-DCEA-841B07F0500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5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they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292704" y="415277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1887D39-3078-4D4B-AAC4-A575C756DF9F}"/>
              </a:ext>
            </a:extLst>
          </p:cNvPr>
          <p:cNvSpPr/>
          <p:nvPr/>
        </p:nvSpPr>
        <p:spPr>
          <a:xfrm>
            <a:off x="4868080" y="425429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A3DE39-9A48-064C-8374-14DB11616A69}"/>
              </a:ext>
            </a:extLst>
          </p:cNvPr>
          <p:cNvCxnSpPr>
            <a:cxnSpLocks/>
          </p:cNvCxnSpPr>
          <p:nvPr/>
        </p:nvCxnSpPr>
        <p:spPr>
          <a:xfrm>
            <a:off x="4572000" y="3998442"/>
            <a:ext cx="133184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0A63C-D215-E5F3-4ECF-52C0B5D2FC42}"/>
              </a:ext>
            </a:extLst>
          </p:cNvPr>
          <p:cNvCxnSpPr>
            <a:cxnSpLocks/>
          </p:cNvCxnSpPr>
          <p:nvPr/>
        </p:nvCxnSpPr>
        <p:spPr>
          <a:xfrm>
            <a:off x="2863121" y="3998442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2596D9-A97C-A398-CFB3-0C63B61B4AE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C99D5426-6AD7-4658-6ED5-B2058B136ACD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8356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their</a:t>
            </a:r>
            <a:endParaRPr lang="en-US" spc="3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3378659" y="40650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079642C-13EB-874A-8231-67AF4A4B1FBA}"/>
              </a:ext>
            </a:extLst>
          </p:cNvPr>
          <p:cNvSpPr/>
          <p:nvPr/>
        </p:nvSpPr>
        <p:spPr>
          <a:xfrm>
            <a:off x="4983932" y="40695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D9FAE3-E438-9647-AAAB-0FF9692A1DD3}"/>
              </a:ext>
            </a:extLst>
          </p:cNvPr>
          <p:cNvCxnSpPr>
            <a:cxnSpLocks/>
          </p:cNvCxnSpPr>
          <p:nvPr/>
        </p:nvCxnSpPr>
        <p:spPr>
          <a:xfrm>
            <a:off x="4572000" y="3927428"/>
            <a:ext cx="153062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A1507-DD3B-C16B-9AA9-F953A60E5E13}"/>
              </a:ext>
            </a:extLst>
          </p:cNvPr>
          <p:cNvCxnSpPr>
            <a:cxnSpLocks/>
          </p:cNvCxnSpPr>
          <p:nvPr/>
        </p:nvCxnSpPr>
        <p:spPr>
          <a:xfrm>
            <a:off x="2938072" y="3927428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4F7CC1-2B93-359E-0C56-AA38BFB7F42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FC27F375-65AF-36CA-8964-4A2787BFD29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618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 is less than ten.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Tim and Pam fed their fish.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9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They will also stop to pick up shells.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1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This and That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Jack and Finn want to go to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Finn picks this red hat.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Jack picks that black hat.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Finn picks this big bag.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76436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Jack picks that small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Finn and Jack jog to Liz.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Liz will go with them to the pond.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76436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Finn, Jack, and Liz jump off the rocks and splash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Finn, Jack, and Liz had a ball at the pond.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853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1101</Words>
  <Application>Microsoft Office PowerPoint</Application>
  <PresentationFormat>On-screen Show (4:3)</PresentationFormat>
  <Paragraphs>197</Paragraphs>
  <Slides>81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2024-12-18T02:57:57Z</dcterms:modified>
</cp:coreProperties>
</file>