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79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921" r:id="rId11"/>
    <p:sldId id="3946" r:id="rId12"/>
    <p:sldId id="3922" r:id="rId13"/>
    <p:sldId id="3945" r:id="rId14"/>
    <p:sldId id="3923" r:id="rId15"/>
    <p:sldId id="3926" r:id="rId16"/>
    <p:sldId id="3927" r:id="rId17"/>
    <p:sldId id="3928" r:id="rId18"/>
    <p:sldId id="3930" r:id="rId19"/>
    <p:sldId id="3929" r:id="rId20"/>
    <p:sldId id="3947" r:id="rId21"/>
    <p:sldId id="3931" r:id="rId22"/>
    <p:sldId id="3933" r:id="rId23"/>
    <p:sldId id="3932" r:id="rId24"/>
    <p:sldId id="3935" r:id="rId25"/>
    <p:sldId id="3936" r:id="rId26"/>
    <p:sldId id="3937" r:id="rId27"/>
    <p:sldId id="3938" r:id="rId28"/>
    <p:sldId id="3939" r:id="rId29"/>
    <p:sldId id="3943" r:id="rId30"/>
    <p:sldId id="2242" r:id="rId31"/>
    <p:sldId id="2200" r:id="rId32"/>
    <p:sldId id="2201" r:id="rId33"/>
    <p:sldId id="2243" r:id="rId34"/>
    <p:sldId id="2202" r:id="rId35"/>
    <p:sldId id="2244" r:id="rId36"/>
    <p:sldId id="2203" r:id="rId37"/>
    <p:sldId id="2583" r:id="rId38"/>
    <p:sldId id="2600" r:id="rId39"/>
    <p:sldId id="2602" r:id="rId40"/>
    <p:sldId id="3355" r:id="rId41"/>
    <p:sldId id="3076" r:id="rId42"/>
    <p:sldId id="3078" r:id="rId43"/>
    <p:sldId id="3077" r:id="rId44"/>
    <p:sldId id="2213" r:id="rId45"/>
    <p:sldId id="2214" r:id="rId46"/>
    <p:sldId id="2245" r:id="rId47"/>
    <p:sldId id="2216" r:id="rId48"/>
    <p:sldId id="2250" r:id="rId49"/>
    <p:sldId id="2217" r:id="rId50"/>
    <p:sldId id="368" r:id="rId51"/>
    <p:sldId id="3948" r:id="rId52"/>
    <p:sldId id="3949" r:id="rId53"/>
    <p:sldId id="3950" r:id="rId54"/>
    <p:sldId id="2272" r:id="rId55"/>
    <p:sldId id="3952" r:id="rId56"/>
    <p:sldId id="2221" r:id="rId57"/>
    <p:sldId id="2222" r:id="rId58"/>
    <p:sldId id="2224" r:id="rId59"/>
    <p:sldId id="2226" r:id="rId60"/>
    <p:sldId id="2227" r:id="rId61"/>
    <p:sldId id="3951" r:id="rId62"/>
    <p:sldId id="2125" r:id="rId63"/>
    <p:sldId id="818" r:id="rId64"/>
    <p:sldId id="821" r:id="rId65"/>
    <p:sldId id="2229" r:id="rId66"/>
    <p:sldId id="2223" r:id="rId67"/>
    <p:sldId id="2230" r:id="rId68"/>
    <p:sldId id="2412" r:id="rId69"/>
    <p:sldId id="2413" r:id="rId70"/>
    <p:sldId id="2414" r:id="rId71"/>
    <p:sldId id="2234" r:id="rId72"/>
    <p:sldId id="2235" r:id="rId73"/>
    <p:sldId id="2151" r:id="rId74"/>
    <p:sldId id="2152" r:id="rId75"/>
    <p:sldId id="2165" r:id="rId76"/>
    <p:sldId id="2225" r:id="rId77"/>
    <p:sldId id="2236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7"/>
    <p:restoredTop sz="78800"/>
  </p:normalViewPr>
  <p:slideViewPr>
    <p:cSldViewPr snapToGrid="0" snapToObjects="1">
      <p:cViewPr varScale="1">
        <p:scale>
          <a:sx n="85" d="100"/>
          <a:sy n="85" d="100"/>
        </p:scale>
        <p:origin x="14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irregular words and temporarily irregular words not yet mastered by students.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42+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Depending on dialect...</a:t>
            </a:r>
          </a:p>
          <a:p>
            <a:pPr defTabSz="966612">
              <a:defRPr/>
            </a:pPr>
            <a:r>
              <a:rPr lang="en-US" dirty="0"/>
              <a:t>OU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sound, or…</a:t>
            </a:r>
            <a:endParaRPr lang="en-US" dirty="0"/>
          </a:p>
          <a:p>
            <a:pPr defTabSz="966612">
              <a:defRPr/>
            </a:pPr>
            <a:r>
              <a:rPr lang="en-US" b="0" dirty="0"/>
              <a:t>OUR </a:t>
            </a:r>
            <a:r>
              <a:rPr lang="en-US" dirty="0"/>
              <a:t>represents</a:t>
            </a:r>
            <a:r>
              <a:rPr lang="en-US" b="0" dirty="0"/>
              <a:t> the /or/ sound, or…</a:t>
            </a:r>
          </a:p>
          <a:p>
            <a:pPr defTabSz="966612">
              <a:defRPr/>
            </a:pPr>
            <a:r>
              <a:rPr lang="en-US" b="0" dirty="0"/>
              <a:t>OUR </a:t>
            </a:r>
            <a:r>
              <a:rPr lang="en-US" dirty="0"/>
              <a:t>represents</a:t>
            </a:r>
            <a:r>
              <a:rPr lang="en-US" b="0" dirty="0"/>
              <a:t> the /er/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17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42-93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ŏ</a:t>
            </a:r>
            <a:r>
              <a:rPr lang="en-US" dirty="0"/>
              <a:t>/ sound. This is a low-frequency concept that has not been introduced yet. </a:t>
            </a:r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A represents the /</a:t>
            </a:r>
            <a:r>
              <a:rPr lang="en-US" dirty="0" err="1"/>
              <a:t>ŭ</a:t>
            </a:r>
            <a:r>
              <a:rPr lang="en-US" dirty="0"/>
              <a:t>/ sound. In this case, ‘want’ would be a permanently irregular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78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67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10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33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64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6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5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6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70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07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34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7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07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36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50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9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60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8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42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FLSZ Spelling Rule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583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87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4576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762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13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1617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033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313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159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313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585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519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55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599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542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314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115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480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325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263486" y="159476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B95DD8-8213-7689-A80D-177942C6688B}"/>
              </a:ext>
            </a:extLst>
          </p:cNvPr>
          <p:cNvSpPr/>
          <p:nvPr/>
        </p:nvSpPr>
        <p:spPr>
          <a:xfrm>
            <a:off x="2553203" y="159476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1C44BA-808B-4B5D-EF62-9B9A3F952F91}"/>
              </a:ext>
            </a:extLst>
          </p:cNvPr>
          <p:cNvSpPr/>
          <p:nvPr/>
        </p:nvSpPr>
        <p:spPr>
          <a:xfrm>
            <a:off x="4842920" y="159476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483A8-3BE4-EF1C-92C4-E99EF3C3DF20}"/>
              </a:ext>
            </a:extLst>
          </p:cNvPr>
          <p:cNvSpPr/>
          <p:nvPr/>
        </p:nvSpPr>
        <p:spPr>
          <a:xfrm>
            <a:off x="7132637" y="159476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8DB454-82A9-CD1A-4D6C-961E0002D2D7}"/>
              </a:ext>
            </a:extLst>
          </p:cNvPr>
          <p:cNvSpPr/>
          <p:nvPr/>
        </p:nvSpPr>
        <p:spPr>
          <a:xfrm>
            <a:off x="263486" y="353136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ED15D6-6CCB-7FD9-B3D5-D4D9820B2691}"/>
              </a:ext>
            </a:extLst>
          </p:cNvPr>
          <p:cNvSpPr/>
          <p:nvPr/>
        </p:nvSpPr>
        <p:spPr>
          <a:xfrm>
            <a:off x="2553203" y="353136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1A3DDE-5AA6-3889-2F04-D52B204E884D}"/>
              </a:ext>
            </a:extLst>
          </p:cNvPr>
          <p:cNvSpPr/>
          <p:nvPr/>
        </p:nvSpPr>
        <p:spPr>
          <a:xfrm>
            <a:off x="4842920" y="353136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3EF79-6C42-FF77-B4CD-DD28D0497A08}"/>
              </a:ext>
            </a:extLst>
          </p:cNvPr>
          <p:cNvSpPr/>
          <p:nvPr/>
        </p:nvSpPr>
        <p:spPr>
          <a:xfrm>
            <a:off x="7132637" y="353136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zz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4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2;p33">
            <a:extLst>
              <a:ext uri="{FF2B5EF4-FFF2-40B4-BE49-F238E27FC236}">
                <a16:creationId xmlns:a16="http://schemas.microsoft.com/office/drawing/2014/main" id="{F8194BEF-4259-CB47-D53A-35B625F16790}"/>
              </a:ext>
            </a:extLst>
          </p:cNvPr>
          <p:cNvSpPr txBox="1"/>
          <p:nvPr/>
        </p:nvSpPr>
        <p:spPr>
          <a:xfrm>
            <a:off x="0" y="1948903"/>
            <a:ext cx="9144000" cy="1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ff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80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ss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Bu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zz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236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EB60FD-184A-5E9B-4D12-9E3522FEF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7" y="420411"/>
            <a:ext cx="1917848" cy="2545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C730EA-44E7-664F-E2AC-B8B134EA0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03" y="420411"/>
            <a:ext cx="1917848" cy="2545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5CFF1-03C3-B232-6CF3-8BFA062A7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26" y="420411"/>
            <a:ext cx="1917848" cy="25458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F5F82-CBAE-BD0A-F068-3ADE203C1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80" y="420412"/>
            <a:ext cx="1917848" cy="25458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AC47CD-3A5B-82D4-C7DB-959D827A3BA5}"/>
              </a:ext>
            </a:extLst>
          </p:cNvPr>
          <p:cNvSpPr txBox="1"/>
          <p:nvPr/>
        </p:nvSpPr>
        <p:spPr>
          <a:xfrm>
            <a:off x="438998" y="2971306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9774C-93F2-B4C3-C22F-B5473D1808FC}"/>
              </a:ext>
            </a:extLst>
          </p:cNvPr>
          <p:cNvSpPr txBox="1"/>
          <p:nvPr/>
        </p:nvSpPr>
        <p:spPr>
          <a:xfrm>
            <a:off x="2573209" y="2971968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8B4C6-C179-A06E-B535-7E23CE3DFAA7}"/>
              </a:ext>
            </a:extLst>
          </p:cNvPr>
          <p:cNvSpPr txBox="1"/>
          <p:nvPr/>
        </p:nvSpPr>
        <p:spPr>
          <a:xfrm>
            <a:off x="4709458" y="2971306"/>
            <a:ext cx="1925573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2DEF14-E128-444E-F8E7-FF2E077EAEC3}"/>
              </a:ext>
            </a:extLst>
          </p:cNvPr>
          <p:cNvSpPr txBox="1"/>
          <p:nvPr/>
        </p:nvSpPr>
        <p:spPr>
          <a:xfrm>
            <a:off x="6837901" y="3989304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03860-9DBA-1F61-B57C-0663BCA14710}"/>
              </a:ext>
            </a:extLst>
          </p:cNvPr>
          <p:cNvSpPr txBox="1"/>
          <p:nvPr/>
        </p:nvSpPr>
        <p:spPr>
          <a:xfrm>
            <a:off x="438998" y="3987649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42E984-5BD2-7380-7735-CB9686B4BDE2}"/>
              </a:ext>
            </a:extLst>
          </p:cNvPr>
          <p:cNvSpPr txBox="1"/>
          <p:nvPr/>
        </p:nvSpPr>
        <p:spPr>
          <a:xfrm>
            <a:off x="2572124" y="3989302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FEFDD3-C19A-7C10-E186-1DA98370A39E}"/>
              </a:ext>
            </a:extLst>
          </p:cNvPr>
          <p:cNvSpPr txBox="1"/>
          <p:nvPr/>
        </p:nvSpPr>
        <p:spPr>
          <a:xfrm>
            <a:off x="4707207" y="3989303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CCCAC-AC55-B96C-CBA8-2DBD78FDAB03}"/>
              </a:ext>
            </a:extLst>
          </p:cNvPr>
          <p:cNvSpPr txBox="1"/>
          <p:nvPr/>
        </p:nvSpPr>
        <p:spPr>
          <a:xfrm>
            <a:off x="6838265" y="5004967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zz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1E21F-D5E3-6E9D-DDFE-894F0711D74A}"/>
              </a:ext>
            </a:extLst>
          </p:cNvPr>
          <p:cNvSpPr txBox="1"/>
          <p:nvPr/>
        </p:nvSpPr>
        <p:spPr>
          <a:xfrm>
            <a:off x="6839461" y="2974109"/>
            <a:ext cx="192818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72984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19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FLSZ Spelling Rule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0" y="2343499"/>
            <a:ext cx="9144000" cy="217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Jeff will miss Buzz. </a:t>
            </a:r>
            <a:endParaRPr kumimoji="0" sz="7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02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off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huff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sniff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still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spell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5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Century Gothic"/>
                <a:sym typeface="Century Gothic"/>
              </a:rPr>
              <a:t>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ass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fuss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kiss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fizz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72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FLSZ Spelling Rule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263486" y="159476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B95DD8-8213-7689-A80D-177942C6688B}"/>
              </a:ext>
            </a:extLst>
          </p:cNvPr>
          <p:cNvSpPr/>
          <p:nvPr/>
        </p:nvSpPr>
        <p:spPr>
          <a:xfrm>
            <a:off x="2553203" y="159476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1C44BA-808B-4B5D-EF62-9B9A3F952F91}"/>
              </a:ext>
            </a:extLst>
          </p:cNvPr>
          <p:cNvSpPr/>
          <p:nvPr/>
        </p:nvSpPr>
        <p:spPr>
          <a:xfrm>
            <a:off x="4842920" y="159476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483A8-3BE4-EF1C-92C4-E99EF3C3DF20}"/>
              </a:ext>
            </a:extLst>
          </p:cNvPr>
          <p:cNvSpPr/>
          <p:nvPr/>
        </p:nvSpPr>
        <p:spPr>
          <a:xfrm>
            <a:off x="7132637" y="159476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8DB454-82A9-CD1A-4D6C-961E0002D2D7}"/>
              </a:ext>
            </a:extLst>
          </p:cNvPr>
          <p:cNvSpPr/>
          <p:nvPr/>
        </p:nvSpPr>
        <p:spPr>
          <a:xfrm>
            <a:off x="263486" y="353136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ED15D6-6CCB-7FD9-B3D5-D4D9820B2691}"/>
              </a:ext>
            </a:extLst>
          </p:cNvPr>
          <p:cNvSpPr/>
          <p:nvPr/>
        </p:nvSpPr>
        <p:spPr>
          <a:xfrm>
            <a:off x="2553203" y="353136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1A3DDE-5AA6-3889-2F04-D52B204E884D}"/>
              </a:ext>
            </a:extLst>
          </p:cNvPr>
          <p:cNvSpPr/>
          <p:nvPr/>
        </p:nvSpPr>
        <p:spPr>
          <a:xfrm>
            <a:off x="4842920" y="353136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3EF79-6C42-FF77-B4CD-DD28D0497A08}"/>
              </a:ext>
            </a:extLst>
          </p:cNvPr>
          <p:cNvSpPr/>
          <p:nvPr/>
        </p:nvSpPr>
        <p:spPr>
          <a:xfrm>
            <a:off x="7132637" y="353136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zz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2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2;p33">
            <a:extLst>
              <a:ext uri="{FF2B5EF4-FFF2-40B4-BE49-F238E27FC236}">
                <a16:creationId xmlns:a16="http://schemas.microsoft.com/office/drawing/2014/main" id="{F8194BEF-4259-CB47-D53A-35B625F16790}"/>
              </a:ext>
            </a:extLst>
          </p:cNvPr>
          <p:cNvSpPr txBox="1"/>
          <p:nvPr/>
        </p:nvSpPr>
        <p:spPr>
          <a:xfrm>
            <a:off x="0" y="1948903"/>
            <a:ext cx="9144000" cy="1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ff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ss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Bu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zz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5172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EB60FD-184A-5E9B-4D12-9E3522FEF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7" y="420411"/>
            <a:ext cx="1917848" cy="2545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C730EA-44E7-664F-E2AC-B8B134EA0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03" y="420411"/>
            <a:ext cx="1917848" cy="2545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5CFF1-03C3-B232-6CF3-8BFA062A7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26" y="420411"/>
            <a:ext cx="1917848" cy="25458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F5F82-CBAE-BD0A-F068-3ADE203C1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80" y="420412"/>
            <a:ext cx="1917848" cy="25458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AC47CD-3A5B-82D4-C7DB-959D827A3BA5}"/>
              </a:ext>
            </a:extLst>
          </p:cNvPr>
          <p:cNvSpPr txBox="1"/>
          <p:nvPr/>
        </p:nvSpPr>
        <p:spPr>
          <a:xfrm>
            <a:off x="438998" y="2971306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9774C-93F2-B4C3-C22F-B5473D1808FC}"/>
              </a:ext>
            </a:extLst>
          </p:cNvPr>
          <p:cNvSpPr txBox="1"/>
          <p:nvPr/>
        </p:nvSpPr>
        <p:spPr>
          <a:xfrm>
            <a:off x="2573209" y="2971968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8B4C6-C179-A06E-B535-7E23CE3DFAA7}"/>
              </a:ext>
            </a:extLst>
          </p:cNvPr>
          <p:cNvSpPr txBox="1"/>
          <p:nvPr/>
        </p:nvSpPr>
        <p:spPr>
          <a:xfrm>
            <a:off x="4709458" y="2971306"/>
            <a:ext cx="1925573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2DEF14-E128-444E-F8E7-FF2E077EAEC3}"/>
              </a:ext>
            </a:extLst>
          </p:cNvPr>
          <p:cNvSpPr txBox="1"/>
          <p:nvPr/>
        </p:nvSpPr>
        <p:spPr>
          <a:xfrm>
            <a:off x="6837901" y="3989304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03860-9DBA-1F61-B57C-0663BCA14710}"/>
              </a:ext>
            </a:extLst>
          </p:cNvPr>
          <p:cNvSpPr txBox="1"/>
          <p:nvPr/>
        </p:nvSpPr>
        <p:spPr>
          <a:xfrm>
            <a:off x="438998" y="3987649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42E984-5BD2-7380-7735-CB9686B4BDE2}"/>
              </a:ext>
            </a:extLst>
          </p:cNvPr>
          <p:cNvSpPr txBox="1"/>
          <p:nvPr/>
        </p:nvSpPr>
        <p:spPr>
          <a:xfrm>
            <a:off x="2572124" y="3989302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FEFDD3-C19A-7C10-E186-1DA98370A39E}"/>
              </a:ext>
            </a:extLst>
          </p:cNvPr>
          <p:cNvSpPr txBox="1"/>
          <p:nvPr/>
        </p:nvSpPr>
        <p:spPr>
          <a:xfrm>
            <a:off x="4707207" y="3989303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CCCAC-AC55-B96C-CBA8-2DBD78FDAB03}"/>
              </a:ext>
            </a:extLst>
          </p:cNvPr>
          <p:cNvSpPr txBox="1"/>
          <p:nvPr/>
        </p:nvSpPr>
        <p:spPr>
          <a:xfrm>
            <a:off x="6838265" y="5004967"/>
            <a:ext cx="192938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zz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1E21F-D5E3-6E9D-DDFE-894F0711D74A}"/>
              </a:ext>
            </a:extLst>
          </p:cNvPr>
          <p:cNvSpPr txBox="1"/>
          <p:nvPr/>
        </p:nvSpPr>
        <p:spPr>
          <a:xfrm>
            <a:off x="6839461" y="2974109"/>
            <a:ext cx="192818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30385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Century Gothic"/>
                <a:sym typeface="Century Gothic"/>
              </a:rPr>
              <a:t>m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iss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off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tell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will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02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Century Gothic"/>
                <a:sym typeface="Century Gothic"/>
              </a:rPr>
              <a:t>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ass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well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spell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 err="1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st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ill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0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246964-781F-AC97-6A3F-A6EE474CCE7A}"/>
              </a:ext>
            </a:extLst>
          </p:cNvPr>
          <p:cNvSpPr txBox="1"/>
          <p:nvPr/>
        </p:nvSpPr>
        <p:spPr>
          <a:xfrm>
            <a:off x="0" y="2543440"/>
            <a:ext cx="9143999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4000" spc="300" dirty="0">
                <a:latin typeface="Century Gothic"/>
              </a:rPr>
              <a:t>insert review words</a:t>
            </a:r>
          </a:p>
          <a:p>
            <a:pPr algn="ctr"/>
            <a:r>
              <a:rPr lang="en-US" sz="4000" spc="300" dirty="0">
                <a:latin typeface="Century Gothic"/>
              </a:rPr>
              <a:t>based on students’ needs</a:t>
            </a:r>
            <a:endParaRPr lang="en-US" sz="4000" spc="3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10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your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871054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3A3D91C-5E7E-3843-8E4F-07D67C859B43}"/>
              </a:ext>
            </a:extLst>
          </p:cNvPr>
          <p:cNvSpPr/>
          <p:nvPr/>
        </p:nvSpPr>
        <p:spPr>
          <a:xfrm>
            <a:off x="4716117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F6AB4-F9D7-EC4C-88D0-008A9116B38D}"/>
              </a:ext>
            </a:extLst>
          </p:cNvPr>
          <p:cNvCxnSpPr>
            <a:cxnSpLocks/>
          </p:cNvCxnSpPr>
          <p:nvPr/>
        </p:nvCxnSpPr>
        <p:spPr>
          <a:xfrm>
            <a:off x="3836504" y="3862618"/>
            <a:ext cx="23244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544AF14-581E-F890-3A5B-0019FD5C42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8EBA344F-ADE0-726D-F1B5-589F7D2DEC63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5763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081669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FFEFBF-58F2-4445-9370-C4C0931AEC79}"/>
              </a:ext>
            </a:extLst>
          </p:cNvPr>
          <p:cNvSpPr/>
          <p:nvPr/>
        </p:nvSpPr>
        <p:spPr>
          <a:xfrm>
            <a:off x="5102213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3F3B6529-382B-FA44-A2FE-DE613BBFCE16}"/>
              </a:ext>
            </a:extLst>
          </p:cNvPr>
          <p:cNvSpPr/>
          <p:nvPr/>
        </p:nvSpPr>
        <p:spPr>
          <a:xfrm>
            <a:off x="4111083" y="41137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40CE6C-D35F-6C4A-9D0C-74400F968640}"/>
              </a:ext>
            </a:extLst>
          </p:cNvPr>
          <p:cNvSpPr/>
          <p:nvPr/>
        </p:nvSpPr>
        <p:spPr>
          <a:xfrm>
            <a:off x="5940941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0D758D-9B30-A3C7-01FA-FDE89987AFB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26D061A2-0A6D-F242-85C7-A5BD15679081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7300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want to be the boss!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8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Look at the frills on Nell’s dress!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7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you want your stuff from the boss?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Buzz Sells Milk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79103" y="1363175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Buzz has a fun job.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 job is to sell jugs of milk at the mill.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Buzz runs up to the top of the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hill to get the milk.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67586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huffs and puffs at the top of the hill.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Buzz fills six jugs with milk.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 a drop spills.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Next, Buzz runs the milk jugs to the mill.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85941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Buzz sees Tiff, Will, and Russ at the mill.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“Do you want milk?” asks Buzz.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“Yes!” yell the pals. The pals get the jugs.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boss gets the bill.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Buzz did a swell job.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5801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1039</TotalTime>
  <Words>793</Words>
  <Application>Microsoft Office PowerPoint</Application>
  <PresentationFormat>On-screen Show (4:3)</PresentationFormat>
  <Paragraphs>172</Paragraphs>
  <Slides>76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2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44</cp:revision>
  <dcterms:created xsi:type="dcterms:W3CDTF">2022-06-06T14:24:31Z</dcterms:created>
  <dcterms:modified xsi:type="dcterms:W3CDTF">2024-12-17T05:48:17Z</dcterms:modified>
</cp:coreProperties>
</file>