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82"/>
  </p:notesMasterIdLst>
  <p:sldIdLst>
    <p:sldId id="2247" r:id="rId2"/>
    <p:sldId id="2199" r:id="rId3"/>
    <p:sldId id="3049" r:id="rId4"/>
    <p:sldId id="2248" r:id="rId5"/>
    <p:sldId id="2240" r:id="rId6"/>
    <p:sldId id="2238" r:id="rId7"/>
    <p:sldId id="2241" r:id="rId8"/>
    <p:sldId id="2198" r:id="rId9"/>
    <p:sldId id="3496" r:id="rId10"/>
    <p:sldId id="3518" r:id="rId11"/>
    <p:sldId id="3497" r:id="rId12"/>
    <p:sldId id="3498" r:id="rId13"/>
    <p:sldId id="3499" r:id="rId14"/>
    <p:sldId id="3500" r:id="rId15"/>
    <p:sldId id="3501" r:id="rId16"/>
    <p:sldId id="3502" r:id="rId17"/>
    <p:sldId id="3503" r:id="rId18"/>
    <p:sldId id="3504" r:id="rId19"/>
    <p:sldId id="3505" r:id="rId20"/>
    <p:sldId id="3506" r:id="rId21"/>
    <p:sldId id="3507" r:id="rId22"/>
    <p:sldId id="3508" r:id="rId23"/>
    <p:sldId id="3509" r:id="rId24"/>
    <p:sldId id="3510" r:id="rId25"/>
    <p:sldId id="3511" r:id="rId26"/>
    <p:sldId id="3512" r:id="rId27"/>
    <p:sldId id="3513" r:id="rId28"/>
    <p:sldId id="3514" r:id="rId29"/>
    <p:sldId id="2242" r:id="rId30"/>
    <p:sldId id="2200" r:id="rId31"/>
    <p:sldId id="2201" r:id="rId32"/>
    <p:sldId id="2243" r:id="rId33"/>
    <p:sldId id="2202" r:id="rId34"/>
    <p:sldId id="2244" r:id="rId35"/>
    <p:sldId id="2203" r:id="rId36"/>
    <p:sldId id="2350" r:id="rId37"/>
    <p:sldId id="2416" r:id="rId38"/>
    <p:sldId id="2351" r:id="rId39"/>
    <p:sldId id="2417" r:id="rId40"/>
    <p:sldId id="3325" r:id="rId41"/>
    <p:sldId id="3326" r:id="rId42"/>
    <p:sldId id="3327" r:id="rId43"/>
    <p:sldId id="3328" r:id="rId44"/>
    <p:sldId id="3329" r:id="rId45"/>
    <p:sldId id="3022" r:id="rId46"/>
    <p:sldId id="3021" r:id="rId47"/>
    <p:sldId id="2213" r:id="rId48"/>
    <p:sldId id="2214" r:id="rId49"/>
    <p:sldId id="2245" r:id="rId50"/>
    <p:sldId id="2216" r:id="rId51"/>
    <p:sldId id="2250" r:id="rId52"/>
    <p:sldId id="2217" r:id="rId53"/>
    <p:sldId id="368" r:id="rId54"/>
    <p:sldId id="3519" r:id="rId55"/>
    <p:sldId id="3520" r:id="rId56"/>
    <p:sldId id="3521" r:id="rId57"/>
    <p:sldId id="3522" r:id="rId58"/>
    <p:sldId id="3527" r:id="rId59"/>
    <p:sldId id="2305" r:id="rId60"/>
    <p:sldId id="2221" r:id="rId61"/>
    <p:sldId id="2222" r:id="rId62"/>
    <p:sldId id="2224" r:id="rId63"/>
    <p:sldId id="2226" r:id="rId64"/>
    <p:sldId id="2227" r:id="rId65"/>
    <p:sldId id="806" r:id="rId66"/>
    <p:sldId id="809" r:id="rId67"/>
    <p:sldId id="812" r:id="rId68"/>
    <p:sldId id="2228" r:id="rId69"/>
    <p:sldId id="2223" r:id="rId70"/>
    <p:sldId id="2230" r:id="rId71"/>
    <p:sldId id="2321" r:id="rId72"/>
    <p:sldId id="2370" r:id="rId73"/>
    <p:sldId id="2371" r:id="rId74"/>
    <p:sldId id="2234" r:id="rId75"/>
    <p:sldId id="2235" r:id="rId76"/>
    <p:sldId id="2151" r:id="rId77"/>
    <p:sldId id="2152" r:id="rId78"/>
    <p:sldId id="2165" r:id="rId79"/>
    <p:sldId id="2225" r:id="rId80"/>
    <p:sldId id="2236" r:id="rId8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6E2CF035-AA50-DC94-688B-9377E818EE49}" name="Contesse,Valentina A" initials="CA" userId="S::valufgator@ufl.edu::66806d4e-fd53-4162-bb2b-dfd5f9123657" providerId="AD"/>
  <p188:author id="{E71CE4EF-5F63-C309-1C8F-AD9BED01D6EA}" name="Alyssa Ricke" initials="AR" userId="S::alychickq22@ufl.edu::36f174c9-250d-4433-864f-f7349753d046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6FA9"/>
    <a:srgbClr val="E15436"/>
    <a:srgbClr val="2C629F"/>
    <a:srgbClr val="25B0A7"/>
    <a:srgbClr val="AE382B"/>
    <a:srgbClr val="252B5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22"/>
    <p:restoredTop sz="78732"/>
  </p:normalViewPr>
  <p:slideViewPr>
    <p:cSldViewPr snapToGrid="0" snapToObjects="1">
      <p:cViewPr varScale="1">
        <p:scale>
          <a:sx n="87" d="100"/>
          <a:sy n="87" d="100"/>
        </p:scale>
        <p:origin x="74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microsoft.com/office/2018/10/relationships/authors" Target="authors.xml"/><Relationship Id="rId61" Type="http://schemas.openxmlformats.org/officeDocument/2006/relationships/slide" Target="slides/slide60.xml"/><Relationship Id="rId8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2DBB2B-03B0-BA4D-8766-8EF49B89551B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FB05D2-5D65-874B-87C6-2AEC7FA940C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36616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57912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973305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Uppercase Q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64526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086785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q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2661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to model spelling.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90807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5 for words to spell.</a:t>
            </a:r>
          </a:p>
          <a:p>
            <a:r>
              <a:rPr lang="en-US" dirty="0"/>
              <a:t>Handwriting paper for guided spelling practice.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4185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review the new concept.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81581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578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Lowercase q gif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A074AC-762B-9746-B87C-BF70D76B6A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526613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6 for word work activity.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Word Work Mat apps.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02494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ufliteracy.org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647638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7 for irregular word activities.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each word may be used in editing mode. Cover the heart and square icons then reveal them one at a time during instruction.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126020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939026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27-76</a:t>
            </a:r>
          </a:p>
          <a:p>
            <a:endParaRPr lang="en-US" dirty="0"/>
          </a:p>
          <a:p>
            <a:r>
              <a:rPr lang="en-US" dirty="0"/>
              <a:t>AR /ar/ has not been introduced yet.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final E is silent but does not follow the long vowel </a:t>
            </a:r>
            <a:r>
              <a:rPr lang="en-US" dirty="0" err="1"/>
              <a:t>VCe</a:t>
            </a:r>
            <a:r>
              <a:rPr lang="en-US" dirty="0"/>
              <a:t> pattern.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9272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Lesson 29+</a:t>
            </a:r>
          </a:p>
          <a:p>
            <a:pPr rtl="0" fontAlgn="base"/>
            <a:endParaRPr lang="en-US" sz="18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rtl="0" fontAlgn="base"/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</a:t>
            </a:r>
            <a:r>
              <a:rPr lang="en-US" sz="1800" dirty="0"/>
              <a:t>represents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the /</a:t>
            </a:r>
            <a:r>
              <a:rPr lang="en-AU" sz="1800" dirty="0"/>
              <a:t>ŏ</a:t>
            </a:r>
            <a:r>
              <a:rPr lang="en-US" sz="18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 sound.</a:t>
            </a: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​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 /z/ has already been introduced. </a:t>
            </a:r>
            <a:endParaRPr lang="en-US" sz="18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pPr rtl="0" fontAlgn="base"/>
            <a:endParaRPr lang="en-US" sz="18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460544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Lessons 31-114</a:t>
            </a:r>
          </a:p>
          <a:p>
            <a:r>
              <a:rPr lang="en-US" dirty="0"/>
              <a:t>*Temporarily irregular</a:t>
            </a:r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OU /</a:t>
            </a:r>
            <a:r>
              <a:rPr lang="en-US" dirty="0" err="1"/>
              <a:t>ū</a:t>
            </a:r>
            <a:r>
              <a:rPr lang="en-US" dirty="0"/>
              <a:t>/ has not been introduced yet.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The white rectangle under the word may be used in editing mode. Cover the heart and square icons then reveal them one at a time during instruction. </a:t>
            </a:r>
            <a:endParaRPr lang="en-US" b="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42298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Handwriting paper for irregular word spelling practice. Use as needed. </a:t>
            </a:r>
          </a:p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manual for more information about reviewing irregular words.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22957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8 for connected text activities.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447905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dirty="0"/>
              <a:t>lesson plan Step 8 for sentences to write.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0225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</a:t>
            </a:r>
            <a:r>
              <a:rPr lang="en-US" i="1" dirty="0"/>
              <a:t>UFLI Foundations </a:t>
            </a:r>
            <a:r>
              <a:rPr lang="en-US" i="0" dirty="0"/>
              <a:t>decodable text is provided here. </a:t>
            </a: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decodable text guide for additional </a:t>
            </a:r>
            <a:r>
              <a:rPr lang="en-US" i="0"/>
              <a:t>text options.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75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3895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84382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</a:t>
            </a:r>
            <a:r>
              <a:rPr lang="en-US" i="0" dirty="0"/>
              <a:t> lesson plan Step 1 for phonemic awareness activity.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137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3296885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1FB05D2-5D65-874B-87C6-2AEC7FA940C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78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7841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i="0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2 for student phoneme responses.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257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3 for auditory drill activity.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129675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 slides needed for auditory drill.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74921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4 for blending drill word chain and grid. </a:t>
            </a:r>
          </a:p>
          <a:p>
            <a:r>
              <a:rPr lang="en-US" i="0" dirty="0"/>
              <a:t>Visit </a:t>
            </a:r>
            <a:r>
              <a:rPr lang="en-US" i="0" dirty="0" err="1"/>
              <a:t>ufliteracy.org</a:t>
            </a:r>
            <a:r>
              <a:rPr lang="en-US" i="0" dirty="0"/>
              <a:t> to access the Blending Board app.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2087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See </a:t>
            </a:r>
            <a:r>
              <a:rPr lang="en-US" i="1" dirty="0"/>
              <a:t>UFLI Foundations </a:t>
            </a:r>
            <a:r>
              <a:rPr lang="en-US" i="0" dirty="0"/>
              <a:t>lesson plan Step 5 for recommended teacher language and activities to introduce the new concept. 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FB05D2-5D65-874B-87C6-2AEC7FA940C5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7044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DF6DE2-9954-7347-964E-BA9B438BA13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1578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60868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qua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EA9F29-680B-FDF7-9D67-80B79047E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99E727A-3B5F-5C9C-BC3B-F3D69A9AE4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601BF9-2CBD-3ACA-A38D-4631041C9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3A3DC1-C346-050C-57B0-71B7B4A2030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78B93A-7FD5-375C-DF26-8B528D16EEC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694775" y="6345444"/>
            <a:ext cx="34336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787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norm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22CD2AF-2D46-C947-B29A-40A80EE791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27367F0-7D00-CFCC-2FC5-A555753EF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29F062-9342-A1BD-342A-0C0E589515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EA588C-9DC8-220A-19CC-519DF3186D1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67E23C5-8E25-EA00-FEB1-564BEE52EE8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16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3465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1179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409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90251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ogo_pres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905FE3-04FD-A215-32C3-948721EB0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DA7682A-6A4C-49B5-868D-7260A2C1560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12/17/2024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AB3AFF5-E1B6-D26F-0D3D-074C782C4D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05DE54-3282-EE4C-3752-F4D2D50E1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E1B1-4751-4057-BEBB-A535099F4E4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D63468-B6A7-5A43-B845-AA81A3A6A12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9C04C5D-871E-ADEC-53D7-9DA9F9A6A8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3716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ew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939E604-6A08-1816-597D-0FE0E24FA3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F94B8-0136-267C-E303-DA682C5B8B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E914F7C-9A70-995E-2EE1-4BA50E7073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CA8B4E-EA88-8946-729D-27C2FDC8DE1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261617" y="112541"/>
            <a:ext cx="2620762" cy="2820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19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56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4563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477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2895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088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4901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eme plac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B99EF16-56B5-1649-F5CD-13679B102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AEFEE-EF90-0E3F-EC7B-EDB5A0384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642E29-E8B4-5D87-27AB-669EEAC75B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EE577F-6433-E44B-58E8-54EA2F88E69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787AA01-1ABE-44D3-1084-0861B08C9104}"/>
              </a:ext>
            </a:extLst>
          </p:cNvPr>
          <p:cNvSpPr/>
          <p:nvPr userDrawn="1"/>
        </p:nvSpPr>
        <p:spPr>
          <a:xfrm>
            <a:off x="3569480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118A61A-CC23-689E-638A-3209DADB7A2E}"/>
              </a:ext>
            </a:extLst>
          </p:cNvPr>
          <p:cNvSpPr/>
          <p:nvPr userDrawn="1"/>
        </p:nvSpPr>
        <p:spPr>
          <a:xfrm>
            <a:off x="6030811" y="4664508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550B0D-B596-6412-53D3-21AA2CE31D43}"/>
              </a:ext>
            </a:extLst>
          </p:cNvPr>
          <p:cNvSpPr/>
          <p:nvPr userDrawn="1"/>
        </p:nvSpPr>
        <p:spPr>
          <a:xfrm>
            <a:off x="1144010" y="4668556"/>
            <a:ext cx="2005038" cy="83324"/>
          </a:xfrm>
          <a:prstGeom prst="rect">
            <a:avLst/>
          </a:prstGeom>
          <a:solidFill>
            <a:srgbClr val="2C629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FF9BE56-7EEF-9E8F-9D8B-EEC719DC98EF}"/>
              </a:ext>
            </a:extLst>
          </p:cNvPr>
          <p:cNvSpPr txBox="1"/>
          <p:nvPr userDrawn="1"/>
        </p:nvSpPr>
        <p:spPr>
          <a:xfrm>
            <a:off x="1486733" y="4770053"/>
            <a:ext cx="13195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beginning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8E7D877-E495-775F-96D8-DFD037ECC522}"/>
              </a:ext>
            </a:extLst>
          </p:cNvPr>
          <p:cNvSpPr txBox="1"/>
          <p:nvPr userDrawn="1"/>
        </p:nvSpPr>
        <p:spPr>
          <a:xfrm>
            <a:off x="4090938" y="4770053"/>
            <a:ext cx="962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middle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5B5843F-EA74-38CC-DD4C-9357DC16C2A3}"/>
              </a:ext>
            </a:extLst>
          </p:cNvPr>
          <p:cNvSpPr txBox="1"/>
          <p:nvPr userDrawn="1"/>
        </p:nvSpPr>
        <p:spPr>
          <a:xfrm>
            <a:off x="6715775" y="4781626"/>
            <a:ext cx="635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Century Gothic" panose="020B0502020202020204" pitchFamily="34" charset="0"/>
              </a:rPr>
              <a:t>end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FDC2A01-7E68-F82C-516A-8B87DA245FD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0589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_slidesh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FBFA2E-2C7E-B24B-5A1F-6C8E106FD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4AB0A-683E-598E-DFB1-83C266B15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63A0AB0-4D66-462D-3BAB-34FB14ABB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8D3C08-D752-B70E-E19F-AA224C33E77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B0AE0F-2064-8114-03F5-6807F761ECA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573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76293B-7FD6-2A49-801F-A90DF30EFDFD}" type="datetimeFigureOut">
              <a:rPr lang="en-US" smtClean="0"/>
              <a:t>12/17/2024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81244-C620-8347-9C8C-F0DFE93F220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3506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74" r:id="rId8"/>
    <p:sldLayoutId id="2147483672" r:id="rId9"/>
    <p:sldLayoutId id="2147483673" r:id="rId10"/>
    <p:sldLayoutId id="2147483675" r:id="rId11"/>
    <p:sldLayoutId id="2147483668" r:id="rId12"/>
    <p:sldLayoutId id="2147483669" r:id="rId13"/>
    <p:sldLayoutId id="2147483670" r:id="rId14"/>
    <p:sldLayoutId id="2147483671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hyperlink" Target="http://ufliteracy.org/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8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41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gif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9223614-1BDE-9CA2-E34A-8AB3F419A697}"/>
              </a:ext>
            </a:extLst>
          </p:cNvPr>
          <p:cNvSpPr txBox="1"/>
          <p:nvPr/>
        </p:nvSpPr>
        <p:spPr>
          <a:xfrm>
            <a:off x="910157" y="3132060"/>
            <a:ext cx="7323685" cy="1938528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32</a:t>
            </a:r>
          </a:p>
          <a:p>
            <a:pPr algn="ctr"/>
            <a:r>
              <a:rPr lang="en-US" sz="60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qu</a:t>
            </a:r>
            <a:r>
              <a:rPr lang="en-US" sz="60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/kw/</a:t>
            </a:r>
          </a:p>
        </p:txBody>
      </p:sp>
    </p:spTree>
    <p:extLst>
      <p:ext uri="{BB962C8B-B14F-4D97-AF65-F5344CB8AC3E}">
        <p14:creationId xmlns:p14="http://schemas.microsoft.com/office/powerpoint/2010/main" val="36503625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y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700216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j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353731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w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29374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l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22933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r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876627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h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28988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k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676090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s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276282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e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592695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b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06854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hlinkClick r:id="rId4"/>
            <a:extLst>
              <a:ext uri="{FF2B5EF4-FFF2-40B4-BE49-F238E27FC236}">
                <a16:creationId xmlns:a16="http://schemas.microsoft.com/office/drawing/2014/main" id="{E415BF13-DE52-C26B-E6D6-EC2B1AD86881}"/>
              </a:ext>
            </a:extLst>
          </p:cNvPr>
          <p:cNvSpPr/>
          <p:nvPr/>
        </p:nvSpPr>
        <p:spPr>
          <a:xfrm>
            <a:off x="5153891" y="4384964"/>
            <a:ext cx="1704109" cy="31172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916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g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857854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u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33955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c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942043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d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451141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o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79416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n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41792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i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94095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f</a:t>
            </a:r>
          </a:p>
        </p:txBody>
      </p:sp>
    </p:spTree>
    <p:extLst>
      <p:ext uri="{BB962C8B-B14F-4D97-AF65-F5344CB8AC3E}">
        <p14:creationId xmlns:p14="http://schemas.microsoft.com/office/powerpoint/2010/main" val="13307843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9"/>
            <a:ext cx="9144000" cy="4508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latin typeface="Century Gothic" panose="020B0502020202020204" pitchFamily="34" charset="0"/>
              </a:rPr>
              <a:t>p</a:t>
            </a:r>
          </a:p>
        </p:txBody>
      </p:sp>
    </p:spTree>
    <p:extLst>
      <p:ext uri="{BB962C8B-B14F-4D97-AF65-F5344CB8AC3E}">
        <p14:creationId xmlns:p14="http://schemas.microsoft.com/office/powerpoint/2010/main" val="38668414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6832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4549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6645142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10304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4444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25777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94937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07786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386673874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CB2CDD-9620-F7C8-DF89-D2219DF59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949" y="3657577"/>
            <a:ext cx="1978102" cy="272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639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quiz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quilt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243849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</a:t>
            </a:r>
            <a:endParaRPr kumimoji="0" lang="en-US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180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987005-618F-BBBF-986F-DEB42E6DC533}"/>
              </a:ext>
            </a:extLst>
          </p:cNvPr>
          <p:cNvGrpSpPr/>
          <p:nvPr/>
        </p:nvGrpSpPr>
        <p:grpSpPr>
          <a:xfrm>
            <a:off x="1802978" y="920048"/>
            <a:ext cx="5538044" cy="3675692"/>
            <a:chOff x="1802978" y="920048"/>
            <a:chExt cx="5538044" cy="367569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3D5AEDE-19C7-3C1C-9EC2-29B69D05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978" y="920048"/>
              <a:ext cx="2769022" cy="367569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99EF547-F196-9E40-3DCB-3E467E388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1" y="920048"/>
              <a:ext cx="2769021" cy="367569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3591754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D571399-AB89-8F63-767C-066045B9215B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32</a:t>
            </a:r>
          </a:p>
          <a:p>
            <a:pPr algn="ctr"/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qu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/kw/</a:t>
            </a:r>
          </a:p>
        </p:txBody>
      </p:sp>
    </p:spTree>
    <p:extLst>
      <p:ext uri="{BB962C8B-B14F-4D97-AF65-F5344CB8AC3E}">
        <p14:creationId xmlns:p14="http://schemas.microsoft.com/office/powerpoint/2010/main" val="376364250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9634E610-0ACA-DAC4-108A-8F0EE3C8EE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3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0299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C922BCD1-F902-1BA7-6957-92E0EA8D4F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2280" y="990598"/>
            <a:ext cx="2398519" cy="392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4990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 with medium confidence">
            <a:extLst>
              <a:ext uri="{FF2B5EF4-FFF2-40B4-BE49-F238E27FC236}">
                <a16:creationId xmlns:a16="http://schemas.microsoft.com/office/drawing/2014/main" id="{33C33607-A6D7-DBAA-E023-A3543F2854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3041" b="29560"/>
          <a:stretch/>
        </p:blipFill>
        <p:spPr>
          <a:xfrm>
            <a:off x="13648" y="900752"/>
            <a:ext cx="9130352" cy="3930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41538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low confidence">
            <a:extLst>
              <a:ext uri="{FF2B5EF4-FFF2-40B4-BE49-F238E27FC236}">
                <a16:creationId xmlns:a16="http://schemas.microsoft.com/office/drawing/2014/main" id="{6792FECD-9907-1221-F42A-A799D2CECA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739" y="2689872"/>
            <a:ext cx="2173501" cy="3924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5704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85C895D8-5720-9CE9-B64C-902D4B72A2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150" b="3538"/>
          <a:stretch/>
        </p:blipFill>
        <p:spPr>
          <a:xfrm>
            <a:off x="13648" y="1037231"/>
            <a:ext cx="9130352" cy="5636525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0E7AEB6-119B-1FBC-119E-ACEC83C652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8089" y="6296573"/>
            <a:ext cx="491319" cy="514715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9E075E1-B64A-109D-8058-A52F2AED5F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" y="6220738"/>
            <a:ext cx="613746" cy="58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433157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39;p35">
            <a:extLst>
              <a:ext uri="{FF2B5EF4-FFF2-40B4-BE49-F238E27FC236}">
                <a16:creationId xmlns:a16="http://schemas.microsoft.com/office/drawing/2014/main" id="{FB3F58DD-6B13-4DD8-C629-7DADF01FD50E}"/>
              </a:ext>
            </a:extLst>
          </p:cNvPr>
          <p:cNvSpPr txBox="1"/>
          <p:nvPr/>
        </p:nvSpPr>
        <p:spPr>
          <a:xfrm>
            <a:off x="2233215" y="2753694"/>
            <a:ext cx="4677569" cy="18183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40" tIns="45700" rIns="91425" bIns="45700" anchor="t" anchorCtr="0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quest</a:t>
            </a:r>
            <a:endParaRPr kumimoji="0" sz="5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59487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quit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56659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quilt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quest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318031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quits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6" name="Google Shape;651;p36">
            <a:extLst>
              <a:ext uri="{FF2B5EF4-FFF2-40B4-BE49-F238E27FC236}">
                <a16:creationId xmlns:a16="http://schemas.microsoft.com/office/drawing/2014/main" id="{06E6766F-CE9C-647D-BACB-726A44F53663}"/>
              </a:ext>
            </a:extLst>
          </p:cNvPr>
          <p:cNvSpPr txBox="1"/>
          <p:nvPr/>
        </p:nvSpPr>
        <p:spPr>
          <a:xfrm>
            <a:off x="2990504" y="4968928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squid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4667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05811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427222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06929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358801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E5202857-DDDA-C2CD-3AFE-C2B2A89CFBD1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7658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E2CA483-BA5C-CFD7-30A6-9508DF92F49D}"/>
              </a:ext>
            </a:extLst>
          </p:cNvPr>
          <p:cNvSpPr txBox="1"/>
          <p:nvPr/>
        </p:nvSpPr>
        <p:spPr>
          <a:xfrm>
            <a:off x="910156" y="2933280"/>
            <a:ext cx="7323685" cy="165504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Lesson 32</a:t>
            </a:r>
          </a:p>
          <a:p>
            <a:pPr algn="ctr"/>
            <a:r>
              <a:rPr lang="en-US" sz="4800" b="1" dirty="0" err="1">
                <a:solidFill>
                  <a:srgbClr val="E05436"/>
                </a:solidFill>
                <a:latin typeface="Century Gothic" panose="020B0502020202020204" pitchFamily="34" charset="0"/>
              </a:rPr>
              <a:t>qu</a:t>
            </a:r>
            <a:r>
              <a:rPr lang="en-US" sz="4800" b="1" dirty="0">
                <a:solidFill>
                  <a:srgbClr val="E05436"/>
                </a:solidFill>
                <a:latin typeface="Century Gothic" panose="020B0502020202020204" pitchFamily="34" charset="0"/>
              </a:rPr>
              <a:t> /kw/</a:t>
            </a:r>
          </a:p>
        </p:txBody>
      </p:sp>
    </p:spTree>
    <p:extLst>
      <p:ext uri="{BB962C8B-B14F-4D97-AF65-F5344CB8AC3E}">
        <p14:creationId xmlns:p14="http://schemas.microsoft.com/office/powerpoint/2010/main" val="142148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7342651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</a:pPr>
            <a:r>
              <a:rPr lang="en-US" sz="5400" b="1" i="0" u="none" strike="noStrike" cap="none" dirty="0">
                <a:solidFill>
                  <a:srgbClr val="2C629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New Concept Review</a:t>
            </a:r>
            <a:endParaRPr dirty="0">
              <a:solidFill>
                <a:srgbClr val="2C629F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6B3518-BD25-0F59-C8A4-C02F8E5DC2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61" r="20038"/>
          <a:stretch/>
        </p:blipFill>
        <p:spPr>
          <a:xfrm>
            <a:off x="2916382" y="1778000"/>
            <a:ext cx="3311236" cy="3302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E0E0542-C59E-16A6-F7EF-888F18661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4934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</a:t>
            </a:r>
          </a:p>
        </p:txBody>
      </p:sp>
    </p:spTree>
    <p:extLst>
      <p:ext uri="{BB962C8B-B14F-4D97-AF65-F5344CB8AC3E}">
        <p14:creationId xmlns:p14="http://schemas.microsoft.com/office/powerpoint/2010/main" val="9428480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70B8598-6266-F314-69F7-637ABC5F62D9}"/>
              </a:ext>
            </a:extLst>
          </p:cNvPr>
          <p:cNvSpPr/>
          <p:nvPr/>
        </p:nvSpPr>
        <p:spPr>
          <a:xfrm>
            <a:off x="3664608" y="1226771"/>
            <a:ext cx="1814779" cy="1728075"/>
          </a:xfrm>
          <a:prstGeom prst="rect">
            <a:avLst/>
          </a:prstGeom>
          <a:solidFill>
            <a:srgbClr val="2F6FA9">
              <a:alpha val="29804"/>
            </a:srgbClr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CB2CDD-9620-F7C8-DF89-D2219DF598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2949" y="3657577"/>
            <a:ext cx="1978102" cy="2724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39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1">
            <a:extLst>
              <a:ext uri="{FF2B5EF4-FFF2-40B4-BE49-F238E27FC236}">
                <a16:creationId xmlns:a16="http://schemas.microsoft.com/office/drawing/2014/main" id="{71315D68-9B0D-98DE-A9D3-28E21432D2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4418" y="501146"/>
            <a:ext cx="2837227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quiz</a:t>
            </a:r>
          </a:p>
        </p:txBody>
      </p:sp>
      <p:sp>
        <p:nvSpPr>
          <p:cNvPr id="3" name="TextBox 21">
            <a:extLst>
              <a:ext uri="{FF2B5EF4-FFF2-40B4-BE49-F238E27FC236}">
                <a16:creationId xmlns:a16="http://schemas.microsoft.com/office/drawing/2014/main" id="{53ED607F-4886-276A-830A-9E2D49E3F4E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7991" y="501146"/>
            <a:ext cx="33786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quilt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92BBE0E-3B96-EEE0-2730-95DF3446B81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00814" y="3243849"/>
            <a:ext cx="189143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 panose="020B0502020202020204" pitchFamily="34" charset="0"/>
                <a:ea typeface="+mn-ea"/>
                <a:cs typeface="+mn-cs"/>
              </a:rPr>
              <a:t>qu</a:t>
            </a:r>
            <a:endParaRPr kumimoji="0" lang="en-US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336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25987005-618F-BBBF-986F-DEB42E6DC533}"/>
              </a:ext>
            </a:extLst>
          </p:cNvPr>
          <p:cNvGrpSpPr/>
          <p:nvPr/>
        </p:nvGrpSpPr>
        <p:grpSpPr>
          <a:xfrm>
            <a:off x="1802978" y="920048"/>
            <a:ext cx="5538044" cy="3675692"/>
            <a:chOff x="1802978" y="920048"/>
            <a:chExt cx="5538044" cy="3675692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3D5AEDE-19C7-3C1C-9EC2-29B69D051D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02978" y="920048"/>
              <a:ext cx="2769022" cy="367569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C99EF547-F196-9E40-3DCB-3E467E3886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1" y="920048"/>
              <a:ext cx="2769021" cy="3675692"/>
            </a:xfrm>
            <a:prstGeom prst="rect">
              <a:avLst/>
            </a:prstGeom>
            <a:ln w="12700">
              <a:solidFill>
                <a:schemeClr val="tx1"/>
              </a:solidFill>
            </a:ln>
          </p:spPr>
        </p:pic>
      </p:grpSp>
    </p:spTree>
    <p:extLst>
      <p:ext uri="{BB962C8B-B14F-4D97-AF65-F5344CB8AC3E}">
        <p14:creationId xmlns:p14="http://schemas.microsoft.com/office/powerpoint/2010/main" val="52285412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able&#10;&#10;Description automatically generated">
            <a:extLst>
              <a:ext uri="{FF2B5EF4-FFF2-40B4-BE49-F238E27FC236}">
                <a16:creationId xmlns:a16="http://schemas.microsoft.com/office/drawing/2014/main" id="{85C895D8-5720-9CE9-B64C-902D4B72A2C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150" b="3538"/>
          <a:stretch/>
        </p:blipFill>
        <p:spPr>
          <a:xfrm>
            <a:off x="13648" y="1037231"/>
            <a:ext cx="9130352" cy="5636525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10E7AEB6-119B-1FBC-119E-ACEC83C652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8089" y="6296573"/>
            <a:ext cx="491319" cy="514715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39E075E1-B64A-109D-8058-A52F2AED5F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384" y="6220738"/>
            <a:ext cx="613746" cy="582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34203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646;p36">
            <a:extLst>
              <a:ext uri="{FF2B5EF4-FFF2-40B4-BE49-F238E27FC236}">
                <a16:creationId xmlns:a16="http://schemas.microsoft.com/office/drawing/2014/main" id="{E8891923-A921-5088-4B45-903E19735C11}"/>
              </a:ext>
            </a:extLst>
          </p:cNvPr>
          <p:cNvSpPr txBox="1"/>
          <p:nvPr/>
        </p:nvSpPr>
        <p:spPr>
          <a:xfrm>
            <a:off x="706582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quit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Google Shape;648;p36">
            <a:extLst>
              <a:ext uri="{FF2B5EF4-FFF2-40B4-BE49-F238E27FC236}">
                <a16:creationId xmlns:a16="http://schemas.microsoft.com/office/drawing/2014/main" id="{A66E7B07-0784-63B3-394B-FED5E075EA14}"/>
              </a:ext>
            </a:extLst>
          </p:cNvPr>
          <p:cNvSpPr txBox="1"/>
          <p:nvPr/>
        </p:nvSpPr>
        <p:spPr>
          <a:xfrm>
            <a:off x="5214848" y="1948974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quilt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" name="Google Shape;650;p36">
            <a:extLst>
              <a:ext uri="{FF2B5EF4-FFF2-40B4-BE49-F238E27FC236}">
                <a16:creationId xmlns:a16="http://schemas.microsoft.com/office/drawing/2014/main" id="{437D69C8-51D0-DD52-6547-F42964324B2B}"/>
              </a:ext>
            </a:extLst>
          </p:cNvPr>
          <p:cNvSpPr txBox="1"/>
          <p:nvPr/>
        </p:nvSpPr>
        <p:spPr>
          <a:xfrm>
            <a:off x="706582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quest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51;p36">
            <a:extLst>
              <a:ext uri="{FF2B5EF4-FFF2-40B4-BE49-F238E27FC236}">
                <a16:creationId xmlns:a16="http://schemas.microsoft.com/office/drawing/2014/main" id="{39E23BEB-1C35-BDF9-FAF6-9782FC436C01}"/>
              </a:ext>
            </a:extLst>
          </p:cNvPr>
          <p:cNvSpPr txBox="1"/>
          <p:nvPr/>
        </p:nvSpPr>
        <p:spPr>
          <a:xfrm>
            <a:off x="5214850" y="3949793"/>
            <a:ext cx="3162993" cy="9774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400"/>
              <a:buFont typeface="Arial"/>
              <a:buNone/>
              <a:tabLst/>
              <a:defRPr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+mn-ea"/>
                <a:cs typeface="Arial"/>
                <a:sym typeface="Century Gothic"/>
              </a:rPr>
              <a:t>squid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220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660300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073289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3452479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084090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60286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2234045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 dirty="0">
                <a:latin typeface="Century Gothic"/>
                <a:cs typeface="Calibri" panose="020F0502020204030204"/>
              </a:rPr>
              <a:t>are</a:t>
            </a:r>
            <a:endParaRPr lang="en-US" spc="300" dirty="0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BC79065C-5A12-FE4E-B6E8-EE6C6AA7BF45}"/>
              </a:ext>
            </a:extLst>
          </p:cNvPr>
          <p:cNvSpPr/>
          <p:nvPr/>
        </p:nvSpPr>
        <p:spPr>
          <a:xfrm>
            <a:off x="4937654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50D05797-1663-90D1-1C00-6B66092BE213}"/>
              </a:ext>
            </a:extLst>
          </p:cNvPr>
          <p:cNvSpPr/>
          <p:nvPr/>
        </p:nvSpPr>
        <p:spPr>
          <a:xfrm>
            <a:off x="3670196" y="4095267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4892721-E80F-20F8-9436-45C007C33D8D}"/>
              </a:ext>
            </a:extLst>
          </p:cNvPr>
          <p:cNvCxnSpPr>
            <a:cxnSpLocks/>
          </p:cNvCxnSpPr>
          <p:nvPr/>
        </p:nvCxnSpPr>
        <p:spPr>
          <a:xfrm>
            <a:off x="3471863" y="3911638"/>
            <a:ext cx="1314450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E8B605BA-F3FE-7819-9644-BEFF559BB834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44563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was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90A9914-2266-428A-92BC-321B53E434A4}"/>
              </a:ext>
            </a:extLst>
          </p:cNvPr>
          <p:cNvSpPr/>
          <p:nvPr/>
        </p:nvSpPr>
        <p:spPr>
          <a:xfrm>
            <a:off x="3422099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Heart 7">
            <a:extLst>
              <a:ext uri="{FF2B5EF4-FFF2-40B4-BE49-F238E27FC236}">
                <a16:creationId xmlns:a16="http://schemas.microsoft.com/office/drawing/2014/main" id="{2BA453DB-7103-0F48-AE17-C4A4889BAFDC}"/>
              </a:ext>
            </a:extLst>
          </p:cNvPr>
          <p:cNvSpPr/>
          <p:nvPr/>
        </p:nvSpPr>
        <p:spPr>
          <a:xfrm>
            <a:off x="4312389" y="4114105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CE48C6-5D9C-6E47-B73F-288873F3AC8D}"/>
              </a:ext>
            </a:extLst>
          </p:cNvPr>
          <p:cNvSpPr/>
          <p:nvPr/>
        </p:nvSpPr>
        <p:spPr>
          <a:xfrm>
            <a:off x="5332033" y="4109644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2AB0F90-1414-5EBE-8319-2843AE66EAC2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14973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6BFBD7C9-0924-4961-B2ED-2FB5765134B3}"/>
              </a:ext>
            </a:extLst>
          </p:cNvPr>
          <p:cNvSpPr/>
          <p:nvPr/>
        </p:nvSpPr>
        <p:spPr>
          <a:xfrm>
            <a:off x="0" y="2176150"/>
            <a:ext cx="9144000" cy="1862048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 algn="ctr"/>
            <a:r>
              <a:rPr lang="en-US" sz="11500" b="1" spc="300">
                <a:latin typeface="Century Gothic"/>
              </a:rPr>
              <a:t>you</a:t>
            </a:r>
            <a:endParaRPr lang="en-US" sz="11500" spc="3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B85AE43-CACC-4A87-81BD-0A1F64658073}"/>
              </a:ext>
            </a:extLst>
          </p:cNvPr>
          <p:cNvSpPr/>
          <p:nvPr/>
        </p:nvSpPr>
        <p:spPr>
          <a:xfrm>
            <a:off x="3246194" y="4177203"/>
            <a:ext cx="640080" cy="640080"/>
          </a:xfrm>
          <a:prstGeom prst="rect">
            <a:avLst/>
          </a:prstGeom>
          <a:solidFill>
            <a:srgbClr val="2C629F"/>
          </a:solidFill>
          <a:ln>
            <a:solidFill>
              <a:srgbClr val="2C62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Heart 4">
            <a:extLst>
              <a:ext uri="{FF2B5EF4-FFF2-40B4-BE49-F238E27FC236}">
                <a16:creationId xmlns:a16="http://schemas.microsoft.com/office/drawing/2014/main" id="{95206A7A-2581-7D4A-BB07-3C37A07F0F6D}"/>
              </a:ext>
            </a:extLst>
          </p:cNvPr>
          <p:cNvSpPr/>
          <p:nvPr/>
        </p:nvSpPr>
        <p:spPr>
          <a:xfrm>
            <a:off x="4594754" y="4154902"/>
            <a:ext cx="769434" cy="635619"/>
          </a:xfrm>
          <a:prstGeom prst="heart">
            <a:avLst/>
          </a:prstGeom>
          <a:solidFill>
            <a:srgbClr val="C73D29"/>
          </a:solidFill>
          <a:ln>
            <a:solidFill>
              <a:srgbClr val="C73D2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BBAF59B-D56F-6144-9FB5-119F452A6C05}"/>
              </a:ext>
            </a:extLst>
          </p:cNvPr>
          <p:cNvCxnSpPr>
            <a:cxnSpLocks/>
          </p:cNvCxnSpPr>
          <p:nvPr/>
        </p:nvCxnSpPr>
        <p:spPr>
          <a:xfrm>
            <a:off x="4253948" y="3866322"/>
            <a:ext cx="1451047" cy="0"/>
          </a:xfrm>
          <a:prstGeom prst="line">
            <a:avLst/>
          </a:prstGeom>
          <a:ln w="25400">
            <a:solidFill>
              <a:srgbClr val="C73D2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Rectangle 2">
            <a:extLst>
              <a:ext uri="{FF2B5EF4-FFF2-40B4-BE49-F238E27FC236}">
                <a16:creationId xmlns:a16="http://schemas.microsoft.com/office/drawing/2014/main" id="{F0D4AC48-FED5-A50B-EED2-EA06855C9259}"/>
              </a:ext>
            </a:extLst>
          </p:cNvPr>
          <p:cNvSpPr/>
          <p:nvPr/>
        </p:nvSpPr>
        <p:spPr>
          <a:xfrm>
            <a:off x="1143000" y="5416604"/>
            <a:ext cx="6858000" cy="1161346"/>
          </a:xfrm>
          <a:prstGeom prst="rect">
            <a:avLst/>
          </a:prstGeom>
          <a:solidFill>
            <a:schemeClr val="bg1"/>
          </a:solidFill>
          <a:ln>
            <a:solidFill>
              <a:srgbClr val="2F6F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023678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879520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316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297211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1130943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Did you quit?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244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Did you get a quilt from mum?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5509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923;p56">
            <a:extLst>
              <a:ext uri="{FF2B5EF4-FFF2-40B4-BE49-F238E27FC236}">
                <a16:creationId xmlns:a16="http://schemas.microsoft.com/office/drawing/2014/main" id="{28342176-4BC9-FCC8-90BC-5BC5B354E52C}"/>
              </a:ext>
            </a:extLst>
          </p:cNvPr>
          <p:cNvSpPr txBox="1"/>
          <p:nvPr/>
        </p:nvSpPr>
        <p:spPr>
          <a:xfrm>
            <a:off x="353592" y="1565148"/>
            <a:ext cx="8688653" cy="35822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6600"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Quin and Wes are on a quest.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2334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498985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374698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sp>
        <p:nvSpPr>
          <p:cNvPr id="3" name="Google Shape;288;p3">
            <a:extLst>
              <a:ext uri="{FF2B5EF4-FFF2-40B4-BE49-F238E27FC236}">
                <a16:creationId xmlns:a16="http://schemas.microsoft.com/office/drawing/2014/main" id="{FB026085-2D6C-BFF8-5D7A-765F8ACFEFB9}"/>
              </a:ext>
            </a:extLst>
          </p:cNvPr>
          <p:cNvSpPr txBox="1"/>
          <p:nvPr/>
        </p:nvSpPr>
        <p:spPr>
          <a:xfrm>
            <a:off x="0" y="365127"/>
            <a:ext cx="9144000" cy="9327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2409C"/>
              </a:buClr>
              <a:buSzPts val="5400"/>
              <a:buFont typeface="Century Gothic"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entury Gothic"/>
                <a:ea typeface="+mn-ea"/>
                <a:cs typeface="+mn-cs"/>
                <a:sym typeface="Century Gothic"/>
              </a:rPr>
              <a:t>Do Not Quit!</a:t>
            </a:r>
            <a:endParaRPr kumimoji="0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663677" y="1519087"/>
            <a:ext cx="8185855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Quint is next to run.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is on a quest to win.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can not quit.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“You can not quit,” said his mum. 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3669325503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751123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“You can do it,” said his dad.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Quint runs fast.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He can see the end.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“You can do it,” said his dad.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5299511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E93FBCD-0F49-5B3A-A2AB-69D2A7D857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754" y="6263148"/>
            <a:ext cx="444721" cy="457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ADD3AFC-CC3D-226A-DC1B-101B048B8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870" y="6361587"/>
            <a:ext cx="341376" cy="365760"/>
          </a:xfrm>
          <a:prstGeom prst="rect">
            <a:avLst/>
          </a:prstGeom>
        </p:spPr>
      </p:pic>
      <p:sp>
        <p:nvSpPr>
          <p:cNvPr id="7" name="Google Shape;923;p56">
            <a:extLst>
              <a:ext uri="{FF2B5EF4-FFF2-40B4-BE49-F238E27FC236}">
                <a16:creationId xmlns:a16="http://schemas.microsoft.com/office/drawing/2014/main" id="{53A1068A-6518-8147-541A-DE138B9E1AAB}"/>
              </a:ext>
            </a:extLst>
          </p:cNvPr>
          <p:cNvSpPr txBox="1"/>
          <p:nvPr/>
        </p:nvSpPr>
        <p:spPr>
          <a:xfrm>
            <a:off x="766344" y="536954"/>
            <a:ext cx="7934526" cy="36115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Quint gets to the end and wins.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“Yes! I went fast!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r>
              <a:rPr lang="en-US" sz="4000" dirty="0">
                <a:solidFill>
                  <a:prstClr val="black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I did the best!” said Quint.  </a:t>
            </a:r>
          </a:p>
          <a:p>
            <a:pPr lvl="0">
              <a:spcAft>
                <a:spcPts val="2400"/>
              </a:spcAft>
              <a:buClr>
                <a:prstClr val="black"/>
              </a:buClr>
              <a:buSzPts val="6600"/>
            </a:pPr>
            <a:endParaRPr lang="en-US" sz="4000" dirty="0">
              <a:solidFill>
                <a:prstClr val="black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  <p:extLst>
      <p:ext uri="{BB962C8B-B14F-4D97-AF65-F5344CB8AC3E}">
        <p14:creationId xmlns:p14="http://schemas.microsoft.com/office/powerpoint/2010/main" val="187708679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7982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483866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40;p67">
            <a:extLst>
              <a:ext uri="{FF2B5EF4-FFF2-40B4-BE49-F238E27FC236}">
                <a16:creationId xmlns:a16="http://schemas.microsoft.com/office/drawing/2014/main" id="{C074E753-6D3D-6A1E-58B1-8F4D19F52894}"/>
              </a:ext>
            </a:extLst>
          </p:cNvPr>
          <p:cNvSpPr txBox="1"/>
          <p:nvPr/>
        </p:nvSpPr>
        <p:spPr>
          <a:xfrm>
            <a:off x="553913" y="3429000"/>
            <a:ext cx="8036174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entury Gothic"/>
                <a:ea typeface="Century Gothic"/>
                <a:cs typeface="Century Gothic"/>
                <a:sym typeface="Century Gothic"/>
              </a:rPr>
              <a:t>Insert brief reinforcement activity and/or transition to next part of reading block.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6793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44;p6">
            <a:extLst>
              <a:ext uri="{FF2B5EF4-FFF2-40B4-BE49-F238E27FC236}">
                <a16:creationId xmlns:a16="http://schemas.microsoft.com/office/drawing/2014/main" id="{25D16239-BF22-9311-E0AE-84FEA44289C7}"/>
              </a:ext>
            </a:extLst>
          </p:cNvPr>
          <p:cNvSpPr/>
          <p:nvPr/>
        </p:nvSpPr>
        <p:spPr>
          <a:xfrm>
            <a:off x="0" y="1174557"/>
            <a:ext cx="9144000" cy="4508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algn="ctr"/>
            <a:r>
              <a:rPr lang="en-US" sz="23900" b="1" dirty="0">
                <a:solidFill>
                  <a:schemeClr val="dk1"/>
                </a:solidFill>
                <a:latin typeface="Century Gothic"/>
                <a:ea typeface="Calibri"/>
                <a:cs typeface="Calibri"/>
                <a:sym typeface="Century Gothic"/>
              </a:rPr>
              <a:t>x</a:t>
            </a:r>
            <a:endParaRPr sz="239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45044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962</TotalTime>
  <Words>680</Words>
  <Application>Microsoft Office PowerPoint</Application>
  <PresentationFormat>On-screen Show (4:3)</PresentationFormat>
  <Paragraphs>140</Paragraphs>
  <Slides>80</Slides>
  <Notes>31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80</vt:i4>
      </vt:variant>
    </vt:vector>
  </HeadingPairs>
  <TitlesOfParts>
    <vt:vector size="84" baseType="lpstr">
      <vt:lpstr>Arial</vt:lpstr>
      <vt:lpstr>Calibri</vt:lpstr>
      <vt:lpstr>Century Gothic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Colleen Pollett</dc:creator>
  <cp:lastModifiedBy>Wes Cutajar</cp:lastModifiedBy>
  <cp:revision>39</cp:revision>
  <dcterms:created xsi:type="dcterms:W3CDTF">2022-06-06T14:24:31Z</dcterms:created>
  <dcterms:modified xsi:type="dcterms:W3CDTF">2024-12-17T01:43:57Z</dcterms:modified>
</cp:coreProperties>
</file>