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7" r:id="rId2"/>
  </p:sldMasterIdLst>
  <p:notesMasterIdLst>
    <p:notesMasterId r:id="rId74"/>
  </p:notesMasterIdLst>
  <p:sldIdLst>
    <p:sldId id="3269" r:id="rId3"/>
    <p:sldId id="2199" r:id="rId4"/>
    <p:sldId id="3049" r:id="rId5"/>
    <p:sldId id="3270" r:id="rId6"/>
    <p:sldId id="2240" r:id="rId7"/>
    <p:sldId id="2238" r:id="rId8"/>
    <p:sldId id="2241" r:id="rId9"/>
    <p:sldId id="2198" r:id="rId10"/>
    <p:sldId id="2379" r:id="rId11"/>
    <p:sldId id="2727" r:id="rId12"/>
    <p:sldId id="2728" r:id="rId13"/>
    <p:sldId id="2729" r:id="rId14"/>
    <p:sldId id="2730" r:id="rId15"/>
    <p:sldId id="2731" r:id="rId16"/>
    <p:sldId id="2732" r:id="rId17"/>
    <p:sldId id="2733" r:id="rId18"/>
    <p:sldId id="2734" r:id="rId19"/>
    <p:sldId id="2735" r:id="rId20"/>
    <p:sldId id="2242" r:id="rId21"/>
    <p:sldId id="2200" r:id="rId22"/>
    <p:sldId id="2201" r:id="rId23"/>
    <p:sldId id="2243" r:id="rId24"/>
    <p:sldId id="2202" r:id="rId25"/>
    <p:sldId id="2244" r:id="rId26"/>
    <p:sldId id="2203" r:id="rId27"/>
    <p:sldId id="2314" r:id="rId28"/>
    <p:sldId id="2315" r:id="rId29"/>
    <p:sldId id="360" r:id="rId30"/>
    <p:sldId id="3189" r:id="rId31"/>
    <p:sldId id="3229" r:id="rId32"/>
    <p:sldId id="3259" r:id="rId33"/>
    <p:sldId id="3230" r:id="rId34"/>
    <p:sldId id="3260" r:id="rId35"/>
    <p:sldId id="2965" r:id="rId36"/>
    <p:sldId id="2966" r:id="rId37"/>
    <p:sldId id="2213" r:id="rId38"/>
    <p:sldId id="2214" r:id="rId39"/>
    <p:sldId id="2245" r:id="rId40"/>
    <p:sldId id="2216" r:id="rId41"/>
    <p:sldId id="3271" r:id="rId42"/>
    <p:sldId id="2217" r:id="rId43"/>
    <p:sldId id="368" r:id="rId44"/>
    <p:sldId id="3261" r:id="rId45"/>
    <p:sldId id="3262" r:id="rId46"/>
    <p:sldId id="3272" r:id="rId47"/>
    <p:sldId id="3268" r:id="rId48"/>
    <p:sldId id="2286" r:id="rId49"/>
    <p:sldId id="2221" r:id="rId50"/>
    <p:sldId id="2222" r:id="rId51"/>
    <p:sldId id="2224" r:id="rId52"/>
    <p:sldId id="2226" r:id="rId53"/>
    <p:sldId id="2227" r:id="rId54"/>
    <p:sldId id="2138" r:id="rId55"/>
    <p:sldId id="2101" r:id="rId56"/>
    <p:sldId id="3273" r:id="rId57"/>
    <p:sldId id="2104" r:id="rId58"/>
    <p:sldId id="578" r:id="rId59"/>
    <p:sldId id="555" r:id="rId60"/>
    <p:sldId id="562" r:id="rId61"/>
    <p:sldId id="2228" r:id="rId62"/>
    <p:sldId id="2223" r:id="rId63"/>
    <p:sldId id="2230" r:id="rId64"/>
    <p:sldId id="2301" r:id="rId65"/>
    <p:sldId id="2302" r:id="rId66"/>
    <p:sldId id="2303" r:id="rId67"/>
    <p:sldId id="2234" r:id="rId68"/>
    <p:sldId id="2235" r:id="rId69"/>
    <p:sldId id="2132" r:id="rId70"/>
    <p:sldId id="2163" r:id="rId71"/>
    <p:sldId id="2225" r:id="rId72"/>
    <p:sldId id="2236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02" autoAdjust="0"/>
    <p:restoredTop sz="90070"/>
  </p:normalViewPr>
  <p:slideViewPr>
    <p:cSldViewPr snapToGrid="0" snapToObjects="1">
      <p:cViewPr varScale="1">
        <p:scale>
          <a:sx n="117" d="100"/>
          <a:sy n="117" d="100"/>
        </p:scale>
        <p:origin x="360" y="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microsoft.com/office/2018/10/relationships/authors" Target="author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499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C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7245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2034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c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822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2833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c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344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1-45</a:t>
            </a:r>
          </a:p>
          <a:p>
            <a:endParaRPr lang="en-US" dirty="0"/>
          </a:p>
          <a:p>
            <a:r>
              <a:rPr lang="en-US" dirty="0"/>
              <a:t>The digraph TH has not been introduced yet.</a:t>
            </a:r>
          </a:p>
          <a:p>
            <a:r>
              <a:rPr lang="en-US" dirty="0"/>
              <a:t>E represents the</a:t>
            </a:r>
            <a:r>
              <a:rPr lang="en-US" b="0" dirty="0"/>
              <a:t> /</a:t>
            </a:r>
            <a:r>
              <a:rPr lang="en-US" b="0" dirty="0" err="1"/>
              <a:t>ŭ</a:t>
            </a:r>
            <a:r>
              <a:rPr lang="en-US" b="0" dirty="0"/>
              <a:t>/ or /</a:t>
            </a:r>
            <a:r>
              <a:rPr lang="en-US" sz="18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ə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</a:t>
            </a:r>
            <a:r>
              <a:rPr lang="en-US" b="0" dirty="0"/>
              <a:t>sound depending on stress.</a:t>
            </a:r>
          </a:p>
          <a:p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b="0" dirty="0"/>
          </a:p>
          <a:p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28688796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 /</a:t>
            </a:r>
            <a:r>
              <a:rPr lang="en-US" dirty="0" err="1"/>
              <a:t>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33256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13+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temporarily irregular word is now decodable because nasalized A and D /d/ have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0354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 7+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as a word can be pronounced /</a:t>
            </a:r>
            <a:r>
              <a:rPr lang="en-US" dirty="0" err="1"/>
              <a:t>ā</a:t>
            </a:r>
            <a:r>
              <a:rPr lang="en-US" dirty="0"/>
              <a:t>/ or /</a:t>
            </a:r>
            <a:r>
              <a:rPr lang="en-US" dirty="0" err="1"/>
              <a:t>ŭ</a:t>
            </a:r>
            <a:r>
              <a:rPr lang="en-US" dirty="0"/>
              <a:t>/.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812238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9-20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138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11-20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 /z/ has not been introduced yet. 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369F00-BCEC-4AC3-8676-50B50AB78CE9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17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900" dirty="0"/>
              <a:t>Lesson 13+</a:t>
            </a:r>
          </a:p>
          <a:p>
            <a:endParaRPr lang="en-US" sz="1900" dirty="0"/>
          </a:p>
          <a:p>
            <a:r>
              <a:rPr lang="en-US" sz="1900" dirty="0"/>
              <a:t>AI </a:t>
            </a:r>
            <a:r>
              <a:rPr lang="en-US" sz="2000" dirty="0"/>
              <a:t>represents</a:t>
            </a:r>
            <a:r>
              <a:rPr lang="en-US" sz="1900" dirty="0"/>
              <a:t> the /</a:t>
            </a:r>
            <a:r>
              <a:rPr lang="en-US" sz="1900" dirty="0" err="1"/>
              <a:t>ĕ</a:t>
            </a:r>
            <a:r>
              <a:rPr lang="en-US" sz="1900" dirty="0"/>
              <a:t>/ sound.</a:t>
            </a:r>
          </a:p>
          <a:p>
            <a:endParaRPr lang="en-US" sz="19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i="0" dirty="0"/>
              <a:t>The white rectangle under the word may be used in editing mode. Cover the heart and square icons then reveal them one at a time during instruction. </a:t>
            </a:r>
            <a:endParaRPr lang="en-US" sz="2000" b="0" dirty="0"/>
          </a:p>
          <a:p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17958229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038973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122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DF6DE2-9954-7347-964E-BA9B438BA13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427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82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788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8012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69866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619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31180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6100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0929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2969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912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3174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1420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13526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63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465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86437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1734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534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10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7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gi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gi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E318273-F5E8-5592-12A1-91907DBEED93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14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 /k/</a:t>
            </a:r>
          </a:p>
        </p:txBody>
      </p:sp>
    </p:spTree>
    <p:extLst>
      <p:ext uri="{BB962C8B-B14F-4D97-AF65-F5344CB8AC3E}">
        <p14:creationId xmlns:p14="http://schemas.microsoft.com/office/powerpoint/2010/main" val="2878252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o</a:t>
            </a:r>
            <a:br>
              <a:rPr lang="en-US" sz="23900" b="1" dirty="0">
                <a:latin typeface="Century Gothic" panose="020B0502020202020204" pitchFamily="34" charset="0"/>
              </a:rPr>
            </a:br>
            <a:endParaRPr lang="en-US" sz="23900" b="1" dirty="0">
              <a:latin typeface="Century Gothic" panose="020B0502020202020204" pitchFamily="34" charset="0"/>
            </a:endParaRPr>
          </a:p>
          <a:p>
            <a:pPr algn="ctr"/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66966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1227815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i</a:t>
            </a:r>
          </a:p>
        </p:txBody>
      </p:sp>
    </p:spTree>
    <p:extLst>
      <p:ext uri="{BB962C8B-B14F-4D97-AF65-F5344CB8AC3E}">
        <p14:creationId xmlns:p14="http://schemas.microsoft.com/office/powerpoint/2010/main" val="1111511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26358671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22961588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8003351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87056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m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688743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21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7912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611C-8629-7760-9FA8-AFB5552E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43" y="3785866"/>
            <a:ext cx="2311875" cy="23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39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479366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45" y="719327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74668" y="440196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25872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41FF67B3-4738-E886-9B5A-250F4A1AC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830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low confidence">
            <a:extLst>
              <a:ext uri="{FF2B5EF4-FFF2-40B4-BE49-F238E27FC236}">
                <a16:creationId xmlns:a16="http://schemas.microsoft.com/office/drawing/2014/main" id="{9B48BDDC-41BF-A036-B7ED-13EC4A679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119" y="1035557"/>
            <a:ext cx="2260482" cy="378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5648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7B9EEA-A3F3-0BF1-FF08-41610E61A81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814" b="28731"/>
          <a:stretch/>
        </p:blipFill>
        <p:spPr>
          <a:xfrm>
            <a:off x="13648" y="941696"/>
            <a:ext cx="9130352" cy="3916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7038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 with medium confidence">
            <a:extLst>
              <a:ext uri="{FF2B5EF4-FFF2-40B4-BE49-F238E27FC236}">
                <a16:creationId xmlns:a16="http://schemas.microsoft.com/office/drawing/2014/main" id="{038BDBC7-762D-3A11-3EB9-218C62E7B7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721" y="2848074"/>
            <a:ext cx="1487883" cy="193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28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able&#10;&#10;Description automatically generated">
            <a:extLst>
              <a:ext uri="{FF2B5EF4-FFF2-40B4-BE49-F238E27FC236}">
                <a16:creationId xmlns:a16="http://schemas.microsoft.com/office/drawing/2014/main" id="{CCC30D5F-CF41-D571-76AB-31C39D1F1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02" b="28184"/>
          <a:stretch/>
        </p:blipFill>
        <p:spPr>
          <a:xfrm>
            <a:off x="-24564" y="954157"/>
            <a:ext cx="9168564" cy="398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0911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cap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13873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can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con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653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0F8395-EF0E-F356-FE1F-1505B94103F7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 /k/</a:t>
            </a:r>
          </a:p>
        </p:txBody>
      </p:sp>
    </p:spTree>
    <p:extLst>
      <p:ext uri="{BB962C8B-B14F-4D97-AF65-F5344CB8AC3E}">
        <p14:creationId xmlns:p14="http://schemas.microsoft.com/office/powerpoint/2010/main" val="17557159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829F2C8-6B50-3A3E-77D6-620A5931BA77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14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 /k/</a:t>
            </a:r>
          </a:p>
        </p:txBody>
      </p:sp>
    </p:spTree>
    <p:extLst>
      <p:ext uri="{BB962C8B-B14F-4D97-AF65-F5344CB8AC3E}">
        <p14:creationId xmlns:p14="http://schemas.microsoft.com/office/powerpoint/2010/main" val="491642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3F611C-8629-7760-9FA8-AFB5552E1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6043" y="3785866"/>
            <a:ext cx="2311875" cy="23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2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can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cat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36141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510810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045" y="719327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74668" y="4401960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928768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B4AD76-23AA-1C7A-BBDA-9AB753BEFD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930" b="28020"/>
          <a:stretch/>
        </p:blipFill>
        <p:spPr>
          <a:xfrm>
            <a:off x="32980" y="818866"/>
            <a:ext cx="9111019" cy="4121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809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can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cat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cap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cot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40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the</a:t>
            </a:r>
            <a:endParaRPr lang="en-US" sz="11500" spc="30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6486992C-6E00-2B2F-A404-C9085B15D192}"/>
              </a:ext>
            </a:extLst>
          </p:cNvPr>
          <p:cNvSpPr/>
          <p:nvPr/>
        </p:nvSpPr>
        <p:spPr>
          <a:xfrm>
            <a:off x="4835309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7C51931-041E-A838-23DF-84F1A33A35CA}"/>
              </a:ext>
            </a:extLst>
          </p:cNvPr>
          <p:cNvCxnSpPr>
            <a:cxnSpLocks/>
          </p:cNvCxnSpPr>
          <p:nvPr/>
        </p:nvCxnSpPr>
        <p:spPr>
          <a:xfrm>
            <a:off x="3297836" y="3919150"/>
            <a:ext cx="1508595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BCB0CF40-9417-27B1-F56A-A2ACCB8CAA5B}"/>
              </a:ext>
            </a:extLst>
          </p:cNvPr>
          <p:cNvSpPr/>
          <p:nvPr/>
        </p:nvSpPr>
        <p:spPr>
          <a:xfrm>
            <a:off x="3667416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203C9B3-62EA-76AD-29C7-00B948028900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891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902030302020204" pitchFamily="66" charset="0"/>
                <a:ea typeface="+mn-ea"/>
                <a:cs typeface="Arial"/>
                <a:sym typeface="Arial"/>
              </a:rPr>
              <a:t>I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902030302020204" pitchFamily="66" charset="0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42DD39D-7E56-463D-A162-AE3FFD37B688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59BE979-90C9-F1A5-7990-32D5C58EAF86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6023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DCDB865-D07B-4DC4-8A2C-792A8372CFAE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Calibri" panose="020F0502020204030204"/>
                <a:sym typeface="Arial"/>
              </a:rPr>
              <a:t>and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FACC3B-A3E7-BCC4-E93F-E5C03E2EB552}"/>
              </a:ext>
            </a:extLst>
          </p:cNvPr>
          <p:cNvSpPr/>
          <p:nvPr/>
        </p:nvSpPr>
        <p:spPr>
          <a:xfrm>
            <a:off x="3327287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A21644-7CB4-CA2E-7DEF-11B9EE4FA553}"/>
              </a:ext>
            </a:extLst>
          </p:cNvPr>
          <p:cNvSpPr/>
          <p:nvPr/>
        </p:nvSpPr>
        <p:spPr>
          <a:xfrm>
            <a:off x="4251960" y="39995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991CC17-79CD-F0F0-DFE4-28F3B4596CC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8099ADC-ECF9-942B-C73D-6EA36DDA268D}"/>
              </a:ext>
            </a:extLst>
          </p:cNvPr>
          <p:cNvSpPr/>
          <p:nvPr/>
        </p:nvSpPr>
        <p:spPr>
          <a:xfrm>
            <a:off x="5176633" y="3983502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8858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a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05C32AB5-3E76-3EE2-2C45-BD9230175A32}"/>
              </a:ext>
            </a:extLst>
          </p:cNvPr>
          <p:cNvSpPr/>
          <p:nvPr/>
        </p:nvSpPr>
        <p:spPr>
          <a:xfrm>
            <a:off x="4187283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BB28A36-F2A2-8DC3-E4DE-7928FC92C25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70924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is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C9A2EFD-F2F6-405B-B032-F0160CEE09C4}"/>
              </a:ext>
            </a:extLst>
          </p:cNvPr>
          <p:cNvSpPr/>
          <p:nvPr/>
        </p:nvSpPr>
        <p:spPr>
          <a:xfrm>
            <a:off x="3772622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5D500843-C422-536F-413E-C3BF9FFC7CD8}"/>
              </a:ext>
            </a:extLst>
          </p:cNvPr>
          <p:cNvSpPr/>
          <p:nvPr/>
        </p:nvSpPr>
        <p:spPr>
          <a:xfrm>
            <a:off x="4487086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7640E02-4417-31D6-E90A-B479A917791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05420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37E721-F14C-42B0-83A1-ADB982B273A5}"/>
              </a:ext>
            </a:extLst>
          </p:cNvPr>
          <p:cNvSpPr/>
          <p:nvPr/>
        </p:nvSpPr>
        <p:spPr>
          <a:xfrm>
            <a:off x="3925306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738EB848-956D-916F-7363-5D14C8096C42}"/>
              </a:ext>
            </a:extLst>
          </p:cNvPr>
          <p:cNvSpPr/>
          <p:nvPr/>
        </p:nvSpPr>
        <p:spPr>
          <a:xfrm>
            <a:off x="4756910" y="403819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7E851D-F88E-67DF-4AEB-0989BA32D077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90662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said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163307" y="4052135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F2FAB7B-A37D-4CE4-B7CC-12E8D501595E}"/>
              </a:ext>
            </a:extLst>
          </p:cNvPr>
          <p:cNvSpPr/>
          <p:nvPr/>
        </p:nvSpPr>
        <p:spPr>
          <a:xfrm>
            <a:off x="5234107" y="4038198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F15F4FE-AB1E-914C-BBF7-198774FA47BD}"/>
              </a:ext>
            </a:extLst>
          </p:cNvPr>
          <p:cNvCxnSpPr>
            <a:cxnSpLocks/>
          </p:cNvCxnSpPr>
          <p:nvPr/>
        </p:nvCxnSpPr>
        <p:spPr>
          <a:xfrm>
            <a:off x="3896139" y="3879462"/>
            <a:ext cx="109081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Heart 7">
            <a:extLst>
              <a:ext uri="{FF2B5EF4-FFF2-40B4-BE49-F238E27FC236}">
                <a16:creationId xmlns:a16="http://schemas.microsoft.com/office/drawing/2014/main" id="{0FF4EF89-3EEA-1211-3F18-69139856E991}"/>
              </a:ext>
            </a:extLst>
          </p:cNvPr>
          <p:cNvSpPr/>
          <p:nvPr/>
        </p:nvSpPr>
        <p:spPr>
          <a:xfrm>
            <a:off x="4056830" y="404265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AEC3440-C198-6714-B4A5-80F1CE9EF175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45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can tap it.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640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cap did not fit.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349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Dad said the cat can sit.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9870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Cat Can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497416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Cam fit in the cot?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 can not fit in the cot.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Can the cat fit in the cot?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cat can fit in the cot. </a:t>
            </a:r>
            <a:endParaRPr kumimoji="0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6951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958750" y="1107949"/>
            <a:ext cx="7742120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cat can nap in the cot.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 can not nap in the cot.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5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Cam can nap on the mat. </a:t>
            </a:r>
            <a:endParaRPr kumimoji="0" lang="en-US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226108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06242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1000</TotalTime>
  <Words>823</Words>
  <Application>Microsoft Office PowerPoint</Application>
  <PresentationFormat>On-screen Show (4:3)</PresentationFormat>
  <Paragraphs>155</Paragraphs>
  <Slides>71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7" baseType="lpstr">
      <vt:lpstr>Arial</vt:lpstr>
      <vt:lpstr>Calibri</vt:lpstr>
      <vt:lpstr>Century Gothic</vt:lpstr>
      <vt:lpstr>Comic Sans MS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44</cp:revision>
  <dcterms:created xsi:type="dcterms:W3CDTF">2022-06-06T14:24:31Z</dcterms:created>
  <dcterms:modified xsi:type="dcterms:W3CDTF">2024-12-02T06:35:36Z</dcterms:modified>
</cp:coreProperties>
</file>