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Lst>
  <p:notesMasterIdLst>
    <p:notesMasterId r:id="rId84"/>
  </p:notesMasterIdLst>
  <p:sldIdLst>
    <p:sldId id="2247" r:id="rId3"/>
    <p:sldId id="2199" r:id="rId4"/>
    <p:sldId id="3049" r:id="rId5"/>
    <p:sldId id="2248" r:id="rId6"/>
    <p:sldId id="2240" r:id="rId7"/>
    <p:sldId id="2238" r:id="rId8"/>
    <p:sldId id="2241" r:id="rId9"/>
    <p:sldId id="2198" r:id="rId10"/>
    <p:sldId id="4012" r:id="rId11"/>
    <p:sldId id="4013" r:id="rId12"/>
    <p:sldId id="4014" r:id="rId13"/>
    <p:sldId id="4015" r:id="rId14"/>
    <p:sldId id="4020" r:id="rId15"/>
    <p:sldId id="4016" r:id="rId16"/>
    <p:sldId id="4017" r:id="rId17"/>
    <p:sldId id="4018" r:id="rId18"/>
    <p:sldId id="4019" r:id="rId19"/>
    <p:sldId id="2242" r:id="rId20"/>
    <p:sldId id="2200" r:id="rId21"/>
    <p:sldId id="2201" r:id="rId22"/>
    <p:sldId id="2243" r:id="rId23"/>
    <p:sldId id="2202" r:id="rId24"/>
    <p:sldId id="2244" r:id="rId25"/>
    <p:sldId id="2203" r:id="rId26"/>
    <p:sldId id="3804" r:id="rId27"/>
    <p:sldId id="3724" r:id="rId28"/>
    <p:sldId id="3805" r:id="rId29"/>
    <p:sldId id="3806" r:id="rId30"/>
    <p:sldId id="3807" r:id="rId31"/>
    <p:sldId id="3808" r:id="rId32"/>
    <p:sldId id="3796" r:id="rId33"/>
    <p:sldId id="3809" r:id="rId34"/>
    <p:sldId id="3810" r:id="rId35"/>
    <p:sldId id="3811" r:id="rId36"/>
    <p:sldId id="4060" r:id="rId37"/>
    <p:sldId id="4234" r:id="rId38"/>
    <p:sldId id="4235" r:id="rId39"/>
    <p:sldId id="4236" r:id="rId40"/>
    <p:sldId id="4237" r:id="rId41"/>
    <p:sldId id="4241" r:id="rId42"/>
    <p:sldId id="2213" r:id="rId43"/>
    <p:sldId id="2214" r:id="rId44"/>
    <p:sldId id="2245" r:id="rId45"/>
    <p:sldId id="2216" r:id="rId46"/>
    <p:sldId id="2250" r:id="rId47"/>
    <p:sldId id="2217" r:id="rId48"/>
    <p:sldId id="368" r:id="rId49"/>
    <p:sldId id="4064" r:id="rId50"/>
    <p:sldId id="4065" r:id="rId51"/>
    <p:sldId id="4066" r:id="rId52"/>
    <p:sldId id="4067" r:id="rId53"/>
    <p:sldId id="4068" r:id="rId54"/>
    <p:sldId id="4069" r:id="rId55"/>
    <p:sldId id="4242" r:id="rId56"/>
    <p:sldId id="4070" r:id="rId57"/>
    <p:sldId id="4071" r:id="rId58"/>
    <p:sldId id="4072" r:id="rId59"/>
    <p:sldId id="4238" r:id="rId60"/>
    <p:sldId id="4239" r:id="rId61"/>
    <p:sldId id="2221" r:id="rId62"/>
    <p:sldId id="3050" r:id="rId63"/>
    <p:sldId id="4208" r:id="rId64"/>
    <p:sldId id="2224" r:id="rId65"/>
    <p:sldId id="2226" r:id="rId66"/>
    <p:sldId id="2227" r:id="rId67"/>
    <p:sldId id="4211" r:id="rId68"/>
    <p:sldId id="2228" r:id="rId69"/>
    <p:sldId id="2223" r:id="rId70"/>
    <p:sldId id="2230" r:id="rId71"/>
    <p:sldId id="2673" r:id="rId72"/>
    <p:sldId id="2674" r:id="rId73"/>
    <p:sldId id="2675" r:id="rId74"/>
    <p:sldId id="2234" r:id="rId75"/>
    <p:sldId id="2235" r:id="rId76"/>
    <p:sldId id="2158" r:id="rId77"/>
    <p:sldId id="2159" r:id="rId78"/>
    <p:sldId id="2166" r:id="rId79"/>
    <p:sldId id="4212" r:id="rId80"/>
    <p:sldId id="4213" r:id="rId81"/>
    <p:sldId id="2225" r:id="rId82"/>
    <p:sldId id="2236" r:id="rId8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6C866E-014F-4EE0-BF50-57F97405FCDF}" v="19" dt="2025-01-16T06:03:37.4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9"/>
    <p:restoredTop sz="78686"/>
  </p:normalViewPr>
  <p:slideViewPr>
    <p:cSldViewPr snapToGrid="0" snapToObjects="1">
      <p:cViewPr varScale="1">
        <p:scale>
          <a:sx n="71" d="100"/>
          <a:sy n="71" d="100"/>
        </p:scale>
        <p:origin x="576" y="6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notesMaster" Target="notesMasters/notesMaster1.xml"/><Relationship Id="rId89" Type="http://schemas.microsoft.com/office/2016/11/relationships/changesInfo" Target="changesInfos/changesInfo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microsoft.com/office/2015/10/relationships/revisionInfo" Target="revisionInfo.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ableStyles" Target="tableStyles.xml"/><Relationship Id="rId9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McCann" userId="g1WKfDIdJYHXcNcRNd7IJ7/zXXn0rqJ3UX88HPbqRkE=" providerId="None" clId="Web-{2E6C866E-014F-4EE0-BF50-57F97405FCDF}"/>
    <pc:docChg chg="modSld">
      <pc:chgData name="Nicole McCann" userId="g1WKfDIdJYHXcNcRNd7IJ7/zXXn0rqJ3UX88HPbqRkE=" providerId="None" clId="Web-{2E6C866E-014F-4EE0-BF50-57F97405FCDF}" dt="2025-01-16T06:03:36.259" v="16" actId="20577"/>
      <pc:docMkLst>
        <pc:docMk/>
      </pc:docMkLst>
      <pc:sldChg chg="modSp">
        <pc:chgData name="Nicole McCann" userId="g1WKfDIdJYHXcNcRNd7IJ7/zXXn0rqJ3UX88HPbqRkE=" providerId="None" clId="Web-{2E6C866E-014F-4EE0-BF50-57F97405FCDF}" dt="2025-01-16T06:03:36.259" v="16" actId="20577"/>
        <pc:sldMkLst>
          <pc:docMk/>
          <pc:sldMk cId="1541499739" sldId="4238"/>
        </pc:sldMkLst>
        <pc:spChg chg="mod">
          <ac:chgData name="Nicole McCann" userId="g1WKfDIdJYHXcNcRNd7IJ7/zXXn0rqJ3UX88HPbqRkE=" providerId="None" clId="Web-{2E6C866E-014F-4EE0-BF50-57F97405FCDF}" dt="2025-01-16T06:03:36.259" v="16" actId="20577"/>
          <ac:spMkLst>
            <pc:docMk/>
            <pc:sldMk cId="1541499739" sldId="4238"/>
            <ac:spMk id="5" creationId="{948A3D1A-4D20-128C-7E5A-76348E1AADD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1/15/2025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42</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47</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4917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249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2699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64</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65</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Lessons 123-128</a:t>
            </a:r>
          </a:p>
        </p:txBody>
      </p:sp>
    </p:spTree>
    <p:extLst>
      <p:ext uri="{BB962C8B-B14F-4D97-AF65-F5344CB8AC3E}">
        <p14:creationId xmlns:p14="http://schemas.microsoft.com/office/powerpoint/2010/main" val="11508014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67</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69</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73</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74</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8575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0805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19</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20</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22</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24</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4917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41</a:t>
            </a:fld>
            <a:endParaRPr lang="en-US" dirty="0"/>
          </a:p>
        </p:txBody>
      </p:sp>
    </p:spTree>
    <p:extLst>
      <p:ext uri="{BB962C8B-B14F-4D97-AF65-F5344CB8AC3E}">
        <p14:creationId xmlns:p14="http://schemas.microsoft.com/office/powerpoint/2010/main" val="605908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1/15/2025</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1/15/2025</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1/15/2025</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16028877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0205010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6169609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E03CC-0339-F44C-B3A5-5A854C8DC9B3}"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661693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AE03CC-0339-F44C-B3A5-5A854C8DC9B3}"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660063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AE03CC-0339-F44C-B3A5-5A854C8DC9B3}" type="datetimeFigureOut">
              <a:rPr lang="en-US" smtClean="0"/>
              <a:t>1/15/2025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4607413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AE03CC-0339-F44C-B3A5-5A854C8DC9B3}" type="datetimeFigureOut">
              <a:rPr lang="en-US" smtClean="0"/>
              <a:t>1/15/2025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789110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E03CC-0339-F44C-B3A5-5A854C8DC9B3}" type="datetimeFigureOut">
              <a:rPr lang="en-US" smtClean="0"/>
              <a:t>1/15/2025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3421389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4043441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1121480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7300115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4215306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1/15/2025</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303904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1/15/2025</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697693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1/15/2025</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1597786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1/15/2025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1/15/2025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1/15/2025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1/15/2025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1/15/2025</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1/15/2025</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1/15/2025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91" r:id="rId16"/>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E03CC-0339-F44C-B3A5-5A854C8DC9B3}" type="datetimeFigureOut">
              <a:rPr lang="en-US" smtClean="0"/>
              <a:t>1/15/2025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9618-8840-BC40-A056-9FDC8BF16358}" type="slidenum">
              <a:rPr lang="en-US" smtClean="0"/>
              <a:t>‹#›</a:t>
            </a:fld>
            <a:endParaRPr lang="en-US"/>
          </a:p>
        </p:txBody>
      </p:sp>
    </p:spTree>
    <p:extLst>
      <p:ext uri="{BB962C8B-B14F-4D97-AF65-F5344CB8AC3E}">
        <p14:creationId xmlns:p14="http://schemas.microsoft.com/office/powerpoint/2010/main" val="4817108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8.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128</a:t>
            </a:r>
          </a:p>
          <a:p>
            <a:pPr algn="ctr"/>
            <a:r>
              <a:rPr lang="en-US" sz="6000" b="1" dirty="0">
                <a:solidFill>
                  <a:srgbClr val="E05436"/>
                </a:solidFill>
                <a:latin typeface="Century Gothic" panose="020B0502020202020204" pitchFamily="34" charset="0"/>
              </a:rPr>
              <a:t>Affixes Review 2</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8032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aigh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3980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oa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1988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584598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ou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94991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igh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62733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61770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oo</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72583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Morphemes</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1959393"/>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word parts that change what a word means</a:t>
            </a:r>
          </a:p>
        </p:txBody>
      </p:sp>
      <p:sp>
        <p:nvSpPr>
          <p:cNvPr id="9" name="Content Placeholder 2">
            <a:extLst>
              <a:ext uri="{FF2B5EF4-FFF2-40B4-BE49-F238E27FC236}">
                <a16:creationId xmlns:a16="http://schemas.microsoft.com/office/drawing/2014/main" id="{E0A8F1E9-640E-5FEC-FF0C-6D3448DF2395}"/>
              </a:ext>
            </a:extLst>
          </p:cNvPr>
          <p:cNvSpPr txBox="1">
            <a:spLocks/>
          </p:cNvSpPr>
          <p:nvPr/>
        </p:nvSpPr>
        <p:spPr>
          <a:xfrm>
            <a:off x="699334" y="4038565"/>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Suffixes and prefixes are types of morphemes. </a:t>
            </a:r>
          </a:p>
        </p:txBody>
      </p:sp>
    </p:spTree>
    <p:extLst>
      <p:ext uri="{BB962C8B-B14F-4D97-AF65-F5344CB8AC3E}">
        <p14:creationId xmlns:p14="http://schemas.microsoft.com/office/powerpoint/2010/main" val="170366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26719" y="358417"/>
            <a:ext cx="609055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  -or  -</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ist</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344904" y="1982450"/>
            <a:ext cx="845419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one that</a:t>
            </a:r>
          </a:p>
        </p:txBody>
      </p:sp>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719459" y="3429000"/>
            <a:ext cx="352496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teach</a:t>
            </a:r>
            <a:r>
              <a:rPr kumimoji="0" lang="en-US" alt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er</a:t>
            </a:r>
          </a:p>
        </p:txBody>
      </p:sp>
      <p:sp>
        <p:nvSpPr>
          <p:cNvPr id="6" name="TextBox 21">
            <a:extLst>
              <a:ext uri="{FF2B5EF4-FFF2-40B4-BE49-F238E27FC236}">
                <a16:creationId xmlns:a16="http://schemas.microsoft.com/office/drawing/2014/main" id="{B936FC5D-0005-533F-A3C9-4827C6983F2D}"/>
              </a:ext>
            </a:extLst>
          </p:cNvPr>
          <p:cNvSpPr txBox="1">
            <a:spLocks noChangeArrowheads="1"/>
          </p:cNvSpPr>
          <p:nvPr/>
        </p:nvSpPr>
        <p:spPr bwMode="auto">
          <a:xfrm>
            <a:off x="2481941" y="5122257"/>
            <a:ext cx="424442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art</a:t>
            </a:r>
            <a:r>
              <a:rPr kumimoji="0" lang="en-US" alt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ist</a:t>
            </a:r>
          </a:p>
        </p:txBody>
      </p:sp>
      <p:sp>
        <p:nvSpPr>
          <p:cNvPr id="7" name="TextBox 21">
            <a:extLst>
              <a:ext uri="{FF2B5EF4-FFF2-40B4-BE49-F238E27FC236}">
                <a16:creationId xmlns:a16="http://schemas.microsoft.com/office/drawing/2014/main" id="{714B733A-D01F-0BE5-D86A-FB35DFE4CC5D}"/>
              </a:ext>
            </a:extLst>
          </p:cNvPr>
          <p:cNvSpPr txBox="1">
            <a:spLocks noChangeArrowheads="1"/>
          </p:cNvSpPr>
          <p:nvPr/>
        </p:nvSpPr>
        <p:spPr bwMode="auto">
          <a:xfrm>
            <a:off x="5976759" y="3414633"/>
            <a:ext cx="215436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sail</a:t>
            </a:r>
            <a:r>
              <a:rPr kumimoji="0" lang="en-US" alt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or</a:t>
            </a:r>
          </a:p>
        </p:txBody>
      </p:sp>
    </p:spTree>
    <p:extLst>
      <p:ext uri="{BB962C8B-B14F-4D97-AF65-F5344CB8AC3E}">
        <p14:creationId xmlns:p14="http://schemas.microsoft.com/office/powerpoint/2010/main" val="1152823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26719" y="358417"/>
            <a:ext cx="609055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ish</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344904" y="1982450"/>
            <a:ext cx="845419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somewhat like</a:t>
            </a:r>
          </a:p>
        </p:txBody>
      </p:sp>
      <p:sp>
        <p:nvSpPr>
          <p:cNvPr id="6" name="TextBox 21">
            <a:extLst>
              <a:ext uri="{FF2B5EF4-FFF2-40B4-BE49-F238E27FC236}">
                <a16:creationId xmlns:a16="http://schemas.microsoft.com/office/drawing/2014/main" id="{B936FC5D-0005-533F-A3C9-4827C6983F2D}"/>
              </a:ext>
            </a:extLst>
          </p:cNvPr>
          <p:cNvSpPr txBox="1">
            <a:spLocks noChangeArrowheads="1"/>
          </p:cNvSpPr>
          <p:nvPr/>
        </p:nvSpPr>
        <p:spPr bwMode="auto">
          <a:xfrm>
            <a:off x="2449783" y="4106110"/>
            <a:ext cx="424442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slugg</a:t>
            </a:r>
            <a:r>
              <a:rPr kumimoji="0" lang="en-US" alt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ish</a:t>
            </a:r>
          </a:p>
        </p:txBody>
      </p:sp>
    </p:spTree>
    <p:extLst>
      <p:ext uri="{BB962C8B-B14F-4D97-AF65-F5344CB8AC3E}">
        <p14:creationId xmlns:p14="http://schemas.microsoft.com/office/powerpoint/2010/main" val="149482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26719" y="358417"/>
            <a:ext cx="609055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344904" y="1982450"/>
            <a:ext cx="845419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full of or described as</a:t>
            </a:r>
          </a:p>
        </p:txBody>
      </p:sp>
      <p:sp>
        <p:nvSpPr>
          <p:cNvPr id="6" name="TextBox 21">
            <a:extLst>
              <a:ext uri="{FF2B5EF4-FFF2-40B4-BE49-F238E27FC236}">
                <a16:creationId xmlns:a16="http://schemas.microsoft.com/office/drawing/2014/main" id="{B936FC5D-0005-533F-A3C9-4827C6983F2D}"/>
              </a:ext>
            </a:extLst>
          </p:cNvPr>
          <p:cNvSpPr txBox="1">
            <a:spLocks noChangeArrowheads="1"/>
          </p:cNvSpPr>
          <p:nvPr/>
        </p:nvSpPr>
        <p:spPr bwMode="auto">
          <a:xfrm>
            <a:off x="2449783" y="4106110"/>
            <a:ext cx="424442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cloud</a:t>
            </a:r>
            <a:r>
              <a:rPr kumimoji="0" lang="en-US" alt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y</a:t>
            </a:r>
          </a:p>
        </p:txBody>
      </p:sp>
    </p:spTree>
    <p:extLst>
      <p:ext uri="{BB962C8B-B14F-4D97-AF65-F5344CB8AC3E}">
        <p14:creationId xmlns:p14="http://schemas.microsoft.com/office/powerpoint/2010/main" val="225814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26719" y="358417"/>
            <a:ext cx="609055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-ness</a:t>
            </a: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344904" y="1982450"/>
            <a:ext cx="845419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state of</a:t>
            </a:r>
          </a:p>
        </p:txBody>
      </p:sp>
      <p:sp>
        <p:nvSpPr>
          <p:cNvPr id="6" name="TextBox 21">
            <a:extLst>
              <a:ext uri="{FF2B5EF4-FFF2-40B4-BE49-F238E27FC236}">
                <a16:creationId xmlns:a16="http://schemas.microsoft.com/office/drawing/2014/main" id="{B936FC5D-0005-533F-A3C9-4827C6983F2D}"/>
              </a:ext>
            </a:extLst>
          </p:cNvPr>
          <p:cNvSpPr txBox="1">
            <a:spLocks noChangeArrowheads="1"/>
          </p:cNvSpPr>
          <p:nvPr/>
        </p:nvSpPr>
        <p:spPr bwMode="auto">
          <a:xfrm>
            <a:off x="2449783" y="4106110"/>
            <a:ext cx="424442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kind</a:t>
            </a:r>
            <a:r>
              <a:rPr kumimoji="0" lang="en-US" alt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ness</a:t>
            </a:r>
          </a:p>
        </p:txBody>
      </p:sp>
    </p:spTree>
    <p:extLst>
      <p:ext uri="{BB962C8B-B14F-4D97-AF65-F5344CB8AC3E}">
        <p14:creationId xmlns:p14="http://schemas.microsoft.com/office/powerpoint/2010/main" val="355882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26719" y="358417"/>
            <a:ext cx="609055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ment</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344904" y="1982450"/>
            <a:ext cx="845419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result, act, or state of</a:t>
            </a:r>
          </a:p>
        </p:txBody>
      </p:sp>
      <p:sp>
        <p:nvSpPr>
          <p:cNvPr id="6" name="TextBox 21">
            <a:extLst>
              <a:ext uri="{FF2B5EF4-FFF2-40B4-BE49-F238E27FC236}">
                <a16:creationId xmlns:a16="http://schemas.microsoft.com/office/drawing/2014/main" id="{B936FC5D-0005-533F-A3C9-4827C6983F2D}"/>
              </a:ext>
            </a:extLst>
          </p:cNvPr>
          <p:cNvSpPr txBox="1">
            <a:spLocks noChangeArrowheads="1"/>
          </p:cNvSpPr>
          <p:nvPr/>
        </p:nvSpPr>
        <p:spPr bwMode="auto">
          <a:xfrm>
            <a:off x="1869867" y="4106110"/>
            <a:ext cx="540426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entertain</a:t>
            </a:r>
            <a:r>
              <a:rPr kumimoji="0" lang="en-US" alt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ment</a:t>
            </a:r>
          </a:p>
        </p:txBody>
      </p:sp>
    </p:spTree>
    <p:extLst>
      <p:ext uri="{BB962C8B-B14F-4D97-AF65-F5344CB8AC3E}">
        <p14:creationId xmlns:p14="http://schemas.microsoft.com/office/powerpoint/2010/main" val="199561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179616" y="3250669"/>
            <a:ext cx="329665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break</a:t>
            </a:r>
            <a:r>
              <a:rPr kumimoji="0" lang="en-US" altLang="en-US" sz="4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able</a:t>
            </a:r>
            <a:endParaRPr kumimoji="0" lang="en-US" alt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TextBox 21">
            <a:extLst>
              <a:ext uri="{FF2B5EF4-FFF2-40B4-BE49-F238E27FC236}">
                <a16:creationId xmlns:a16="http://schemas.microsoft.com/office/drawing/2014/main" id="{26777169-7F35-2075-5CA3-26021B5B967F}"/>
              </a:ext>
            </a:extLst>
          </p:cNvPr>
          <p:cNvSpPr txBox="1">
            <a:spLocks noChangeArrowheads="1"/>
          </p:cNvSpPr>
          <p:nvPr/>
        </p:nvSpPr>
        <p:spPr bwMode="auto">
          <a:xfrm>
            <a:off x="3215013" y="3250669"/>
            <a:ext cx="619024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able to be broken</a:t>
            </a:r>
          </a:p>
        </p:txBody>
      </p:sp>
      <p:sp>
        <p:nvSpPr>
          <p:cNvPr id="9" name="TextBox 21">
            <a:extLst>
              <a:ext uri="{FF2B5EF4-FFF2-40B4-BE49-F238E27FC236}">
                <a16:creationId xmlns:a16="http://schemas.microsoft.com/office/drawing/2014/main" id="{74AA1038-56BF-8AB6-B715-664A2CFB4D04}"/>
              </a:ext>
            </a:extLst>
          </p:cNvPr>
          <p:cNvSpPr txBox="1">
            <a:spLocks noChangeArrowheads="1"/>
          </p:cNvSpPr>
          <p:nvPr/>
        </p:nvSpPr>
        <p:spPr bwMode="auto">
          <a:xfrm>
            <a:off x="0" y="0"/>
            <a:ext cx="9144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-able   -</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ible</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TextBox 21">
            <a:extLst>
              <a:ext uri="{FF2B5EF4-FFF2-40B4-BE49-F238E27FC236}">
                <a16:creationId xmlns:a16="http://schemas.microsoft.com/office/drawing/2014/main" id="{9ADFEFC2-2285-BD0F-CCAA-0C40E997EE54}"/>
              </a:ext>
            </a:extLst>
          </p:cNvPr>
          <p:cNvSpPr txBox="1">
            <a:spLocks noChangeArrowheads="1"/>
          </p:cNvSpPr>
          <p:nvPr/>
        </p:nvSpPr>
        <p:spPr bwMode="auto">
          <a:xfrm>
            <a:off x="955054" y="1603577"/>
            <a:ext cx="723389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able or can do</a:t>
            </a:r>
          </a:p>
        </p:txBody>
      </p:sp>
    </p:spTree>
    <p:extLst>
      <p:ext uri="{BB962C8B-B14F-4D97-AF65-F5344CB8AC3E}">
        <p14:creationId xmlns:p14="http://schemas.microsoft.com/office/powerpoint/2010/main" val="274590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351185" y="374746"/>
            <a:ext cx="644162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uni</a:t>
            </a: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344904" y="1982450"/>
            <a:ext cx="845419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one 1</a:t>
            </a:r>
          </a:p>
        </p:txBody>
      </p:sp>
      <p:sp>
        <p:nvSpPr>
          <p:cNvPr id="6" name="TextBox 21">
            <a:extLst>
              <a:ext uri="{FF2B5EF4-FFF2-40B4-BE49-F238E27FC236}">
                <a16:creationId xmlns:a16="http://schemas.microsoft.com/office/drawing/2014/main" id="{B936FC5D-0005-533F-A3C9-4827C6983F2D}"/>
              </a:ext>
            </a:extLst>
          </p:cNvPr>
          <p:cNvSpPr txBox="1">
            <a:spLocks noChangeArrowheads="1"/>
          </p:cNvSpPr>
          <p:nvPr/>
        </p:nvSpPr>
        <p:spPr bwMode="auto">
          <a:xfrm>
            <a:off x="1869867" y="4106110"/>
            <a:ext cx="540426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uni</a:t>
            </a: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form</a:t>
            </a:r>
          </a:p>
        </p:txBody>
      </p:sp>
    </p:spTree>
    <p:extLst>
      <p:ext uri="{BB962C8B-B14F-4D97-AF65-F5344CB8AC3E}">
        <p14:creationId xmlns:p14="http://schemas.microsoft.com/office/powerpoint/2010/main" val="175427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351185" y="374746"/>
            <a:ext cx="644162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bi-</a:t>
            </a: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344904" y="1982450"/>
            <a:ext cx="845419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two 2</a:t>
            </a:r>
          </a:p>
        </p:txBody>
      </p:sp>
      <p:sp>
        <p:nvSpPr>
          <p:cNvPr id="6" name="TextBox 21">
            <a:extLst>
              <a:ext uri="{FF2B5EF4-FFF2-40B4-BE49-F238E27FC236}">
                <a16:creationId xmlns:a16="http://schemas.microsoft.com/office/drawing/2014/main" id="{B936FC5D-0005-533F-A3C9-4827C6983F2D}"/>
              </a:ext>
            </a:extLst>
          </p:cNvPr>
          <p:cNvSpPr txBox="1">
            <a:spLocks noChangeArrowheads="1"/>
          </p:cNvSpPr>
          <p:nvPr/>
        </p:nvSpPr>
        <p:spPr bwMode="auto">
          <a:xfrm>
            <a:off x="1869867" y="4106110"/>
            <a:ext cx="540426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bi</a:t>
            </a: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cycle</a:t>
            </a:r>
          </a:p>
        </p:txBody>
      </p:sp>
    </p:spTree>
    <p:extLst>
      <p:ext uri="{BB962C8B-B14F-4D97-AF65-F5344CB8AC3E}">
        <p14:creationId xmlns:p14="http://schemas.microsoft.com/office/powerpoint/2010/main" val="197675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351185" y="374746"/>
            <a:ext cx="644162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tri-</a:t>
            </a: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344904" y="1982450"/>
            <a:ext cx="845419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three 3</a:t>
            </a:r>
          </a:p>
        </p:txBody>
      </p:sp>
      <p:sp>
        <p:nvSpPr>
          <p:cNvPr id="6" name="TextBox 21">
            <a:extLst>
              <a:ext uri="{FF2B5EF4-FFF2-40B4-BE49-F238E27FC236}">
                <a16:creationId xmlns:a16="http://schemas.microsoft.com/office/drawing/2014/main" id="{B936FC5D-0005-533F-A3C9-4827C6983F2D}"/>
              </a:ext>
            </a:extLst>
          </p:cNvPr>
          <p:cNvSpPr txBox="1">
            <a:spLocks noChangeArrowheads="1"/>
          </p:cNvSpPr>
          <p:nvPr/>
        </p:nvSpPr>
        <p:spPr bwMode="auto">
          <a:xfrm>
            <a:off x="1869867" y="4106110"/>
            <a:ext cx="540426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tri</a:t>
            </a: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angle</a:t>
            </a:r>
          </a:p>
        </p:txBody>
      </p:sp>
    </p:spTree>
    <p:extLst>
      <p:ext uri="{BB962C8B-B14F-4D97-AF65-F5344CB8AC3E}">
        <p14:creationId xmlns:p14="http://schemas.microsoft.com/office/powerpoint/2010/main" val="421785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056633" y="2519847"/>
            <a:ext cx="7030735"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96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agreement</a:t>
            </a:r>
            <a:endParaRPr kumimoji="0" sz="48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1065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7200" b="1" i="0" u="none" strike="noStrike" kern="1200" cap="none" spc="0" normalizeH="0" baseline="0" noProof="0" dirty="0">
                <a:ln>
                  <a:noFill/>
                </a:ln>
                <a:solidFill>
                  <a:prstClr val="black"/>
                </a:solidFill>
                <a:effectLst/>
                <a:uLnTx/>
                <a:uFillTx/>
                <a:latin typeface="Century Gothic"/>
                <a:ea typeface="+mn-ea"/>
                <a:cs typeface="+mn-cs"/>
                <a:sym typeface="Century Gothic"/>
              </a:rPr>
              <a:t>farmer</a:t>
            </a:r>
            <a:endParaRPr kumimoji="0" sz="2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cartoonist</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mn-ea"/>
                <a:cs typeface="Arial"/>
                <a:sym typeface="Century Gothic"/>
              </a:rPr>
              <a:t>brownish</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2515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7200" b="1" i="0" u="none" strike="noStrike" kern="1200" cap="none" spc="0" normalizeH="0" baseline="0" noProof="0" dirty="0">
                <a:ln>
                  <a:noFill/>
                </a:ln>
                <a:solidFill>
                  <a:prstClr val="black"/>
                </a:solidFill>
                <a:effectLst/>
                <a:uLnTx/>
                <a:uFillTx/>
                <a:latin typeface="Century Gothic"/>
                <a:ea typeface="+mn-ea"/>
                <a:cs typeface="+mn-cs"/>
                <a:sym typeface="Century Gothic"/>
              </a:rPr>
              <a:t>messy</a:t>
            </a:r>
            <a:endParaRPr kumimoji="0" sz="2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shiny</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mn-ea"/>
                <a:cs typeface="Arial"/>
                <a:sym typeface="Century Gothic"/>
              </a:rPr>
              <a:t>darkness</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391436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7200" b="1" i="0" u="none" strike="noStrike" kern="1200" cap="none" spc="0" normalizeH="0" baseline="0" noProof="0" dirty="0">
                <a:ln>
                  <a:noFill/>
                </a:ln>
                <a:solidFill>
                  <a:prstClr val="black"/>
                </a:solidFill>
                <a:effectLst/>
                <a:uLnTx/>
                <a:uFillTx/>
                <a:latin typeface="Century Gothic"/>
                <a:ea typeface="+mn-ea"/>
                <a:cs typeface="+mn-cs"/>
                <a:sym typeface="Century Gothic"/>
              </a:rPr>
              <a:t>happiness</a:t>
            </a:r>
            <a:endParaRPr kumimoji="0" sz="2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disagreement</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mn-ea"/>
                <a:cs typeface="Arial"/>
                <a:sym typeface="Century Gothic"/>
              </a:rPr>
              <a:t>fixable</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48078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7200" b="1" i="0" u="none" strike="noStrike" kern="1200" cap="none" spc="0" normalizeH="0" baseline="0" noProof="0" dirty="0">
                <a:ln>
                  <a:noFill/>
                </a:ln>
                <a:solidFill>
                  <a:prstClr val="black"/>
                </a:solidFill>
                <a:effectLst/>
                <a:uLnTx/>
                <a:uFillTx/>
                <a:latin typeface="Century Gothic"/>
                <a:ea typeface="+mn-ea"/>
                <a:cs typeface="+mn-cs"/>
                <a:sym typeface="Century Gothic"/>
              </a:rPr>
              <a:t>flexible</a:t>
            </a:r>
            <a:endParaRPr kumimoji="0" sz="2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lang="en-US" sz="7200" b="1" kern="0" dirty="0">
                <a:solidFill>
                  <a:srgbClr val="000000"/>
                </a:solidFill>
                <a:latin typeface="Century Gothic"/>
                <a:cs typeface="Arial"/>
                <a:sym typeface="Century Gothic"/>
              </a:rPr>
              <a:t>unify</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46;p36">
            <a:extLst>
              <a:ext uri="{FF2B5EF4-FFF2-40B4-BE49-F238E27FC236}">
                <a16:creationId xmlns:a16="http://schemas.microsoft.com/office/drawing/2014/main" id="{7B278E0F-FC42-3D5E-273F-CF60DB32FF85}"/>
              </a:ext>
            </a:extLst>
          </p:cNvPr>
          <p:cNvSpPr txBox="1"/>
          <p:nvPr/>
        </p:nvSpPr>
        <p:spPr>
          <a:xfrm>
            <a:off x="-1" y="4886057"/>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7200" b="1" i="0" u="none" strike="noStrike" kern="1200" cap="none" spc="0" normalizeH="0" baseline="0" noProof="0" dirty="0">
                <a:ln>
                  <a:noFill/>
                </a:ln>
                <a:solidFill>
                  <a:prstClr val="black"/>
                </a:solidFill>
                <a:effectLst/>
                <a:uLnTx/>
                <a:uFillTx/>
                <a:latin typeface="Century Gothic"/>
                <a:ea typeface="+mn-ea"/>
                <a:cs typeface="+mn-cs"/>
                <a:sym typeface="Century Gothic"/>
              </a:rPr>
              <a:t>bicycle</a:t>
            </a:r>
            <a:endParaRPr kumimoji="0" sz="20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638270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128</a:t>
            </a:r>
          </a:p>
          <a:p>
            <a:pPr algn="ctr"/>
            <a:r>
              <a:rPr lang="en-US" sz="4800" b="1" dirty="0">
                <a:solidFill>
                  <a:srgbClr val="E05436"/>
                </a:solidFill>
                <a:latin typeface="Century Gothic" panose="020B0502020202020204" pitchFamily="34" charset="0"/>
              </a:rPr>
              <a:t>Affixes Review 2</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650;p36">
            <a:extLst>
              <a:ext uri="{FF2B5EF4-FFF2-40B4-BE49-F238E27FC236}">
                <a16:creationId xmlns:a16="http://schemas.microsoft.com/office/drawing/2014/main" id="{D43F15E5-1011-7E78-DF53-054B7F62D52A}"/>
              </a:ext>
            </a:extLst>
          </p:cNvPr>
          <p:cNvSpPr txBox="1"/>
          <p:nvPr/>
        </p:nvSpPr>
        <p:spPr>
          <a:xfrm>
            <a:off x="1" y="1757074"/>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lang="en-US" sz="7200" b="1" kern="0" dirty="0">
                <a:solidFill>
                  <a:srgbClr val="000000"/>
                </a:solidFill>
                <a:latin typeface="Century Gothic"/>
                <a:cs typeface="Arial"/>
                <a:sym typeface="Century Gothic"/>
              </a:rPr>
              <a:t>triangle</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98702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128</a:t>
            </a:r>
          </a:p>
          <a:p>
            <a:pPr algn="ctr"/>
            <a:r>
              <a:rPr lang="en-US" sz="4800" b="1" dirty="0">
                <a:solidFill>
                  <a:srgbClr val="E05436"/>
                </a:solidFill>
                <a:latin typeface="Century Gothic" panose="020B0502020202020204" pitchFamily="34" charset="0"/>
              </a:rPr>
              <a:t>Affixes Review 2</a:t>
            </a:r>
          </a:p>
        </p:txBody>
      </p:sp>
    </p:spTree>
    <p:extLst>
      <p:ext uri="{BB962C8B-B14F-4D97-AF65-F5344CB8AC3E}">
        <p14:creationId xmlns:p14="http://schemas.microsoft.com/office/powerpoint/2010/main" val="14214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Morphemes</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1959393"/>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word parts that change what a word means</a:t>
            </a:r>
          </a:p>
        </p:txBody>
      </p:sp>
      <p:sp>
        <p:nvSpPr>
          <p:cNvPr id="9" name="Content Placeholder 2">
            <a:extLst>
              <a:ext uri="{FF2B5EF4-FFF2-40B4-BE49-F238E27FC236}">
                <a16:creationId xmlns:a16="http://schemas.microsoft.com/office/drawing/2014/main" id="{E0A8F1E9-640E-5FEC-FF0C-6D3448DF2395}"/>
              </a:ext>
            </a:extLst>
          </p:cNvPr>
          <p:cNvSpPr txBox="1">
            <a:spLocks/>
          </p:cNvSpPr>
          <p:nvPr/>
        </p:nvSpPr>
        <p:spPr>
          <a:xfrm>
            <a:off x="699334" y="4038565"/>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Suffixes and prefixes are types of morphemes. </a:t>
            </a:r>
          </a:p>
        </p:txBody>
      </p:sp>
    </p:spTree>
    <p:extLst>
      <p:ext uri="{BB962C8B-B14F-4D97-AF65-F5344CB8AC3E}">
        <p14:creationId xmlns:p14="http://schemas.microsoft.com/office/powerpoint/2010/main" val="1418871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26719" y="358417"/>
            <a:ext cx="609055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  -or  -</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ist</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344904" y="1982450"/>
            <a:ext cx="845419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one that</a:t>
            </a:r>
          </a:p>
        </p:txBody>
      </p:sp>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719459" y="3429000"/>
            <a:ext cx="352496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teach</a:t>
            </a:r>
            <a:r>
              <a:rPr kumimoji="0" lang="en-US" alt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er</a:t>
            </a:r>
          </a:p>
        </p:txBody>
      </p:sp>
      <p:sp>
        <p:nvSpPr>
          <p:cNvPr id="6" name="TextBox 21">
            <a:extLst>
              <a:ext uri="{FF2B5EF4-FFF2-40B4-BE49-F238E27FC236}">
                <a16:creationId xmlns:a16="http://schemas.microsoft.com/office/drawing/2014/main" id="{B936FC5D-0005-533F-A3C9-4827C6983F2D}"/>
              </a:ext>
            </a:extLst>
          </p:cNvPr>
          <p:cNvSpPr txBox="1">
            <a:spLocks noChangeArrowheads="1"/>
          </p:cNvSpPr>
          <p:nvPr/>
        </p:nvSpPr>
        <p:spPr bwMode="auto">
          <a:xfrm>
            <a:off x="2481941" y="5122257"/>
            <a:ext cx="424442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art</a:t>
            </a:r>
            <a:r>
              <a:rPr kumimoji="0" lang="en-US" alt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ist</a:t>
            </a:r>
          </a:p>
        </p:txBody>
      </p:sp>
      <p:sp>
        <p:nvSpPr>
          <p:cNvPr id="7" name="TextBox 21">
            <a:extLst>
              <a:ext uri="{FF2B5EF4-FFF2-40B4-BE49-F238E27FC236}">
                <a16:creationId xmlns:a16="http://schemas.microsoft.com/office/drawing/2014/main" id="{714B733A-D01F-0BE5-D86A-FB35DFE4CC5D}"/>
              </a:ext>
            </a:extLst>
          </p:cNvPr>
          <p:cNvSpPr txBox="1">
            <a:spLocks noChangeArrowheads="1"/>
          </p:cNvSpPr>
          <p:nvPr/>
        </p:nvSpPr>
        <p:spPr bwMode="auto">
          <a:xfrm>
            <a:off x="5976759" y="3414633"/>
            <a:ext cx="215436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sail</a:t>
            </a:r>
            <a:r>
              <a:rPr kumimoji="0" lang="en-US" alt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or</a:t>
            </a:r>
          </a:p>
        </p:txBody>
      </p:sp>
    </p:spTree>
    <p:extLst>
      <p:ext uri="{BB962C8B-B14F-4D97-AF65-F5344CB8AC3E}">
        <p14:creationId xmlns:p14="http://schemas.microsoft.com/office/powerpoint/2010/main" val="330710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26719" y="358417"/>
            <a:ext cx="609055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ish</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344904" y="1982450"/>
            <a:ext cx="845419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somewhat like</a:t>
            </a:r>
          </a:p>
        </p:txBody>
      </p:sp>
      <p:sp>
        <p:nvSpPr>
          <p:cNvPr id="6" name="TextBox 21">
            <a:extLst>
              <a:ext uri="{FF2B5EF4-FFF2-40B4-BE49-F238E27FC236}">
                <a16:creationId xmlns:a16="http://schemas.microsoft.com/office/drawing/2014/main" id="{B936FC5D-0005-533F-A3C9-4827C6983F2D}"/>
              </a:ext>
            </a:extLst>
          </p:cNvPr>
          <p:cNvSpPr txBox="1">
            <a:spLocks noChangeArrowheads="1"/>
          </p:cNvSpPr>
          <p:nvPr/>
        </p:nvSpPr>
        <p:spPr bwMode="auto">
          <a:xfrm>
            <a:off x="2449783" y="4106110"/>
            <a:ext cx="424442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slugg</a:t>
            </a:r>
            <a:r>
              <a:rPr kumimoji="0" lang="en-US" alt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ish</a:t>
            </a:r>
          </a:p>
        </p:txBody>
      </p:sp>
    </p:spTree>
    <p:extLst>
      <p:ext uri="{BB962C8B-B14F-4D97-AF65-F5344CB8AC3E}">
        <p14:creationId xmlns:p14="http://schemas.microsoft.com/office/powerpoint/2010/main" val="280473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26719" y="358417"/>
            <a:ext cx="609055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344904" y="1982450"/>
            <a:ext cx="845419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full of or described as</a:t>
            </a:r>
          </a:p>
        </p:txBody>
      </p:sp>
      <p:sp>
        <p:nvSpPr>
          <p:cNvPr id="6" name="TextBox 21">
            <a:extLst>
              <a:ext uri="{FF2B5EF4-FFF2-40B4-BE49-F238E27FC236}">
                <a16:creationId xmlns:a16="http://schemas.microsoft.com/office/drawing/2014/main" id="{B936FC5D-0005-533F-A3C9-4827C6983F2D}"/>
              </a:ext>
            </a:extLst>
          </p:cNvPr>
          <p:cNvSpPr txBox="1">
            <a:spLocks noChangeArrowheads="1"/>
          </p:cNvSpPr>
          <p:nvPr/>
        </p:nvSpPr>
        <p:spPr bwMode="auto">
          <a:xfrm>
            <a:off x="2449783" y="4106110"/>
            <a:ext cx="424442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cloud</a:t>
            </a:r>
            <a:r>
              <a:rPr kumimoji="0" lang="en-US" alt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y</a:t>
            </a:r>
          </a:p>
        </p:txBody>
      </p:sp>
    </p:spTree>
    <p:extLst>
      <p:ext uri="{BB962C8B-B14F-4D97-AF65-F5344CB8AC3E}">
        <p14:creationId xmlns:p14="http://schemas.microsoft.com/office/powerpoint/2010/main" val="182929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26719" y="358417"/>
            <a:ext cx="609055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-ness</a:t>
            </a: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344904" y="1982450"/>
            <a:ext cx="845419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state of</a:t>
            </a:r>
          </a:p>
        </p:txBody>
      </p:sp>
      <p:sp>
        <p:nvSpPr>
          <p:cNvPr id="6" name="TextBox 21">
            <a:extLst>
              <a:ext uri="{FF2B5EF4-FFF2-40B4-BE49-F238E27FC236}">
                <a16:creationId xmlns:a16="http://schemas.microsoft.com/office/drawing/2014/main" id="{B936FC5D-0005-533F-A3C9-4827C6983F2D}"/>
              </a:ext>
            </a:extLst>
          </p:cNvPr>
          <p:cNvSpPr txBox="1">
            <a:spLocks noChangeArrowheads="1"/>
          </p:cNvSpPr>
          <p:nvPr/>
        </p:nvSpPr>
        <p:spPr bwMode="auto">
          <a:xfrm>
            <a:off x="2449783" y="4106110"/>
            <a:ext cx="424442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kind</a:t>
            </a:r>
            <a:r>
              <a:rPr kumimoji="0" lang="en-US" alt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ness</a:t>
            </a:r>
          </a:p>
        </p:txBody>
      </p:sp>
    </p:spTree>
    <p:extLst>
      <p:ext uri="{BB962C8B-B14F-4D97-AF65-F5344CB8AC3E}">
        <p14:creationId xmlns:p14="http://schemas.microsoft.com/office/powerpoint/2010/main" val="29293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26719" y="358417"/>
            <a:ext cx="609055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ment</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344904" y="1982450"/>
            <a:ext cx="845419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result, act, or state of</a:t>
            </a:r>
          </a:p>
        </p:txBody>
      </p:sp>
      <p:sp>
        <p:nvSpPr>
          <p:cNvPr id="6" name="TextBox 21">
            <a:extLst>
              <a:ext uri="{FF2B5EF4-FFF2-40B4-BE49-F238E27FC236}">
                <a16:creationId xmlns:a16="http://schemas.microsoft.com/office/drawing/2014/main" id="{B936FC5D-0005-533F-A3C9-4827C6983F2D}"/>
              </a:ext>
            </a:extLst>
          </p:cNvPr>
          <p:cNvSpPr txBox="1">
            <a:spLocks noChangeArrowheads="1"/>
          </p:cNvSpPr>
          <p:nvPr/>
        </p:nvSpPr>
        <p:spPr bwMode="auto">
          <a:xfrm>
            <a:off x="1869867" y="4106110"/>
            <a:ext cx="540426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entertain</a:t>
            </a:r>
            <a:r>
              <a:rPr kumimoji="0" lang="en-US" alt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ment</a:t>
            </a:r>
          </a:p>
        </p:txBody>
      </p:sp>
    </p:spTree>
    <p:extLst>
      <p:ext uri="{BB962C8B-B14F-4D97-AF65-F5344CB8AC3E}">
        <p14:creationId xmlns:p14="http://schemas.microsoft.com/office/powerpoint/2010/main" val="293281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179616" y="3250669"/>
            <a:ext cx="329665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break</a:t>
            </a:r>
            <a:r>
              <a:rPr kumimoji="0" lang="en-US" altLang="en-US" sz="4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able</a:t>
            </a:r>
            <a:endParaRPr kumimoji="0" lang="en-US" alt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TextBox 21">
            <a:extLst>
              <a:ext uri="{FF2B5EF4-FFF2-40B4-BE49-F238E27FC236}">
                <a16:creationId xmlns:a16="http://schemas.microsoft.com/office/drawing/2014/main" id="{26777169-7F35-2075-5CA3-26021B5B967F}"/>
              </a:ext>
            </a:extLst>
          </p:cNvPr>
          <p:cNvSpPr txBox="1">
            <a:spLocks noChangeArrowheads="1"/>
          </p:cNvSpPr>
          <p:nvPr/>
        </p:nvSpPr>
        <p:spPr bwMode="auto">
          <a:xfrm>
            <a:off x="3215013" y="3250669"/>
            <a:ext cx="619024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able to be broken</a:t>
            </a:r>
          </a:p>
        </p:txBody>
      </p:sp>
      <p:sp>
        <p:nvSpPr>
          <p:cNvPr id="9" name="TextBox 21">
            <a:extLst>
              <a:ext uri="{FF2B5EF4-FFF2-40B4-BE49-F238E27FC236}">
                <a16:creationId xmlns:a16="http://schemas.microsoft.com/office/drawing/2014/main" id="{74AA1038-56BF-8AB6-B715-664A2CFB4D04}"/>
              </a:ext>
            </a:extLst>
          </p:cNvPr>
          <p:cNvSpPr txBox="1">
            <a:spLocks noChangeArrowheads="1"/>
          </p:cNvSpPr>
          <p:nvPr/>
        </p:nvSpPr>
        <p:spPr bwMode="auto">
          <a:xfrm>
            <a:off x="0" y="0"/>
            <a:ext cx="9144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-able   -</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ible</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TextBox 21">
            <a:extLst>
              <a:ext uri="{FF2B5EF4-FFF2-40B4-BE49-F238E27FC236}">
                <a16:creationId xmlns:a16="http://schemas.microsoft.com/office/drawing/2014/main" id="{9ADFEFC2-2285-BD0F-CCAA-0C40E997EE54}"/>
              </a:ext>
            </a:extLst>
          </p:cNvPr>
          <p:cNvSpPr txBox="1">
            <a:spLocks noChangeArrowheads="1"/>
          </p:cNvSpPr>
          <p:nvPr/>
        </p:nvSpPr>
        <p:spPr bwMode="auto">
          <a:xfrm>
            <a:off x="955054" y="1603577"/>
            <a:ext cx="723389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able or can do</a:t>
            </a:r>
          </a:p>
        </p:txBody>
      </p:sp>
    </p:spTree>
    <p:extLst>
      <p:ext uri="{BB962C8B-B14F-4D97-AF65-F5344CB8AC3E}">
        <p14:creationId xmlns:p14="http://schemas.microsoft.com/office/powerpoint/2010/main" val="149017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351185" y="374746"/>
            <a:ext cx="644162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uni</a:t>
            </a: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344904" y="1982450"/>
            <a:ext cx="845419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one 1</a:t>
            </a:r>
          </a:p>
        </p:txBody>
      </p:sp>
      <p:sp>
        <p:nvSpPr>
          <p:cNvPr id="6" name="TextBox 21">
            <a:extLst>
              <a:ext uri="{FF2B5EF4-FFF2-40B4-BE49-F238E27FC236}">
                <a16:creationId xmlns:a16="http://schemas.microsoft.com/office/drawing/2014/main" id="{B936FC5D-0005-533F-A3C9-4827C6983F2D}"/>
              </a:ext>
            </a:extLst>
          </p:cNvPr>
          <p:cNvSpPr txBox="1">
            <a:spLocks noChangeArrowheads="1"/>
          </p:cNvSpPr>
          <p:nvPr/>
        </p:nvSpPr>
        <p:spPr bwMode="auto">
          <a:xfrm>
            <a:off x="1869867" y="4106110"/>
            <a:ext cx="540426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uni</a:t>
            </a: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form</a:t>
            </a:r>
          </a:p>
        </p:txBody>
      </p:sp>
    </p:spTree>
    <p:extLst>
      <p:ext uri="{BB962C8B-B14F-4D97-AF65-F5344CB8AC3E}">
        <p14:creationId xmlns:p14="http://schemas.microsoft.com/office/powerpoint/2010/main" val="3347384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351185" y="374746"/>
            <a:ext cx="644162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bi-</a:t>
            </a: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344904" y="1982450"/>
            <a:ext cx="845419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two 2</a:t>
            </a:r>
          </a:p>
        </p:txBody>
      </p:sp>
      <p:sp>
        <p:nvSpPr>
          <p:cNvPr id="6" name="TextBox 21">
            <a:extLst>
              <a:ext uri="{FF2B5EF4-FFF2-40B4-BE49-F238E27FC236}">
                <a16:creationId xmlns:a16="http://schemas.microsoft.com/office/drawing/2014/main" id="{B936FC5D-0005-533F-A3C9-4827C6983F2D}"/>
              </a:ext>
            </a:extLst>
          </p:cNvPr>
          <p:cNvSpPr txBox="1">
            <a:spLocks noChangeArrowheads="1"/>
          </p:cNvSpPr>
          <p:nvPr/>
        </p:nvSpPr>
        <p:spPr bwMode="auto">
          <a:xfrm>
            <a:off x="1869867" y="4106110"/>
            <a:ext cx="540426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bi</a:t>
            </a: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cycle</a:t>
            </a:r>
          </a:p>
        </p:txBody>
      </p:sp>
    </p:spTree>
    <p:extLst>
      <p:ext uri="{BB962C8B-B14F-4D97-AF65-F5344CB8AC3E}">
        <p14:creationId xmlns:p14="http://schemas.microsoft.com/office/powerpoint/2010/main" val="156224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351185" y="374746"/>
            <a:ext cx="644162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tri-</a:t>
            </a: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344904" y="1982450"/>
            <a:ext cx="845419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three 3</a:t>
            </a:r>
          </a:p>
        </p:txBody>
      </p:sp>
      <p:sp>
        <p:nvSpPr>
          <p:cNvPr id="6" name="TextBox 21">
            <a:extLst>
              <a:ext uri="{FF2B5EF4-FFF2-40B4-BE49-F238E27FC236}">
                <a16:creationId xmlns:a16="http://schemas.microsoft.com/office/drawing/2014/main" id="{B936FC5D-0005-533F-A3C9-4827C6983F2D}"/>
              </a:ext>
            </a:extLst>
          </p:cNvPr>
          <p:cNvSpPr txBox="1">
            <a:spLocks noChangeArrowheads="1"/>
          </p:cNvSpPr>
          <p:nvPr/>
        </p:nvSpPr>
        <p:spPr bwMode="auto">
          <a:xfrm>
            <a:off x="1869867" y="4106110"/>
            <a:ext cx="540426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tri</a:t>
            </a: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angle</a:t>
            </a:r>
          </a:p>
        </p:txBody>
      </p:sp>
    </p:spTree>
    <p:extLst>
      <p:ext uri="{BB962C8B-B14F-4D97-AF65-F5344CB8AC3E}">
        <p14:creationId xmlns:p14="http://schemas.microsoft.com/office/powerpoint/2010/main" val="2201321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646;p36">
            <a:extLst>
              <a:ext uri="{FF2B5EF4-FFF2-40B4-BE49-F238E27FC236}">
                <a16:creationId xmlns:a16="http://schemas.microsoft.com/office/drawing/2014/main" id="{948A3D1A-4D20-128C-7E5A-76348E1AADD2}"/>
              </a:ext>
            </a:extLst>
          </p:cNvPr>
          <p:cNvSpPr txBox="1"/>
          <p:nvPr/>
        </p:nvSpPr>
        <p:spPr>
          <a:xfrm>
            <a:off x="0" y="2138063"/>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lang="en-US" sz="7200" b="1" dirty="0">
                <a:solidFill>
                  <a:prstClr val="black"/>
                </a:solidFill>
                <a:latin typeface="Century Gothic"/>
                <a:ea typeface="Arial"/>
                <a:cs typeface="Arial"/>
              </a:rPr>
              <a:t>loneliness</a:t>
            </a:r>
            <a:endParaRPr lang="en-US" sz="7200" b="1" i="0" u="none" strike="noStrike" cap="none" spc="0" normalizeH="0" baseline="0" noProof="0" dirty="0">
              <a:ln>
                <a:noFill/>
              </a:ln>
              <a:solidFill>
                <a:prstClr val="black"/>
              </a:solidFill>
              <a:effectLst/>
              <a:uLnTx/>
              <a:uFillTx/>
              <a:latin typeface="Century Gothic"/>
              <a:ea typeface="Arial"/>
              <a:cs typeface="Arial"/>
            </a:endParaRPr>
          </a:p>
        </p:txBody>
      </p:sp>
      <p:sp>
        <p:nvSpPr>
          <p:cNvPr id="6" name="Google Shape;648;p36">
            <a:extLst>
              <a:ext uri="{FF2B5EF4-FFF2-40B4-BE49-F238E27FC236}">
                <a16:creationId xmlns:a16="http://schemas.microsoft.com/office/drawing/2014/main" id="{91FD8341-FF73-2B9F-FEF2-5B259F99223D}"/>
              </a:ext>
            </a:extLst>
          </p:cNvPr>
          <p:cNvSpPr txBox="1"/>
          <p:nvPr/>
        </p:nvSpPr>
        <p:spPr>
          <a:xfrm>
            <a:off x="0" y="4193620"/>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mn-ea"/>
                <a:cs typeface="Arial"/>
                <a:sym typeface="Century Gothic"/>
              </a:rPr>
              <a:t>triangle</a:t>
            </a:r>
            <a:endParaRPr kumimoji="0" lang="en-US" sz="72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41499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646;p36">
            <a:extLst>
              <a:ext uri="{FF2B5EF4-FFF2-40B4-BE49-F238E27FC236}">
                <a16:creationId xmlns:a16="http://schemas.microsoft.com/office/drawing/2014/main" id="{948A3D1A-4D20-128C-7E5A-76348E1AADD2}"/>
              </a:ext>
            </a:extLst>
          </p:cNvPr>
          <p:cNvSpPr txBox="1"/>
          <p:nvPr/>
        </p:nvSpPr>
        <p:spPr>
          <a:xfrm>
            <a:off x="0" y="2138063"/>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7200" b="1" i="0" u="none" strike="noStrike" kern="1200" cap="none" spc="0" normalizeH="0" baseline="0" noProof="0" dirty="0">
                <a:ln>
                  <a:noFill/>
                </a:ln>
                <a:solidFill>
                  <a:prstClr val="black"/>
                </a:solidFill>
                <a:effectLst/>
                <a:uLnTx/>
                <a:uFillTx/>
                <a:latin typeface="Century Gothic"/>
                <a:ea typeface="+mn-ea"/>
                <a:cs typeface="+mn-cs"/>
                <a:sym typeface="Century Gothic"/>
              </a:rPr>
              <a:t>wealthy</a:t>
            </a:r>
            <a:endParaRPr kumimoji="0" sz="7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 name="Google Shape;648;p36">
            <a:extLst>
              <a:ext uri="{FF2B5EF4-FFF2-40B4-BE49-F238E27FC236}">
                <a16:creationId xmlns:a16="http://schemas.microsoft.com/office/drawing/2014/main" id="{91FD8341-FF73-2B9F-FEF2-5B259F99223D}"/>
              </a:ext>
            </a:extLst>
          </p:cNvPr>
          <p:cNvSpPr txBox="1"/>
          <p:nvPr/>
        </p:nvSpPr>
        <p:spPr>
          <a:xfrm>
            <a:off x="0" y="4193620"/>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mn-ea"/>
                <a:cs typeface="Arial"/>
                <a:sym typeface="Century Gothic"/>
              </a:rPr>
              <a:t>breakable</a:t>
            </a:r>
            <a:endParaRPr kumimoji="0" lang="en-US" sz="72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835246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4E61E62-0782-0352-83E2-6FCF91293E8A}"/>
              </a:ext>
            </a:extLst>
          </p:cNvPr>
          <p:cNvGrpSpPr/>
          <p:nvPr/>
        </p:nvGrpSpPr>
        <p:grpSpPr>
          <a:xfrm>
            <a:off x="8568422" y="6187897"/>
            <a:ext cx="576775" cy="654148"/>
            <a:chOff x="8567225" y="6203852"/>
            <a:chExt cx="576775" cy="654148"/>
          </a:xfrm>
        </p:grpSpPr>
        <p:sp>
          <p:nvSpPr>
            <p:cNvPr id="7" name="Rectangle 6">
              <a:extLst>
                <a:ext uri="{FF2B5EF4-FFF2-40B4-BE49-F238E27FC236}">
                  <a16:creationId xmlns:a16="http://schemas.microsoft.com/office/drawing/2014/main" id="{FCCE0C34-0957-D209-9512-F901229007D4}"/>
                </a:ext>
              </a:extLst>
            </p:cNvPr>
            <p:cNvSpPr/>
            <p:nvPr/>
          </p:nvSpPr>
          <p:spPr>
            <a:xfrm>
              <a:off x="8567225" y="6203852"/>
              <a:ext cx="576775" cy="654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67076C6-D18F-F857-B32C-DE98DF20CD12}"/>
                </a:ext>
              </a:extLst>
            </p:cNvPr>
            <p:cNvPicPr>
              <a:picLocks noChangeAspect="1"/>
            </p:cNvPicPr>
            <p:nvPr/>
          </p:nvPicPr>
          <p:blipFill>
            <a:blip r:embed="rId4"/>
            <a:stretch>
              <a:fillRect/>
            </a:stretch>
          </p:blipFill>
          <p:spPr>
            <a:xfrm>
              <a:off x="8700870" y="6361587"/>
              <a:ext cx="341376" cy="365760"/>
            </a:xfrm>
            <a:prstGeom prst="rect">
              <a:avLst/>
            </a:prstGeom>
          </p:spPr>
        </p:pic>
      </p:grpSp>
    </p:spTree>
    <p:extLst>
      <p:ext uri="{BB962C8B-B14F-4D97-AF65-F5344CB8AC3E}">
        <p14:creationId xmlns:p14="http://schemas.microsoft.com/office/powerpoint/2010/main" val="491198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56936833-7C67-1841-6A34-39770CDB9E21}"/>
              </a:ext>
            </a:extLst>
          </p:cNvPr>
          <p:cNvGraphicFramePr>
            <a:graphicFrameLocks noGrp="1"/>
          </p:cNvGraphicFramePr>
          <p:nvPr>
            <p:extLst>
              <p:ext uri="{D42A27DB-BD31-4B8C-83A1-F6EECF244321}">
                <p14:modId xmlns:p14="http://schemas.microsoft.com/office/powerpoint/2010/main" val="943035122"/>
              </p:ext>
            </p:extLst>
          </p:nvPr>
        </p:nvGraphicFramePr>
        <p:xfrm>
          <a:off x="340995" y="437170"/>
          <a:ext cx="8462010" cy="5620730"/>
        </p:xfrm>
        <a:graphic>
          <a:graphicData uri="http://schemas.openxmlformats.org/drawingml/2006/table">
            <a:tbl>
              <a:tblPr firstRow="1" bandRow="1">
                <a:tableStyleId>{5940675A-B579-460E-94D1-54222C63F5DA}</a:tableStyleId>
              </a:tblPr>
              <a:tblGrid>
                <a:gridCol w="2345055">
                  <a:extLst>
                    <a:ext uri="{9D8B030D-6E8A-4147-A177-3AD203B41FA5}">
                      <a16:colId xmlns:a16="http://schemas.microsoft.com/office/drawing/2014/main" val="3835374479"/>
                    </a:ext>
                  </a:extLst>
                </a:gridCol>
                <a:gridCol w="6116955">
                  <a:extLst>
                    <a:ext uri="{9D8B030D-6E8A-4147-A177-3AD203B41FA5}">
                      <a16:colId xmlns:a16="http://schemas.microsoft.com/office/drawing/2014/main" val="3370858325"/>
                    </a:ext>
                  </a:extLst>
                </a:gridCol>
              </a:tblGrid>
              <a:tr h="553430">
                <a:tc>
                  <a:txBody>
                    <a:bodyPr/>
                    <a:lstStyle/>
                    <a:p>
                      <a:r>
                        <a:rPr lang="en-US" sz="2800" b="1" dirty="0">
                          <a:latin typeface="Century Gothic" panose="020B0502020202020204" pitchFamily="34" charset="0"/>
                        </a:rPr>
                        <a:t>word</a:t>
                      </a:r>
                    </a:p>
                  </a:txBody>
                  <a:tcPr/>
                </a:tc>
                <a:tc>
                  <a:txBody>
                    <a:bodyPr/>
                    <a:lstStyle/>
                    <a:p>
                      <a:r>
                        <a:rPr lang="en-US" sz="2800" b="1" dirty="0">
                          <a:latin typeface="Century Gothic" panose="020B0502020202020204" pitchFamily="34" charset="0"/>
                        </a:rPr>
                        <a:t>definition</a:t>
                      </a:r>
                    </a:p>
                  </a:txBody>
                  <a:tcPr/>
                </a:tc>
                <a:extLst>
                  <a:ext uri="{0D108BD9-81ED-4DB2-BD59-A6C34878D82A}">
                    <a16:rowId xmlns:a16="http://schemas.microsoft.com/office/drawing/2014/main" val="3480453457"/>
                  </a:ext>
                </a:extLst>
              </a:tr>
              <a:tr h="1466850">
                <a:tc>
                  <a:txBody>
                    <a:bodyPr/>
                    <a:lstStyle/>
                    <a:p>
                      <a:endParaRPr lang="en-US" sz="2600" dirty="0">
                        <a:latin typeface="Century Gothic" panose="020B0502020202020204" pitchFamily="34" charset="0"/>
                      </a:endParaRPr>
                    </a:p>
                  </a:txBody>
                  <a:tcPr/>
                </a:tc>
                <a:tc>
                  <a:txBody>
                    <a:bodyPr/>
                    <a:lstStyle/>
                    <a:p>
                      <a:endParaRPr lang="en-US" sz="2600" dirty="0">
                        <a:latin typeface="Century Gothic" panose="020B0502020202020204" pitchFamily="34" charset="0"/>
                      </a:endParaRPr>
                    </a:p>
                  </a:txBody>
                  <a:tcPr/>
                </a:tc>
                <a:extLst>
                  <a:ext uri="{0D108BD9-81ED-4DB2-BD59-A6C34878D82A}">
                    <a16:rowId xmlns:a16="http://schemas.microsoft.com/office/drawing/2014/main" val="816864192"/>
                  </a:ext>
                </a:extLst>
              </a:tr>
              <a:tr h="1752600">
                <a:tc>
                  <a:txBody>
                    <a:bodyPr/>
                    <a:lstStyle/>
                    <a:p>
                      <a:endParaRPr lang="en-US" sz="2600" dirty="0">
                        <a:latin typeface="Century Gothic" panose="020B0502020202020204" pitchFamily="34" charset="0"/>
                      </a:endParaRPr>
                    </a:p>
                  </a:txBody>
                  <a:tcPr/>
                </a:tc>
                <a:tc>
                  <a:txBody>
                    <a:bodyPr/>
                    <a:lstStyle/>
                    <a:p>
                      <a:endParaRPr lang="en-US" sz="2600" dirty="0">
                        <a:latin typeface="Century Gothic" panose="020B0502020202020204" pitchFamily="34" charset="0"/>
                      </a:endParaRPr>
                    </a:p>
                  </a:txBody>
                  <a:tcPr/>
                </a:tc>
                <a:extLst>
                  <a:ext uri="{0D108BD9-81ED-4DB2-BD59-A6C34878D82A}">
                    <a16:rowId xmlns:a16="http://schemas.microsoft.com/office/drawing/2014/main" val="7348859"/>
                  </a:ext>
                </a:extLst>
              </a:tr>
              <a:tr h="1847850">
                <a:tc>
                  <a:txBody>
                    <a:bodyPr/>
                    <a:lstStyle/>
                    <a:p>
                      <a:endParaRPr lang="en-US" sz="26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600" dirty="0">
                        <a:latin typeface="Century Gothic" panose="020B0502020202020204" pitchFamily="34" charset="0"/>
                      </a:endParaRPr>
                    </a:p>
                  </a:txBody>
                  <a:tcPr/>
                </a:tc>
                <a:extLst>
                  <a:ext uri="{0D108BD9-81ED-4DB2-BD59-A6C34878D82A}">
                    <a16:rowId xmlns:a16="http://schemas.microsoft.com/office/drawing/2014/main" val="3557936538"/>
                  </a:ext>
                </a:extLst>
              </a:tr>
            </a:tbl>
          </a:graphicData>
        </a:graphic>
      </p:graphicFrame>
    </p:spTree>
    <p:extLst>
      <p:ext uri="{BB962C8B-B14F-4D97-AF65-F5344CB8AC3E}">
        <p14:creationId xmlns:p14="http://schemas.microsoft.com/office/powerpoint/2010/main" val="28940234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1953831" y="3075077"/>
            <a:ext cx="5236338"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slides for previously taught irregular words students have not mastered yet. </a:t>
            </a:r>
            <a:endParaRPr kumimoji="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816785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farmer and the artist had a disagreement.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6294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darkness makes the castle look extra spooky.</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192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new puppy brought me so much happiness.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043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The Carnival</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The carnival is in town! Get your tickets, grab a friend, and head on down to the fairgrounds. With so many options for excitement and entertainment, everyone is bound to have a great day at the carnival.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If you are seeking adventure, head over to the sideshow alley. This is where you will find the rides. Slide down the bumpy slide, walk through the spooky haunted house, or buckle up for a ride on the</a:t>
            </a:r>
          </a:p>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speedy roller coaster.</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If you get hungry, wander over to the food trucks. Here you will find every imaginable treat. A giant hotdog, fairy floss, and an ice-cold lemonade are the perfect carnival combination.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If you get too hot and sweaty outside, step into the pavilion. Here you will meet farmers who can teach you about animals such as chickens, pigs and goats. You may even get to hold a baby chick! Also, there may be a cartoonist who will draw your caricature and a band playing music.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8028944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At the end of the day, everyone gathers to watch the firework display in the night sky. This part is never a disappointment. Spending the day at the carnival is always enjoyable.</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2913948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7724066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965</TotalTime>
  <Words>826</Words>
  <Application>Microsoft Office PowerPoint</Application>
  <PresentationFormat>On-screen Show (4:3)</PresentationFormat>
  <Paragraphs>164</Paragraphs>
  <Slides>81</Slides>
  <Notes>26</Notes>
  <HiddenSlides>0</HiddenSlides>
  <MMClips>0</MMClips>
  <ScaleCrop>false</ScaleCrop>
  <HeadingPairs>
    <vt:vector size="4" baseType="variant">
      <vt:variant>
        <vt:lpstr>Theme</vt:lpstr>
      </vt:variant>
      <vt:variant>
        <vt:i4>2</vt:i4>
      </vt:variant>
      <vt:variant>
        <vt:lpstr>Slide Titles</vt:lpstr>
      </vt:variant>
      <vt:variant>
        <vt:i4>81</vt:i4>
      </vt:variant>
    </vt:vector>
  </HeadingPairs>
  <TitlesOfParts>
    <vt:vector size="83"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Wes Cutajar</cp:lastModifiedBy>
  <cp:revision>46</cp:revision>
  <dcterms:created xsi:type="dcterms:W3CDTF">2022-06-06T14:24:31Z</dcterms:created>
  <dcterms:modified xsi:type="dcterms:W3CDTF">2025-01-16T06:03:45Z</dcterms:modified>
</cp:coreProperties>
</file>