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</p:sldMasterIdLst>
  <p:notesMasterIdLst>
    <p:notesMasterId r:id="rId69"/>
  </p:notesMasterIdLst>
  <p:sldIdLst>
    <p:sldId id="2247" r:id="rId3"/>
    <p:sldId id="2199" r:id="rId4"/>
    <p:sldId id="3049" r:id="rId5"/>
    <p:sldId id="2248" r:id="rId6"/>
    <p:sldId id="2240" r:id="rId7"/>
    <p:sldId id="2238" r:id="rId8"/>
    <p:sldId id="2241" r:id="rId9"/>
    <p:sldId id="2198" r:id="rId10"/>
    <p:sldId id="3975" r:id="rId11"/>
    <p:sldId id="3976" r:id="rId12"/>
    <p:sldId id="3977" r:id="rId13"/>
    <p:sldId id="3978" r:id="rId14"/>
    <p:sldId id="3979" r:id="rId15"/>
    <p:sldId id="3980" r:id="rId16"/>
    <p:sldId id="3981" r:id="rId17"/>
    <p:sldId id="3982" r:id="rId18"/>
    <p:sldId id="3983" r:id="rId19"/>
    <p:sldId id="3984" r:id="rId20"/>
    <p:sldId id="3987" r:id="rId21"/>
    <p:sldId id="2242" r:id="rId22"/>
    <p:sldId id="2200" r:id="rId23"/>
    <p:sldId id="2201" r:id="rId24"/>
    <p:sldId id="2243" r:id="rId25"/>
    <p:sldId id="2202" r:id="rId26"/>
    <p:sldId id="2244" r:id="rId27"/>
    <p:sldId id="2203" r:id="rId28"/>
    <p:sldId id="3793" r:id="rId29"/>
    <p:sldId id="3794" r:id="rId30"/>
    <p:sldId id="4052" r:id="rId31"/>
    <p:sldId id="4054" r:id="rId32"/>
    <p:sldId id="4218" r:id="rId33"/>
    <p:sldId id="4219" r:id="rId34"/>
    <p:sldId id="2213" r:id="rId35"/>
    <p:sldId id="2214" r:id="rId36"/>
    <p:sldId id="2245" r:id="rId37"/>
    <p:sldId id="2216" r:id="rId38"/>
    <p:sldId id="2250" r:id="rId39"/>
    <p:sldId id="2217" r:id="rId40"/>
    <p:sldId id="368" r:id="rId41"/>
    <p:sldId id="4202" r:id="rId42"/>
    <p:sldId id="4203" r:id="rId43"/>
    <p:sldId id="4217" r:id="rId44"/>
    <p:sldId id="4220" r:id="rId45"/>
    <p:sldId id="2221" r:id="rId46"/>
    <p:sldId id="3050" r:id="rId47"/>
    <p:sldId id="4208" r:id="rId48"/>
    <p:sldId id="4212" r:id="rId49"/>
    <p:sldId id="4213" r:id="rId50"/>
    <p:sldId id="2224" r:id="rId51"/>
    <p:sldId id="2226" r:id="rId52"/>
    <p:sldId id="2227" r:id="rId53"/>
    <p:sldId id="4211" r:id="rId54"/>
    <p:sldId id="2228" r:id="rId55"/>
    <p:sldId id="2223" r:id="rId56"/>
    <p:sldId id="2230" r:id="rId57"/>
    <p:sldId id="2664" r:id="rId58"/>
    <p:sldId id="2665" r:id="rId59"/>
    <p:sldId id="2666" r:id="rId60"/>
    <p:sldId id="2234" r:id="rId61"/>
    <p:sldId id="2235" r:id="rId62"/>
    <p:sldId id="2158" r:id="rId63"/>
    <p:sldId id="2159" r:id="rId64"/>
    <p:sldId id="2166" r:id="rId65"/>
    <p:sldId id="4214" r:id="rId66"/>
    <p:sldId id="2225" r:id="rId67"/>
    <p:sldId id="4215" r:id="rId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36"/>
    <p:restoredTop sz="78717"/>
  </p:normalViewPr>
  <p:slideViewPr>
    <p:cSldViewPr snapToGrid="0" snapToObjects="1">
      <p:cViewPr varScale="1">
        <p:scale>
          <a:sx n="71" d="100"/>
          <a:sy n="71" d="100"/>
        </p:scale>
        <p:origin x="3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microsoft.com/office/2018/10/relationships/authors" Target="author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12/21/2024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083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6999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7589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9960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123-128</a:t>
            </a:r>
          </a:p>
        </p:txBody>
      </p:sp>
    </p:spTree>
    <p:extLst>
      <p:ext uri="{BB962C8B-B14F-4D97-AF65-F5344CB8AC3E}">
        <p14:creationId xmlns:p14="http://schemas.microsoft.com/office/powerpoint/2010/main" val="1150801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580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7961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1879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55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083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425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16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884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369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95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16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062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0172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6975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9781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153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2465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753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1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682A-6A4C-49B5-868D-7260A2C15604}" type="datetimeFigureOut">
              <a:rPr lang="en-US" smtClean="0"/>
              <a:pPr/>
              <a:t>12/21/2024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E1B1-4751-4057-BEBB-A535099F4E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94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9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E03CC-0339-F44C-B3A5-5A854C8DC9B3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59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125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-</a:t>
            </a:r>
            <a:r>
              <a:rPr lang="en-US" sz="60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ment</a:t>
            </a:r>
            <a:endParaRPr lang="en-US" sz="6000" b="1" dirty="0">
              <a:solidFill>
                <a:srgbClr val="E0543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0579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6072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9430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ore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1636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1200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9518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dge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5692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4461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6231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-ed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7093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18287D-4A97-4369-8931-3A775E2A1769}"/>
              </a:ext>
            </a:extLst>
          </p:cNvPr>
          <p:cNvSpPr txBox="1">
            <a:spLocks/>
          </p:cNvSpPr>
          <p:nvPr/>
        </p:nvSpPr>
        <p:spPr>
          <a:xfrm>
            <a:off x="372139" y="439512"/>
            <a:ext cx="839972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Suffixes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926A1-2B1D-43AC-A6F1-E4282F23137A}"/>
              </a:ext>
            </a:extLst>
          </p:cNvPr>
          <p:cNvSpPr txBox="1">
            <a:spLocks/>
          </p:cNvSpPr>
          <p:nvPr/>
        </p:nvSpPr>
        <p:spPr>
          <a:xfrm>
            <a:off x="699334" y="1959393"/>
            <a:ext cx="7745329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added to the end of a word to change the word’s meaning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CC338DA-BB5E-DDF8-A0B2-738212B02CBD}"/>
              </a:ext>
            </a:extLst>
          </p:cNvPr>
          <p:cNvSpPr txBox="1">
            <a:spLocks/>
          </p:cNvSpPr>
          <p:nvPr/>
        </p:nvSpPr>
        <p:spPr>
          <a:xfrm>
            <a:off x="3032987" y="3919249"/>
            <a:ext cx="3335155" cy="16033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57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1">
            <a:extLst>
              <a:ext uri="{FF2B5EF4-FFF2-40B4-BE49-F238E27FC236}">
                <a16:creationId xmlns:a16="http://schemas.microsoft.com/office/drawing/2014/main" id="{512B10B7-D2CA-5D5A-555E-3F4752904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794" y="3560914"/>
            <a:ext cx="32966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pay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ment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26777169-7F35-2075-5CA3-26021B5B9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8544" y="3560914"/>
            <a:ext cx="476966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money paid or the act of paying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74AA1038-56BF-8AB6-B715-664A2CFB4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5204" y="0"/>
            <a:ext cx="601359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  <a:r>
              <a:rPr kumimoji="0" lang="en-US" alt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ment</a:t>
            </a:r>
            <a:endParaRPr kumimoji="0" lang="en-US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9ADFEFC2-2285-BD0F-CCAA-0C40E997E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054" y="1456618"/>
            <a:ext cx="723389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result, state, or act of</a:t>
            </a:r>
          </a:p>
        </p:txBody>
      </p:sp>
    </p:spTree>
    <p:extLst>
      <p:ext uri="{BB962C8B-B14F-4D97-AF65-F5344CB8AC3E}">
        <p14:creationId xmlns:p14="http://schemas.microsoft.com/office/powerpoint/2010/main" val="26241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655580" y="2519847"/>
            <a:ext cx="7832840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employment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547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A035701A-6D82-13EA-D7C2-B176D9CC636C}"/>
              </a:ext>
            </a:extLst>
          </p:cNvPr>
          <p:cNvSpPr txBox="1"/>
          <p:nvPr/>
        </p:nvSpPr>
        <p:spPr>
          <a:xfrm>
            <a:off x="0" y="1765051"/>
            <a:ext cx="914400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treatment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5DD90C83-6E6B-0C17-46AF-46F6FD5EB826}"/>
              </a:ext>
            </a:extLst>
          </p:cNvPr>
          <p:cNvSpPr txBox="1"/>
          <p:nvPr/>
        </p:nvSpPr>
        <p:spPr>
          <a:xfrm>
            <a:off x="0" y="3407641"/>
            <a:ext cx="914400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payment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C76B071F-D384-3855-8F2A-AF0B60152EB8}"/>
              </a:ext>
            </a:extLst>
          </p:cNvPr>
          <p:cNvSpPr txBox="1"/>
          <p:nvPr/>
        </p:nvSpPr>
        <p:spPr>
          <a:xfrm>
            <a:off x="0" y="5015933"/>
            <a:ext cx="914400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statement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505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A035701A-6D82-13EA-D7C2-B176D9CC636C}"/>
              </a:ext>
            </a:extLst>
          </p:cNvPr>
          <p:cNvSpPr txBox="1"/>
          <p:nvPr/>
        </p:nvSpPr>
        <p:spPr>
          <a:xfrm>
            <a:off x="0" y="1765051"/>
            <a:ext cx="914400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pavement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5DD90C83-6E6B-0C17-46AF-46F6FD5EB826}"/>
              </a:ext>
            </a:extLst>
          </p:cNvPr>
          <p:cNvSpPr txBox="1"/>
          <p:nvPr/>
        </p:nvSpPr>
        <p:spPr>
          <a:xfrm>
            <a:off x="0" y="3407641"/>
            <a:ext cx="914400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enjoyment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C76B071F-D384-3855-8F2A-AF0B60152EB8}"/>
              </a:ext>
            </a:extLst>
          </p:cNvPr>
          <p:cNvSpPr txBox="1"/>
          <p:nvPr/>
        </p:nvSpPr>
        <p:spPr>
          <a:xfrm>
            <a:off x="0" y="5015933"/>
            <a:ext cx="914400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retirement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653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A035701A-6D82-13EA-D7C2-B176D9CC636C}"/>
              </a:ext>
            </a:extLst>
          </p:cNvPr>
          <p:cNvSpPr txBox="1"/>
          <p:nvPr/>
        </p:nvSpPr>
        <p:spPr>
          <a:xfrm>
            <a:off x="0" y="1765051"/>
            <a:ext cx="914400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assessment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5DD90C83-6E6B-0C17-46AF-46F6FD5EB826}"/>
              </a:ext>
            </a:extLst>
          </p:cNvPr>
          <p:cNvSpPr txBox="1"/>
          <p:nvPr/>
        </p:nvSpPr>
        <p:spPr>
          <a:xfrm>
            <a:off x="0" y="3407641"/>
            <a:ext cx="914400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placement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010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125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-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ment</a:t>
            </a:r>
            <a:endParaRPr lang="en-US" sz="4800" b="1" dirty="0">
              <a:solidFill>
                <a:srgbClr val="E0543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125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-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ment</a:t>
            </a:r>
            <a:endParaRPr lang="en-US" sz="4800" b="1" dirty="0">
              <a:solidFill>
                <a:srgbClr val="E0543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18287D-4A97-4369-8931-3A775E2A1769}"/>
              </a:ext>
            </a:extLst>
          </p:cNvPr>
          <p:cNvSpPr txBox="1">
            <a:spLocks/>
          </p:cNvSpPr>
          <p:nvPr/>
        </p:nvSpPr>
        <p:spPr>
          <a:xfrm>
            <a:off x="372139" y="439512"/>
            <a:ext cx="839972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Suffixes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926A1-2B1D-43AC-A6F1-E4282F23137A}"/>
              </a:ext>
            </a:extLst>
          </p:cNvPr>
          <p:cNvSpPr txBox="1">
            <a:spLocks/>
          </p:cNvSpPr>
          <p:nvPr/>
        </p:nvSpPr>
        <p:spPr>
          <a:xfrm>
            <a:off x="699334" y="1959393"/>
            <a:ext cx="7745329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added to the end of a word to change the word’s meaning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CC338DA-BB5E-DDF8-A0B2-738212B02CBD}"/>
              </a:ext>
            </a:extLst>
          </p:cNvPr>
          <p:cNvSpPr txBox="1">
            <a:spLocks/>
          </p:cNvSpPr>
          <p:nvPr/>
        </p:nvSpPr>
        <p:spPr>
          <a:xfrm>
            <a:off x="3032987" y="3919249"/>
            <a:ext cx="3335155" cy="16033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78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1">
            <a:extLst>
              <a:ext uri="{FF2B5EF4-FFF2-40B4-BE49-F238E27FC236}">
                <a16:creationId xmlns:a16="http://schemas.microsoft.com/office/drawing/2014/main" id="{512B10B7-D2CA-5D5A-555E-3F4752904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794" y="3560914"/>
            <a:ext cx="32966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pay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ment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26777169-7F35-2075-5CA3-26021B5B9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8544" y="3560914"/>
            <a:ext cx="476966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money paid or the act of paying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74AA1038-56BF-8AB6-B715-664A2CFB4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5204" y="0"/>
            <a:ext cx="601359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  <a:r>
              <a:rPr kumimoji="0" lang="en-US" alt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ment</a:t>
            </a:r>
            <a:endParaRPr kumimoji="0" lang="en-US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9ADFEFC2-2285-BD0F-CCAA-0C40E997E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054" y="1456618"/>
            <a:ext cx="723389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result, state, or act of</a:t>
            </a:r>
          </a:p>
        </p:txBody>
      </p:sp>
    </p:spTree>
    <p:extLst>
      <p:ext uri="{BB962C8B-B14F-4D97-AF65-F5344CB8AC3E}">
        <p14:creationId xmlns:p14="http://schemas.microsoft.com/office/powerpoint/2010/main" val="285901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A035701A-6D82-13EA-D7C2-B176D9CC636C}"/>
              </a:ext>
            </a:extLst>
          </p:cNvPr>
          <p:cNvSpPr txBox="1"/>
          <p:nvPr/>
        </p:nvSpPr>
        <p:spPr>
          <a:xfrm>
            <a:off x="0" y="2318844"/>
            <a:ext cx="914400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statement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5DD90C83-6E6B-0C17-46AF-46F6FD5EB826}"/>
              </a:ext>
            </a:extLst>
          </p:cNvPr>
          <p:cNvSpPr txBox="1"/>
          <p:nvPr/>
        </p:nvSpPr>
        <p:spPr>
          <a:xfrm>
            <a:off x="0" y="4090223"/>
            <a:ext cx="914400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agreement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258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A035701A-6D82-13EA-D7C2-B176D9CC636C}"/>
              </a:ext>
            </a:extLst>
          </p:cNvPr>
          <p:cNvSpPr txBox="1"/>
          <p:nvPr/>
        </p:nvSpPr>
        <p:spPr>
          <a:xfrm>
            <a:off x="0" y="2318844"/>
            <a:ext cx="914400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treatment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5DD90C83-6E6B-0C17-46AF-46F6FD5EB826}"/>
              </a:ext>
            </a:extLst>
          </p:cNvPr>
          <p:cNvSpPr txBox="1"/>
          <p:nvPr/>
        </p:nvSpPr>
        <p:spPr>
          <a:xfrm>
            <a:off x="0" y="4090223"/>
            <a:ext cx="914400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payment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832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4E61E62-0782-0352-83E2-6FCF91293E8A}"/>
              </a:ext>
            </a:extLst>
          </p:cNvPr>
          <p:cNvGrpSpPr/>
          <p:nvPr/>
        </p:nvGrpSpPr>
        <p:grpSpPr>
          <a:xfrm>
            <a:off x="8568422" y="6187897"/>
            <a:ext cx="576775" cy="654148"/>
            <a:chOff x="8567225" y="6203852"/>
            <a:chExt cx="576775" cy="65414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CCE0C34-0957-D209-9512-F901229007D4}"/>
                </a:ext>
              </a:extLst>
            </p:cNvPr>
            <p:cNvSpPr/>
            <p:nvPr/>
          </p:nvSpPr>
          <p:spPr>
            <a:xfrm>
              <a:off x="8567225" y="6203852"/>
              <a:ext cx="576775" cy="6541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7076C6-D18F-F857-B32C-DE98DF20C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00870" y="6361587"/>
              <a:ext cx="341376" cy="36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11984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6936833-7C67-1841-6A34-39770CDB9E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039368"/>
              </p:ext>
            </p:extLst>
          </p:nvPr>
        </p:nvGraphicFramePr>
        <p:xfrm>
          <a:off x="396240" y="341920"/>
          <a:ext cx="8351520" cy="57071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49801">
                  <a:extLst>
                    <a:ext uri="{9D8B030D-6E8A-4147-A177-3AD203B41FA5}">
                      <a16:colId xmlns:a16="http://schemas.microsoft.com/office/drawing/2014/main" val="3835374479"/>
                    </a:ext>
                  </a:extLst>
                </a:gridCol>
                <a:gridCol w="2556588">
                  <a:extLst>
                    <a:ext uri="{9D8B030D-6E8A-4147-A177-3AD203B41FA5}">
                      <a16:colId xmlns:a16="http://schemas.microsoft.com/office/drawing/2014/main" val="2646627563"/>
                    </a:ext>
                  </a:extLst>
                </a:gridCol>
                <a:gridCol w="4045131">
                  <a:extLst>
                    <a:ext uri="{9D8B030D-6E8A-4147-A177-3AD203B41FA5}">
                      <a16:colId xmlns:a16="http://schemas.microsoft.com/office/drawing/2014/main" val="3370858325"/>
                    </a:ext>
                  </a:extLst>
                </a:gridCol>
              </a:tblGrid>
              <a:tr h="966375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Century Gothic" panose="020B0502020202020204" pitchFamily="34" charset="0"/>
                        </a:rPr>
                        <a:t>verb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Century Gothic" panose="020B0502020202020204" pitchFamily="34" charset="0"/>
                        </a:rPr>
                        <a:t>noun </a:t>
                      </a:r>
                    </a:p>
                    <a:p>
                      <a:r>
                        <a:rPr lang="en-US" sz="2000" b="1" dirty="0">
                          <a:latin typeface="Century Gothic" panose="020B0502020202020204" pitchFamily="34" charset="0"/>
                        </a:rPr>
                        <a:t>(add -</a:t>
                      </a:r>
                      <a:r>
                        <a:rPr lang="en-US" sz="2000" b="1" dirty="0" err="1">
                          <a:latin typeface="Century Gothic" panose="020B0502020202020204" pitchFamily="34" charset="0"/>
                        </a:rPr>
                        <a:t>ment</a:t>
                      </a:r>
                      <a:r>
                        <a:rPr lang="en-US" sz="2000" b="1" dirty="0"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Century Gothic" panose="020B0502020202020204" pitchFamily="34" charset="0"/>
                        </a:rPr>
                        <a:t>noun definition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0453457"/>
                  </a:ext>
                </a:extLst>
              </a:tr>
              <a:tr h="2278967"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Century Gothic" panose="020B0502020202020204" pitchFamily="34" charset="0"/>
                        </a:rPr>
                        <a:t>disagree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Century Gothic" panose="020B0502020202020204" pitchFamily="34" charset="0"/>
                        </a:rPr>
                        <a:t>disagreement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Century Gothic" panose="020B0502020202020204" pitchFamily="34" charset="0"/>
                        </a:rPr>
                        <a:t>When there is a disagreement, people argue or disagree about what should be done.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6864192"/>
                  </a:ext>
                </a:extLst>
              </a:tr>
              <a:tr h="2461846"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Century Gothic" panose="020B0502020202020204" pitchFamily="34" charset="0"/>
                        </a:rPr>
                        <a:t>entertain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488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40234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6936833-7C67-1841-6A34-39770CDB9E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0862680"/>
              </p:ext>
            </p:extLst>
          </p:nvPr>
        </p:nvGraphicFramePr>
        <p:xfrm>
          <a:off x="396240" y="341920"/>
          <a:ext cx="8351520" cy="57071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49801">
                  <a:extLst>
                    <a:ext uri="{9D8B030D-6E8A-4147-A177-3AD203B41FA5}">
                      <a16:colId xmlns:a16="http://schemas.microsoft.com/office/drawing/2014/main" val="3835374479"/>
                    </a:ext>
                  </a:extLst>
                </a:gridCol>
                <a:gridCol w="2556588">
                  <a:extLst>
                    <a:ext uri="{9D8B030D-6E8A-4147-A177-3AD203B41FA5}">
                      <a16:colId xmlns:a16="http://schemas.microsoft.com/office/drawing/2014/main" val="2646627563"/>
                    </a:ext>
                  </a:extLst>
                </a:gridCol>
                <a:gridCol w="4045131">
                  <a:extLst>
                    <a:ext uri="{9D8B030D-6E8A-4147-A177-3AD203B41FA5}">
                      <a16:colId xmlns:a16="http://schemas.microsoft.com/office/drawing/2014/main" val="3370858325"/>
                    </a:ext>
                  </a:extLst>
                </a:gridCol>
              </a:tblGrid>
              <a:tr h="966375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Century Gothic" panose="020B0502020202020204" pitchFamily="34" charset="0"/>
                        </a:rPr>
                        <a:t>verb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Century Gothic" panose="020B0502020202020204" pitchFamily="34" charset="0"/>
                        </a:rPr>
                        <a:t>noun </a:t>
                      </a:r>
                    </a:p>
                    <a:p>
                      <a:r>
                        <a:rPr lang="en-US" sz="2000" b="1" dirty="0">
                          <a:latin typeface="Century Gothic" panose="020B0502020202020204" pitchFamily="34" charset="0"/>
                        </a:rPr>
                        <a:t>(add -</a:t>
                      </a:r>
                      <a:r>
                        <a:rPr lang="en-US" sz="2000" b="1" dirty="0" err="1">
                          <a:latin typeface="Century Gothic" panose="020B0502020202020204" pitchFamily="34" charset="0"/>
                        </a:rPr>
                        <a:t>ment</a:t>
                      </a:r>
                      <a:r>
                        <a:rPr lang="en-US" sz="2000" b="1" dirty="0"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Century Gothic" panose="020B0502020202020204" pitchFamily="34" charset="0"/>
                        </a:rPr>
                        <a:t>noun definition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0453457"/>
                  </a:ext>
                </a:extLst>
              </a:tr>
              <a:tr h="2278967"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Century Gothic" panose="020B0502020202020204" pitchFamily="34" charset="0"/>
                        </a:rPr>
                        <a:t>resent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6864192"/>
                  </a:ext>
                </a:extLst>
              </a:tr>
              <a:tr h="2461846"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Century Gothic" panose="020B0502020202020204" pitchFamily="34" charset="0"/>
                        </a:rPr>
                        <a:t>retire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488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85542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6936833-7C67-1841-6A34-39770CDB9E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548675"/>
              </p:ext>
            </p:extLst>
          </p:nvPr>
        </p:nvGraphicFramePr>
        <p:xfrm>
          <a:off x="396240" y="341920"/>
          <a:ext cx="8351520" cy="32453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49801">
                  <a:extLst>
                    <a:ext uri="{9D8B030D-6E8A-4147-A177-3AD203B41FA5}">
                      <a16:colId xmlns:a16="http://schemas.microsoft.com/office/drawing/2014/main" val="3835374479"/>
                    </a:ext>
                  </a:extLst>
                </a:gridCol>
                <a:gridCol w="2556588">
                  <a:extLst>
                    <a:ext uri="{9D8B030D-6E8A-4147-A177-3AD203B41FA5}">
                      <a16:colId xmlns:a16="http://schemas.microsoft.com/office/drawing/2014/main" val="2646627563"/>
                    </a:ext>
                  </a:extLst>
                </a:gridCol>
                <a:gridCol w="4045131">
                  <a:extLst>
                    <a:ext uri="{9D8B030D-6E8A-4147-A177-3AD203B41FA5}">
                      <a16:colId xmlns:a16="http://schemas.microsoft.com/office/drawing/2014/main" val="3370858325"/>
                    </a:ext>
                  </a:extLst>
                </a:gridCol>
              </a:tblGrid>
              <a:tr h="966375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Century Gothic" panose="020B0502020202020204" pitchFamily="34" charset="0"/>
                        </a:rPr>
                        <a:t>verb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Century Gothic" panose="020B0502020202020204" pitchFamily="34" charset="0"/>
                        </a:rPr>
                        <a:t>noun </a:t>
                      </a:r>
                    </a:p>
                    <a:p>
                      <a:r>
                        <a:rPr lang="en-US" sz="2000" b="1" dirty="0">
                          <a:latin typeface="Century Gothic" panose="020B0502020202020204" pitchFamily="34" charset="0"/>
                        </a:rPr>
                        <a:t>(add -</a:t>
                      </a:r>
                      <a:r>
                        <a:rPr lang="en-US" sz="2000" b="1" dirty="0" err="1">
                          <a:latin typeface="Century Gothic" panose="020B0502020202020204" pitchFamily="34" charset="0"/>
                        </a:rPr>
                        <a:t>ment</a:t>
                      </a:r>
                      <a:r>
                        <a:rPr lang="en-US" sz="2000" b="1" dirty="0"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Century Gothic" panose="020B0502020202020204" pitchFamily="34" charset="0"/>
                        </a:rPr>
                        <a:t>noun definition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0453457"/>
                  </a:ext>
                </a:extLst>
              </a:tr>
              <a:tr h="2278967"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Century Gothic" panose="020B0502020202020204" pitchFamily="34" charset="0"/>
                        </a:rPr>
                        <a:t>enjoy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68641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66825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1953831" y="3075077"/>
            <a:ext cx="523633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slides for previously taught irregular words students have not mastered yet. 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16785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prstClr val="black"/>
              </a:buClr>
              <a:buSzPts val="6600"/>
              <a:defRPr/>
            </a:pPr>
            <a:r>
              <a:rPr lang="en-US" sz="6000" b="1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 educator in the</a:t>
            </a:r>
          </a:p>
          <a:p>
            <a:pPr lvl="0">
              <a:lnSpc>
                <a:spcPct val="150000"/>
              </a:lnSpc>
              <a:buClr>
                <a:prstClr val="black"/>
              </a:buClr>
              <a:buSzPts val="6600"/>
              <a:defRPr/>
            </a:pPr>
            <a:r>
              <a:rPr lang="en-US" sz="6000" b="1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school wrote a long</a:t>
            </a:r>
          </a:p>
          <a:p>
            <a:pPr lvl="0">
              <a:lnSpc>
                <a:spcPct val="150000"/>
              </a:lnSpc>
              <a:buClr>
                <a:prstClr val="black"/>
              </a:buClr>
              <a:buSzPts val="6600"/>
              <a:defRPr/>
            </a:pPr>
            <a:r>
              <a:rPr lang="en-US" sz="6000" b="1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statement.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18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My grandma is enjoying her retirement.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25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My sister and I had a disagreement about how to play the game.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9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Grandma’s Retirement Party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478346" y="1519087"/>
            <a:ext cx="822252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Mum knocked on Trey’s bedroom door early one Saturday morning. “Time to get up,” she exclaimed, “we have a lot to do to get ready for Grandma’s retirement party!” Trey yawned and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stretched and made his way downstairs. He could feel the excitement in the air.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165204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 of his aunts and uncles were already here. He watched in amazement as everyone worked together cooking, cleaning, and setting up games and music for entertainment. “What is a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retirement party?” Trey asked his older sister.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954565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“It’s a celebration that Grandma has finished her employment,” she replied, “Grandma is now finished with her job as a doctor.” When Grandma got there, Trey ran out the door and across the pavement to give her a hug. “Grandma! Now that you are done being a doctor, what will you do all day?”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664875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Grandma chuckled. “Well, I am going to take lots of exciting trips, read my books, and spend more time with you and your sister.”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“Wow! That sounds like fun. When does my retirement start?” asked Trey.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359035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3493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ir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23117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988</TotalTime>
  <Words>762</Words>
  <Application>Microsoft Office PowerPoint</Application>
  <PresentationFormat>On-screen Show (4:3)</PresentationFormat>
  <Paragraphs>130</Paragraphs>
  <Slides>66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72" baseType="lpstr">
      <vt:lpstr>Arial</vt:lpstr>
      <vt:lpstr>Calibri</vt:lpstr>
      <vt:lpstr>Calibri Light</vt:lpstr>
      <vt:lpstr>Century Gothic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47</cp:revision>
  <dcterms:created xsi:type="dcterms:W3CDTF">2022-06-06T14:24:31Z</dcterms:created>
  <dcterms:modified xsi:type="dcterms:W3CDTF">2024-12-21T03:19:43Z</dcterms:modified>
</cp:coreProperties>
</file>