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Lst>
  <p:notesMasterIdLst>
    <p:notesMasterId r:id="rId70"/>
  </p:notesMasterIdLst>
  <p:sldIdLst>
    <p:sldId id="2247" r:id="rId3"/>
    <p:sldId id="2199" r:id="rId4"/>
    <p:sldId id="3049" r:id="rId5"/>
    <p:sldId id="2248" r:id="rId6"/>
    <p:sldId id="2240" r:id="rId7"/>
    <p:sldId id="2238" r:id="rId8"/>
    <p:sldId id="2241" r:id="rId9"/>
    <p:sldId id="2198" r:id="rId10"/>
    <p:sldId id="3950" r:id="rId11"/>
    <p:sldId id="3974" r:id="rId12"/>
    <p:sldId id="3973" r:id="rId13"/>
    <p:sldId id="3972" r:id="rId14"/>
    <p:sldId id="3971" r:id="rId15"/>
    <p:sldId id="3970" r:id="rId16"/>
    <p:sldId id="3969" r:id="rId17"/>
    <p:sldId id="3951" r:id="rId18"/>
    <p:sldId id="3952" r:id="rId19"/>
    <p:sldId id="3953" r:id="rId20"/>
    <p:sldId id="3954" r:id="rId21"/>
    <p:sldId id="3955" r:id="rId22"/>
    <p:sldId id="3956" r:id="rId23"/>
    <p:sldId id="2242" r:id="rId24"/>
    <p:sldId id="2200" r:id="rId25"/>
    <p:sldId id="2201" r:id="rId26"/>
    <p:sldId id="2243" r:id="rId27"/>
    <p:sldId id="2202" r:id="rId28"/>
    <p:sldId id="2244" r:id="rId29"/>
    <p:sldId id="2203" r:id="rId30"/>
    <p:sldId id="3701" r:id="rId31"/>
    <p:sldId id="3791" r:id="rId32"/>
    <p:sldId id="3792" r:id="rId33"/>
    <p:sldId id="4049" r:id="rId34"/>
    <p:sldId id="4050" r:id="rId35"/>
    <p:sldId id="4214" r:id="rId36"/>
    <p:sldId id="2213" r:id="rId37"/>
    <p:sldId id="2214" r:id="rId38"/>
    <p:sldId id="2245" r:id="rId39"/>
    <p:sldId id="2216" r:id="rId40"/>
    <p:sldId id="2250" r:id="rId41"/>
    <p:sldId id="2217" r:id="rId42"/>
    <p:sldId id="368" r:id="rId43"/>
    <p:sldId id="4202" r:id="rId44"/>
    <p:sldId id="4203" r:id="rId45"/>
    <p:sldId id="4204" r:id="rId46"/>
    <p:sldId id="4215" r:id="rId47"/>
    <p:sldId id="4216" r:id="rId48"/>
    <p:sldId id="2221" r:id="rId49"/>
    <p:sldId id="3050" r:id="rId50"/>
    <p:sldId id="4208" r:id="rId51"/>
    <p:sldId id="2224" r:id="rId52"/>
    <p:sldId id="2226" r:id="rId53"/>
    <p:sldId id="2227" r:id="rId54"/>
    <p:sldId id="4211" r:id="rId55"/>
    <p:sldId id="2228" r:id="rId56"/>
    <p:sldId id="2223" r:id="rId57"/>
    <p:sldId id="2230" r:id="rId58"/>
    <p:sldId id="2661" r:id="rId59"/>
    <p:sldId id="2662" r:id="rId60"/>
    <p:sldId id="2663" r:id="rId61"/>
    <p:sldId id="2234" r:id="rId62"/>
    <p:sldId id="2235" r:id="rId63"/>
    <p:sldId id="2158" r:id="rId64"/>
    <p:sldId id="2159" r:id="rId65"/>
    <p:sldId id="2166" r:id="rId66"/>
    <p:sldId id="4212" r:id="rId67"/>
    <p:sldId id="2225" r:id="rId68"/>
    <p:sldId id="2236" r:id="rId6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46"/>
    <p:restoredTop sz="78788"/>
  </p:normalViewPr>
  <p:slideViewPr>
    <p:cSldViewPr snapToGrid="0" snapToObjects="1">
      <p:cViewPr varScale="1">
        <p:scale>
          <a:sx n="71" d="100"/>
          <a:sy n="71" d="100"/>
        </p:scale>
        <p:origin x="402" y="6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12/21/2024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35</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36</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41</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464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527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249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49</a:t>
            </a:fld>
            <a:endParaRPr lang="en-US" dirty="0"/>
          </a:p>
        </p:txBody>
      </p:sp>
    </p:spTree>
    <p:extLst>
      <p:ext uri="{BB962C8B-B14F-4D97-AF65-F5344CB8AC3E}">
        <p14:creationId xmlns:p14="http://schemas.microsoft.com/office/powerpoint/2010/main" val="562699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51</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52</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54</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56</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60</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61</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5641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23</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24</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26</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28</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464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527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3039690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4109229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6003537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E03CC-0339-F44C-B3A5-5A854C8DC9B3}"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547200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E03CC-0339-F44C-B3A5-5A854C8DC9B3}" type="datetimeFigureOut">
              <a:rPr lang="en-US" smtClean="0"/>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1146107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E03CC-0339-F44C-B3A5-5A854C8DC9B3}" type="datetimeFigureOut">
              <a:rPr lang="en-US" smtClean="0"/>
              <a:t>12/21/2024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8958751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E03CC-0339-F44C-B3A5-5A854C8DC9B3}" type="datetimeFigureOut">
              <a:rPr lang="en-US" smtClean="0"/>
              <a:t>12/21/2024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921528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E03CC-0339-F44C-B3A5-5A854C8DC9B3}" type="datetimeFigureOut">
              <a:rPr lang="en-US" smtClean="0"/>
              <a:t>12/21/2024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8112924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3621512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4828118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6118845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8075735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11377828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172185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12/21/2024</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592065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12/21/2024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91" r:id="rId16"/>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E03CC-0339-F44C-B3A5-5A854C8DC9B3}" type="datetimeFigureOut">
              <a:rPr lang="en-US" smtClean="0"/>
              <a:t>12/21/2024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9618-8840-BC40-A056-9FDC8BF16358}" type="slidenum">
              <a:rPr lang="en-US" smtClean="0"/>
              <a:t>‹#›</a:t>
            </a:fld>
            <a:endParaRPr lang="en-US"/>
          </a:p>
        </p:txBody>
      </p:sp>
    </p:spTree>
    <p:extLst>
      <p:ext uri="{BB962C8B-B14F-4D97-AF65-F5344CB8AC3E}">
        <p14:creationId xmlns:p14="http://schemas.microsoft.com/office/powerpoint/2010/main" val="332980143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124</a:t>
            </a:r>
          </a:p>
          <a:p>
            <a:pPr algn="ctr"/>
            <a:r>
              <a:rPr lang="en-US" sz="6000" b="1" dirty="0">
                <a:solidFill>
                  <a:srgbClr val="E05436"/>
                </a:solidFill>
                <a:latin typeface="Century Gothic" panose="020B0502020202020204" pitchFamily="34" charset="0"/>
              </a:rPr>
              <a:t>-ness</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ur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56196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9593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60189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ore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06423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ar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93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7297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dge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05865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g</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62213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ch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89907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tch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62023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-ed</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24290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c</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96113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Suffixes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1959393"/>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added to the end of a word to change the word’s meaning</a:t>
            </a:r>
          </a:p>
        </p:txBody>
      </p:sp>
      <p:sp>
        <p:nvSpPr>
          <p:cNvPr id="4" name="Content Placeholder 2">
            <a:extLst>
              <a:ext uri="{FF2B5EF4-FFF2-40B4-BE49-F238E27FC236}">
                <a16:creationId xmlns:a16="http://schemas.microsoft.com/office/drawing/2014/main" id="{5CC338DA-BB5E-DDF8-A0B2-738212B02CBD}"/>
              </a:ext>
            </a:extLst>
          </p:cNvPr>
          <p:cNvSpPr txBox="1">
            <a:spLocks/>
          </p:cNvSpPr>
          <p:nvPr/>
        </p:nvSpPr>
        <p:spPr>
          <a:xfrm>
            <a:off x="3032988" y="3919249"/>
            <a:ext cx="3078020"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-ness</a:t>
            </a:r>
          </a:p>
        </p:txBody>
      </p:sp>
    </p:spTree>
    <p:extLst>
      <p:ext uri="{BB962C8B-B14F-4D97-AF65-F5344CB8AC3E}">
        <p14:creationId xmlns:p14="http://schemas.microsoft.com/office/powerpoint/2010/main" val="4014051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736794" y="3560914"/>
            <a:ext cx="329665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kind</a:t>
            </a:r>
            <a:r>
              <a:rPr kumimoji="0" lang="en-US" altLang="en-US" sz="48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ness</a:t>
            </a:r>
            <a:endParaRPr kumimoji="0" lang="en-US" alt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TextBox 21">
            <a:extLst>
              <a:ext uri="{FF2B5EF4-FFF2-40B4-BE49-F238E27FC236}">
                <a16:creationId xmlns:a16="http://schemas.microsoft.com/office/drawing/2014/main" id="{26777169-7F35-2075-5CA3-26021B5B967F}"/>
              </a:ext>
            </a:extLst>
          </p:cNvPr>
          <p:cNvSpPr txBox="1">
            <a:spLocks noChangeArrowheads="1"/>
          </p:cNvSpPr>
          <p:nvPr/>
        </p:nvSpPr>
        <p:spPr bwMode="auto">
          <a:xfrm>
            <a:off x="3688544" y="3560914"/>
            <a:ext cx="476966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state of being kind</a:t>
            </a:r>
          </a:p>
        </p:txBody>
      </p:sp>
      <p:sp>
        <p:nvSpPr>
          <p:cNvPr id="9" name="TextBox 21">
            <a:extLst>
              <a:ext uri="{FF2B5EF4-FFF2-40B4-BE49-F238E27FC236}">
                <a16:creationId xmlns:a16="http://schemas.microsoft.com/office/drawing/2014/main" id="{74AA1038-56BF-8AB6-B715-664A2CFB4D04}"/>
              </a:ext>
            </a:extLst>
          </p:cNvPr>
          <p:cNvSpPr txBox="1">
            <a:spLocks noChangeArrowheads="1"/>
          </p:cNvSpPr>
          <p:nvPr/>
        </p:nvSpPr>
        <p:spPr bwMode="auto">
          <a:xfrm>
            <a:off x="1565204" y="0"/>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-ness</a:t>
            </a:r>
          </a:p>
        </p:txBody>
      </p:sp>
      <p:sp>
        <p:nvSpPr>
          <p:cNvPr id="10" name="TextBox 21">
            <a:extLst>
              <a:ext uri="{FF2B5EF4-FFF2-40B4-BE49-F238E27FC236}">
                <a16:creationId xmlns:a16="http://schemas.microsoft.com/office/drawing/2014/main" id="{9ADFEFC2-2285-BD0F-CCAA-0C40E997EE54}"/>
              </a:ext>
            </a:extLst>
          </p:cNvPr>
          <p:cNvSpPr txBox="1">
            <a:spLocks noChangeArrowheads="1"/>
          </p:cNvSpPr>
          <p:nvPr/>
        </p:nvSpPr>
        <p:spPr bwMode="auto">
          <a:xfrm>
            <a:off x="955054" y="1456618"/>
            <a:ext cx="723389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state of</a:t>
            </a:r>
          </a:p>
        </p:txBody>
      </p:sp>
    </p:spTree>
    <p:extLst>
      <p:ext uri="{BB962C8B-B14F-4D97-AF65-F5344CB8AC3E}">
        <p14:creationId xmlns:p14="http://schemas.microsoft.com/office/powerpoint/2010/main" val="1835295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B8917A-68C6-E531-62D1-413118EA8BE5}"/>
              </a:ext>
            </a:extLst>
          </p:cNvPr>
          <p:cNvSpPr/>
          <p:nvPr/>
        </p:nvSpPr>
        <p:spPr>
          <a:xfrm>
            <a:off x="3520738" y="1970818"/>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2" name="Rectangle 1">
            <a:extLst>
              <a:ext uri="{FF2B5EF4-FFF2-40B4-BE49-F238E27FC236}">
                <a16:creationId xmlns:a16="http://schemas.microsoft.com/office/drawing/2014/main" id="{DF884B6C-8C22-CD45-A561-D6319FD45E6F}"/>
              </a:ext>
            </a:extLst>
          </p:cNvPr>
          <p:cNvSpPr/>
          <p:nvPr/>
        </p:nvSpPr>
        <p:spPr>
          <a:xfrm>
            <a:off x="213240" y="1949046"/>
            <a:ext cx="354776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happ</a:t>
            </a:r>
            <a:endPar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2ACE2D3E-A4A3-1D4F-AEF2-2C156948A938}"/>
              </a:ext>
            </a:extLst>
          </p:cNvPr>
          <p:cNvSpPr/>
          <p:nvPr/>
        </p:nvSpPr>
        <p:spPr>
          <a:xfrm>
            <a:off x="5981699" y="2044732"/>
            <a:ext cx="2966352"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ness</a:t>
            </a:r>
          </a:p>
        </p:txBody>
      </p:sp>
      <p:sp>
        <p:nvSpPr>
          <p:cNvPr id="6" name="Rectangle 5">
            <a:extLst>
              <a:ext uri="{FF2B5EF4-FFF2-40B4-BE49-F238E27FC236}">
                <a16:creationId xmlns:a16="http://schemas.microsoft.com/office/drawing/2014/main" id="{0F1CD906-1DC2-BA45-97A6-E349E15D3A8D}"/>
              </a:ext>
            </a:extLst>
          </p:cNvPr>
          <p:cNvSpPr/>
          <p:nvPr/>
        </p:nvSpPr>
        <p:spPr>
          <a:xfrm>
            <a:off x="4825852" y="2388540"/>
            <a:ext cx="961079" cy="1040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
        <p:nvSpPr>
          <p:cNvPr id="8" name="Rectangle 7">
            <a:extLst>
              <a:ext uri="{FF2B5EF4-FFF2-40B4-BE49-F238E27FC236}">
                <a16:creationId xmlns:a16="http://schemas.microsoft.com/office/drawing/2014/main" id="{8D5242D7-E04D-EB6D-1785-9AA190785B3B}"/>
              </a:ext>
            </a:extLst>
          </p:cNvPr>
          <p:cNvSpPr/>
          <p:nvPr/>
        </p:nvSpPr>
        <p:spPr>
          <a:xfrm>
            <a:off x="3520738" y="1949046"/>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9" name="Title 1">
            <a:extLst>
              <a:ext uri="{FF2B5EF4-FFF2-40B4-BE49-F238E27FC236}">
                <a16:creationId xmlns:a16="http://schemas.microsoft.com/office/drawing/2014/main" id="{D93E41DA-DAAC-C480-C761-C79602788D90}"/>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Y to I Rule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375775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5.55556E-7 -4.07407E-6 L -0.24132 -0.01296 " pathEditMode="relative" rAng="0" ptsTypes="AA">
                                      <p:cBhvr>
                                        <p:cTn id="12" dur="2000" fill="hold"/>
                                        <p:tgtEl>
                                          <p:spTgt spid="5"/>
                                        </p:tgtEl>
                                        <p:attrNameLst>
                                          <p:attrName>ppt_x</p:attrName>
                                          <p:attrName>ppt_y</p:attrName>
                                        </p:attrNameLst>
                                      </p:cBhvr>
                                      <p:rCtr x="-12066" y="-648"/>
                                    </p:animMotion>
                                  </p:childTnLst>
                                </p:cTn>
                              </p:par>
                              <p:par>
                                <p:cTn id="13" presetID="1" presetClass="exit"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6"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311161" y="2519847"/>
            <a:ext cx="6521679"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slowness</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54266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48126" y="1799349"/>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7500" b="1" i="0" u="none" strike="noStrike" kern="1200" cap="none" spc="0" normalizeH="0" baseline="0" noProof="0" dirty="0">
                <a:ln>
                  <a:noFill/>
                </a:ln>
                <a:solidFill>
                  <a:prstClr val="black"/>
                </a:solidFill>
                <a:effectLst/>
                <a:uLnTx/>
                <a:uFillTx/>
                <a:latin typeface="Century Gothic"/>
                <a:ea typeface="+mn-ea"/>
                <a:cs typeface="+mn-cs"/>
                <a:sym typeface="Century Gothic"/>
              </a:rPr>
              <a:t>fitness</a:t>
            </a:r>
            <a:endParaRPr kumimoji="0" sz="75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742272" y="1799349"/>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5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sickness</a:t>
            </a:r>
            <a:endParaRPr kumimoji="0" lang="en-US" sz="75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16042" y="3417785"/>
            <a:ext cx="4523874"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5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boldness</a:t>
            </a:r>
            <a:endParaRPr kumimoji="0" lang="en-US" sz="75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742274" y="3417785"/>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5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redness</a:t>
            </a:r>
            <a:endParaRPr kumimoji="0" lang="en-US" sz="75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48126" y="5015933"/>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5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sadness</a:t>
            </a:r>
            <a:endParaRPr kumimoji="0" lang="en-US" sz="75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742273" y="5015933"/>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5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kindness</a:t>
            </a:r>
            <a:endParaRPr kumimoji="0" lang="en-US" sz="75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3859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0" y="1992436"/>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7500" b="1" i="0" u="none" strike="noStrike" kern="1200" cap="none" spc="0" normalizeH="0" baseline="0" noProof="0" dirty="0">
                <a:ln>
                  <a:noFill/>
                </a:ln>
                <a:solidFill>
                  <a:prstClr val="black"/>
                </a:solidFill>
                <a:effectLst/>
                <a:uLnTx/>
                <a:uFillTx/>
                <a:latin typeface="Century Gothic"/>
                <a:sym typeface="Century Gothic"/>
              </a:rPr>
              <a:t>darkness</a:t>
            </a:r>
            <a:endParaRPr kumimoji="0" sz="75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648;p36">
            <a:extLst>
              <a:ext uri="{FF2B5EF4-FFF2-40B4-BE49-F238E27FC236}">
                <a16:creationId xmlns:a16="http://schemas.microsoft.com/office/drawing/2014/main" id="{A646ADA5-FD61-2C9F-A5EE-D69D673BEDFB}"/>
              </a:ext>
            </a:extLst>
          </p:cNvPr>
          <p:cNvSpPr txBox="1"/>
          <p:nvPr/>
        </p:nvSpPr>
        <p:spPr>
          <a:xfrm>
            <a:off x="0" y="4193620"/>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500" b="1" i="0" u="none" strike="noStrike" kern="0" cap="none" spc="0" normalizeH="0" baseline="0" noProof="0" dirty="0">
                <a:ln>
                  <a:noFill/>
                </a:ln>
                <a:solidFill>
                  <a:srgbClr val="000000"/>
                </a:solidFill>
                <a:effectLst/>
                <a:uLnTx/>
                <a:uFillTx/>
                <a:latin typeface="Century Gothic"/>
                <a:ea typeface="+mn-ea"/>
                <a:cs typeface="Arial"/>
                <a:sym typeface="Century Gothic"/>
              </a:rPr>
              <a:t>brightness</a:t>
            </a:r>
            <a:endParaRPr kumimoji="0" lang="en-US" sz="75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3569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124</a:t>
            </a:r>
          </a:p>
          <a:p>
            <a:pPr algn="ctr"/>
            <a:r>
              <a:rPr lang="en-US" sz="4800" b="1" dirty="0">
                <a:solidFill>
                  <a:srgbClr val="E05436"/>
                </a:solidFill>
                <a:latin typeface="Century Gothic" panose="020B0502020202020204" pitchFamily="34" charset="0"/>
              </a:rPr>
              <a:t>-ness</a:t>
            </a:r>
          </a:p>
        </p:txBody>
      </p:sp>
    </p:spTree>
    <p:extLst>
      <p:ext uri="{BB962C8B-B14F-4D97-AF65-F5344CB8AC3E}">
        <p14:creationId xmlns:p14="http://schemas.microsoft.com/office/powerpoint/2010/main" val="1421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124</a:t>
            </a:r>
          </a:p>
          <a:p>
            <a:pPr algn="ctr"/>
            <a:r>
              <a:rPr lang="en-US" sz="4800" b="1" dirty="0">
                <a:solidFill>
                  <a:srgbClr val="E05436"/>
                </a:solidFill>
                <a:latin typeface="Century Gothic" panose="020B0502020202020204" pitchFamily="34" charset="0"/>
              </a:rPr>
              <a:t>-ness</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Suffixes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1959393"/>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added to the end of a word to change the word’s meaning</a:t>
            </a:r>
          </a:p>
        </p:txBody>
      </p:sp>
      <p:sp>
        <p:nvSpPr>
          <p:cNvPr id="4" name="Content Placeholder 2">
            <a:extLst>
              <a:ext uri="{FF2B5EF4-FFF2-40B4-BE49-F238E27FC236}">
                <a16:creationId xmlns:a16="http://schemas.microsoft.com/office/drawing/2014/main" id="{5CC338DA-BB5E-DDF8-A0B2-738212B02CBD}"/>
              </a:ext>
            </a:extLst>
          </p:cNvPr>
          <p:cNvSpPr txBox="1">
            <a:spLocks/>
          </p:cNvSpPr>
          <p:nvPr/>
        </p:nvSpPr>
        <p:spPr>
          <a:xfrm>
            <a:off x="3032988" y="3919249"/>
            <a:ext cx="3078020"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-ness</a:t>
            </a:r>
          </a:p>
        </p:txBody>
      </p:sp>
    </p:spTree>
    <p:extLst>
      <p:ext uri="{BB962C8B-B14F-4D97-AF65-F5344CB8AC3E}">
        <p14:creationId xmlns:p14="http://schemas.microsoft.com/office/powerpoint/2010/main" val="60697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736794" y="3560914"/>
            <a:ext cx="329665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kind</a:t>
            </a:r>
            <a:r>
              <a:rPr kumimoji="0" lang="en-US" altLang="en-US" sz="48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ness</a:t>
            </a:r>
            <a:endParaRPr kumimoji="0" lang="en-US" alt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TextBox 21">
            <a:extLst>
              <a:ext uri="{FF2B5EF4-FFF2-40B4-BE49-F238E27FC236}">
                <a16:creationId xmlns:a16="http://schemas.microsoft.com/office/drawing/2014/main" id="{26777169-7F35-2075-5CA3-26021B5B967F}"/>
              </a:ext>
            </a:extLst>
          </p:cNvPr>
          <p:cNvSpPr txBox="1">
            <a:spLocks noChangeArrowheads="1"/>
          </p:cNvSpPr>
          <p:nvPr/>
        </p:nvSpPr>
        <p:spPr bwMode="auto">
          <a:xfrm>
            <a:off x="3688544" y="3560914"/>
            <a:ext cx="476966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state of being kind</a:t>
            </a:r>
          </a:p>
        </p:txBody>
      </p:sp>
      <p:sp>
        <p:nvSpPr>
          <p:cNvPr id="9" name="TextBox 21">
            <a:extLst>
              <a:ext uri="{FF2B5EF4-FFF2-40B4-BE49-F238E27FC236}">
                <a16:creationId xmlns:a16="http://schemas.microsoft.com/office/drawing/2014/main" id="{74AA1038-56BF-8AB6-B715-664A2CFB4D04}"/>
              </a:ext>
            </a:extLst>
          </p:cNvPr>
          <p:cNvSpPr txBox="1">
            <a:spLocks noChangeArrowheads="1"/>
          </p:cNvSpPr>
          <p:nvPr/>
        </p:nvSpPr>
        <p:spPr bwMode="auto">
          <a:xfrm>
            <a:off x="1565204" y="0"/>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-ness</a:t>
            </a:r>
          </a:p>
        </p:txBody>
      </p:sp>
      <p:sp>
        <p:nvSpPr>
          <p:cNvPr id="10" name="TextBox 21">
            <a:extLst>
              <a:ext uri="{FF2B5EF4-FFF2-40B4-BE49-F238E27FC236}">
                <a16:creationId xmlns:a16="http://schemas.microsoft.com/office/drawing/2014/main" id="{9ADFEFC2-2285-BD0F-CCAA-0C40E997EE54}"/>
              </a:ext>
            </a:extLst>
          </p:cNvPr>
          <p:cNvSpPr txBox="1">
            <a:spLocks noChangeArrowheads="1"/>
          </p:cNvSpPr>
          <p:nvPr/>
        </p:nvSpPr>
        <p:spPr bwMode="auto">
          <a:xfrm>
            <a:off x="955054" y="1456618"/>
            <a:ext cx="723389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state of</a:t>
            </a:r>
          </a:p>
        </p:txBody>
      </p:sp>
    </p:spTree>
    <p:extLst>
      <p:ext uri="{BB962C8B-B14F-4D97-AF65-F5344CB8AC3E}">
        <p14:creationId xmlns:p14="http://schemas.microsoft.com/office/powerpoint/2010/main" val="256302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B8917A-68C6-E531-62D1-413118EA8BE5}"/>
              </a:ext>
            </a:extLst>
          </p:cNvPr>
          <p:cNvSpPr/>
          <p:nvPr/>
        </p:nvSpPr>
        <p:spPr>
          <a:xfrm>
            <a:off x="3520738" y="1970818"/>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2" name="Rectangle 1">
            <a:extLst>
              <a:ext uri="{FF2B5EF4-FFF2-40B4-BE49-F238E27FC236}">
                <a16:creationId xmlns:a16="http://schemas.microsoft.com/office/drawing/2014/main" id="{DF884B6C-8C22-CD45-A561-D6319FD45E6F}"/>
              </a:ext>
            </a:extLst>
          </p:cNvPr>
          <p:cNvSpPr/>
          <p:nvPr/>
        </p:nvSpPr>
        <p:spPr>
          <a:xfrm>
            <a:off x="213240" y="1949046"/>
            <a:ext cx="354776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happ</a:t>
            </a:r>
            <a:endPar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2ACE2D3E-A4A3-1D4F-AEF2-2C156948A938}"/>
              </a:ext>
            </a:extLst>
          </p:cNvPr>
          <p:cNvSpPr/>
          <p:nvPr/>
        </p:nvSpPr>
        <p:spPr>
          <a:xfrm>
            <a:off x="5981699" y="2044732"/>
            <a:ext cx="2966352"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ness</a:t>
            </a:r>
          </a:p>
        </p:txBody>
      </p:sp>
      <p:sp>
        <p:nvSpPr>
          <p:cNvPr id="6" name="Rectangle 5">
            <a:extLst>
              <a:ext uri="{FF2B5EF4-FFF2-40B4-BE49-F238E27FC236}">
                <a16:creationId xmlns:a16="http://schemas.microsoft.com/office/drawing/2014/main" id="{0F1CD906-1DC2-BA45-97A6-E349E15D3A8D}"/>
              </a:ext>
            </a:extLst>
          </p:cNvPr>
          <p:cNvSpPr/>
          <p:nvPr/>
        </p:nvSpPr>
        <p:spPr>
          <a:xfrm>
            <a:off x="4825852" y="2388540"/>
            <a:ext cx="961079" cy="1040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
        <p:nvSpPr>
          <p:cNvPr id="8" name="Rectangle 7">
            <a:extLst>
              <a:ext uri="{FF2B5EF4-FFF2-40B4-BE49-F238E27FC236}">
                <a16:creationId xmlns:a16="http://schemas.microsoft.com/office/drawing/2014/main" id="{8D5242D7-E04D-EB6D-1785-9AA190785B3B}"/>
              </a:ext>
            </a:extLst>
          </p:cNvPr>
          <p:cNvSpPr/>
          <p:nvPr/>
        </p:nvSpPr>
        <p:spPr>
          <a:xfrm>
            <a:off x="3520738" y="1949046"/>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9" name="Title 1">
            <a:extLst>
              <a:ext uri="{FF2B5EF4-FFF2-40B4-BE49-F238E27FC236}">
                <a16:creationId xmlns:a16="http://schemas.microsoft.com/office/drawing/2014/main" id="{D93E41DA-DAAC-C480-C761-C79602788D90}"/>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Y to I Rule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2666359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5.55556E-7 -4.07407E-6 L -0.24132 -0.01296 " pathEditMode="relative" rAng="0" ptsTypes="AA">
                                      <p:cBhvr>
                                        <p:cTn id="12" dur="2000" fill="hold"/>
                                        <p:tgtEl>
                                          <p:spTgt spid="5"/>
                                        </p:tgtEl>
                                        <p:attrNameLst>
                                          <p:attrName>ppt_x</p:attrName>
                                          <p:attrName>ppt_y</p:attrName>
                                        </p:attrNameLst>
                                      </p:cBhvr>
                                      <p:rCtr x="-12066" y="-648"/>
                                    </p:animMotion>
                                  </p:childTnLst>
                                </p:cTn>
                              </p:par>
                              <p:par>
                                <p:cTn id="13" presetID="1" presetClass="exit"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6"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0" y="1992436"/>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sym typeface="Century Gothic"/>
              </a:rPr>
              <a:t>darkness</a:t>
            </a:r>
            <a:endParaRPr kumimoji="0" sz="8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648;p36">
            <a:extLst>
              <a:ext uri="{FF2B5EF4-FFF2-40B4-BE49-F238E27FC236}">
                <a16:creationId xmlns:a16="http://schemas.microsoft.com/office/drawing/2014/main" id="{A646ADA5-FD61-2C9F-A5EE-D69D673BEDFB}"/>
              </a:ext>
            </a:extLst>
          </p:cNvPr>
          <p:cNvSpPr txBox="1"/>
          <p:nvPr/>
        </p:nvSpPr>
        <p:spPr>
          <a:xfrm>
            <a:off x="0" y="4193620"/>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brightness</a:t>
            </a:r>
            <a:endParaRPr kumimoji="0" lang="en-US" sz="8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1644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0" y="1992436"/>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sym typeface="Century Gothic"/>
              </a:rPr>
              <a:t>happiness</a:t>
            </a:r>
            <a:endParaRPr kumimoji="0" sz="8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648;p36">
            <a:extLst>
              <a:ext uri="{FF2B5EF4-FFF2-40B4-BE49-F238E27FC236}">
                <a16:creationId xmlns:a16="http://schemas.microsoft.com/office/drawing/2014/main" id="{A646ADA5-FD61-2C9F-A5EE-D69D673BEDFB}"/>
              </a:ext>
            </a:extLst>
          </p:cNvPr>
          <p:cNvSpPr txBox="1"/>
          <p:nvPr/>
        </p:nvSpPr>
        <p:spPr>
          <a:xfrm>
            <a:off x="0" y="4193620"/>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kindness</a:t>
            </a:r>
            <a:endParaRPr kumimoji="0" lang="en-US" sz="8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65848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4E61E62-0782-0352-83E2-6FCF91293E8A}"/>
              </a:ext>
            </a:extLst>
          </p:cNvPr>
          <p:cNvGrpSpPr/>
          <p:nvPr/>
        </p:nvGrpSpPr>
        <p:grpSpPr>
          <a:xfrm>
            <a:off x="8568422" y="6187897"/>
            <a:ext cx="576775" cy="654148"/>
            <a:chOff x="8567225" y="6203852"/>
            <a:chExt cx="576775" cy="654148"/>
          </a:xfrm>
        </p:grpSpPr>
        <p:sp>
          <p:nvSpPr>
            <p:cNvPr id="7" name="Rectangle 6">
              <a:extLst>
                <a:ext uri="{FF2B5EF4-FFF2-40B4-BE49-F238E27FC236}">
                  <a16:creationId xmlns:a16="http://schemas.microsoft.com/office/drawing/2014/main" id="{FCCE0C34-0957-D209-9512-F901229007D4}"/>
                </a:ext>
              </a:extLst>
            </p:cNvPr>
            <p:cNvSpPr/>
            <p:nvPr/>
          </p:nvSpPr>
          <p:spPr>
            <a:xfrm>
              <a:off x="8567225" y="6203852"/>
              <a:ext cx="576775" cy="654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67076C6-D18F-F857-B32C-DE98DF20CD12}"/>
                </a:ext>
              </a:extLst>
            </p:cNvPr>
            <p:cNvPicPr>
              <a:picLocks noChangeAspect="1"/>
            </p:cNvPicPr>
            <p:nvPr/>
          </p:nvPicPr>
          <p:blipFill>
            <a:blip r:embed="rId4"/>
            <a:stretch>
              <a:fillRect/>
            </a:stretch>
          </p:blipFill>
          <p:spPr>
            <a:xfrm>
              <a:off x="8700870" y="6361587"/>
              <a:ext cx="341376" cy="365760"/>
            </a:xfrm>
            <a:prstGeom prst="rect">
              <a:avLst/>
            </a:prstGeom>
          </p:spPr>
        </p:pic>
      </p:grpSp>
    </p:spTree>
    <p:extLst>
      <p:ext uri="{BB962C8B-B14F-4D97-AF65-F5344CB8AC3E}">
        <p14:creationId xmlns:p14="http://schemas.microsoft.com/office/powerpoint/2010/main" val="4911984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56936833-7C67-1841-6A34-39770CDB9E21}"/>
              </a:ext>
            </a:extLst>
          </p:cNvPr>
          <p:cNvGraphicFramePr>
            <a:graphicFrameLocks noGrp="1"/>
          </p:cNvGraphicFramePr>
          <p:nvPr>
            <p:extLst>
              <p:ext uri="{D42A27DB-BD31-4B8C-83A1-F6EECF244321}">
                <p14:modId xmlns:p14="http://schemas.microsoft.com/office/powerpoint/2010/main" val="1795184034"/>
              </p:ext>
            </p:extLst>
          </p:nvPr>
        </p:nvGraphicFramePr>
        <p:xfrm>
          <a:off x="396240" y="341920"/>
          <a:ext cx="8351520" cy="5463895"/>
        </p:xfrm>
        <a:graphic>
          <a:graphicData uri="http://schemas.openxmlformats.org/drawingml/2006/table">
            <a:tbl>
              <a:tblPr firstRow="1" bandRow="1">
                <a:tableStyleId>{5940675A-B579-460E-94D1-54222C63F5DA}</a:tableStyleId>
              </a:tblPr>
              <a:tblGrid>
                <a:gridCol w="1965960">
                  <a:extLst>
                    <a:ext uri="{9D8B030D-6E8A-4147-A177-3AD203B41FA5}">
                      <a16:colId xmlns:a16="http://schemas.microsoft.com/office/drawing/2014/main" val="3835374479"/>
                    </a:ext>
                  </a:extLst>
                </a:gridCol>
                <a:gridCol w="1956582">
                  <a:extLst>
                    <a:ext uri="{9D8B030D-6E8A-4147-A177-3AD203B41FA5}">
                      <a16:colId xmlns:a16="http://schemas.microsoft.com/office/drawing/2014/main" val="2646627563"/>
                    </a:ext>
                  </a:extLst>
                </a:gridCol>
                <a:gridCol w="4428978">
                  <a:extLst>
                    <a:ext uri="{9D8B030D-6E8A-4147-A177-3AD203B41FA5}">
                      <a16:colId xmlns:a16="http://schemas.microsoft.com/office/drawing/2014/main" val="3370858325"/>
                    </a:ext>
                  </a:extLst>
                </a:gridCol>
              </a:tblGrid>
              <a:tr h="891895">
                <a:tc>
                  <a:txBody>
                    <a:bodyPr/>
                    <a:lstStyle/>
                    <a:p>
                      <a:r>
                        <a:rPr lang="en-US" sz="2800" b="1" dirty="0">
                          <a:latin typeface="Century Gothic" panose="020B0502020202020204" pitchFamily="34" charset="0"/>
                        </a:rPr>
                        <a:t>adjective</a:t>
                      </a:r>
                    </a:p>
                  </a:txBody>
                  <a:tcPr/>
                </a:tc>
                <a:tc>
                  <a:txBody>
                    <a:bodyPr/>
                    <a:lstStyle/>
                    <a:p>
                      <a:r>
                        <a:rPr lang="en-US" sz="2800" b="1" dirty="0">
                          <a:latin typeface="Century Gothic" panose="020B0502020202020204" pitchFamily="34" charset="0"/>
                        </a:rPr>
                        <a:t>noun </a:t>
                      </a:r>
                    </a:p>
                    <a:p>
                      <a:r>
                        <a:rPr lang="en-US" sz="2000" b="1" dirty="0">
                          <a:latin typeface="Century Gothic" panose="020B0502020202020204" pitchFamily="34" charset="0"/>
                        </a:rPr>
                        <a:t>(add -ness)</a:t>
                      </a:r>
                    </a:p>
                  </a:txBody>
                  <a:tcPr/>
                </a:tc>
                <a:tc>
                  <a:txBody>
                    <a:bodyPr/>
                    <a:lstStyle/>
                    <a:p>
                      <a:r>
                        <a:rPr lang="en-US" sz="2800" b="1" dirty="0">
                          <a:latin typeface="Century Gothic" panose="020B0502020202020204" pitchFamily="34" charset="0"/>
                        </a:rPr>
                        <a:t>noun definition</a:t>
                      </a:r>
                    </a:p>
                  </a:txBody>
                  <a:tcPr/>
                </a:tc>
                <a:extLst>
                  <a:ext uri="{0D108BD9-81ED-4DB2-BD59-A6C34878D82A}">
                    <a16:rowId xmlns:a16="http://schemas.microsoft.com/office/drawing/2014/main" val="3480453457"/>
                  </a:ext>
                </a:extLst>
              </a:tr>
              <a:tr h="914400">
                <a:tc>
                  <a:txBody>
                    <a:bodyPr/>
                    <a:lstStyle/>
                    <a:p>
                      <a:r>
                        <a:rPr lang="en-US" sz="2600" dirty="0">
                          <a:latin typeface="Century Gothic" panose="020B0502020202020204" pitchFamily="34" charset="0"/>
                        </a:rPr>
                        <a:t>dark</a:t>
                      </a:r>
                    </a:p>
                  </a:txBody>
                  <a:tcPr/>
                </a:tc>
                <a:tc>
                  <a:txBody>
                    <a:bodyPr/>
                    <a:lstStyle/>
                    <a:p>
                      <a:r>
                        <a:rPr lang="en-US" sz="2600" dirty="0">
                          <a:latin typeface="Century Gothic" panose="020B0502020202020204" pitchFamily="34" charset="0"/>
                        </a:rPr>
                        <a:t>darkness</a:t>
                      </a:r>
                    </a:p>
                  </a:txBody>
                  <a:tcPr/>
                </a:tc>
                <a:tc>
                  <a:txBody>
                    <a:bodyPr/>
                    <a:lstStyle/>
                    <a:p>
                      <a:r>
                        <a:rPr lang="en-US" sz="2600" dirty="0">
                          <a:latin typeface="Century Gothic" panose="020B0502020202020204" pitchFamily="34" charset="0"/>
                        </a:rPr>
                        <a:t>The state of being dark and there being no light. </a:t>
                      </a:r>
                    </a:p>
                  </a:txBody>
                  <a:tcPr/>
                </a:tc>
                <a:extLst>
                  <a:ext uri="{0D108BD9-81ED-4DB2-BD59-A6C34878D82A}">
                    <a16:rowId xmlns:a16="http://schemas.microsoft.com/office/drawing/2014/main" val="816864192"/>
                  </a:ext>
                </a:extLst>
              </a:tr>
              <a:tr h="914400">
                <a:tc>
                  <a:txBody>
                    <a:bodyPr/>
                    <a:lstStyle/>
                    <a:p>
                      <a:r>
                        <a:rPr lang="en-US" sz="2600" dirty="0">
                          <a:latin typeface="Century Gothic" panose="020B0502020202020204" pitchFamily="34" charset="0"/>
                        </a:rPr>
                        <a:t>lazy</a:t>
                      </a:r>
                    </a:p>
                  </a:txBody>
                  <a:tcPr/>
                </a:tc>
                <a:tc>
                  <a:txBody>
                    <a:bodyPr/>
                    <a:lstStyle/>
                    <a:p>
                      <a:endParaRPr lang="en-US" sz="2600" dirty="0">
                        <a:latin typeface="Century Gothic" panose="020B0502020202020204" pitchFamily="34" charset="0"/>
                      </a:endParaRPr>
                    </a:p>
                  </a:txBody>
                  <a:tcPr/>
                </a:tc>
                <a:tc>
                  <a:txBody>
                    <a:bodyPr/>
                    <a:lstStyle/>
                    <a:p>
                      <a:endParaRPr lang="en-US" sz="2600" dirty="0">
                        <a:latin typeface="Century Gothic" panose="020B0502020202020204" pitchFamily="34" charset="0"/>
                      </a:endParaRPr>
                    </a:p>
                  </a:txBody>
                  <a:tcPr/>
                </a:tc>
                <a:extLst>
                  <a:ext uri="{0D108BD9-81ED-4DB2-BD59-A6C34878D82A}">
                    <a16:rowId xmlns:a16="http://schemas.microsoft.com/office/drawing/2014/main" val="7348859"/>
                  </a:ext>
                </a:extLst>
              </a:tr>
              <a:tr h="914400">
                <a:tc>
                  <a:txBody>
                    <a:bodyPr/>
                    <a:lstStyle/>
                    <a:p>
                      <a:r>
                        <a:rPr lang="en-US" sz="2600" dirty="0">
                          <a:latin typeface="Century Gothic" panose="020B0502020202020204" pitchFamily="34" charset="0"/>
                        </a:rPr>
                        <a:t>cold</a:t>
                      </a:r>
                    </a:p>
                  </a:txBody>
                  <a:tcPr/>
                </a:tc>
                <a:tc>
                  <a:txBody>
                    <a:bodyPr/>
                    <a:lstStyle/>
                    <a:p>
                      <a:endParaRPr lang="en-US" sz="26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600" dirty="0">
                        <a:latin typeface="Century Gothic" panose="020B0502020202020204" pitchFamily="34" charset="0"/>
                      </a:endParaRPr>
                    </a:p>
                  </a:txBody>
                  <a:tcPr/>
                </a:tc>
                <a:extLst>
                  <a:ext uri="{0D108BD9-81ED-4DB2-BD59-A6C34878D82A}">
                    <a16:rowId xmlns:a16="http://schemas.microsoft.com/office/drawing/2014/main" val="3557936538"/>
                  </a:ext>
                </a:extLst>
              </a:tr>
              <a:tr h="914400">
                <a:tc>
                  <a:txBody>
                    <a:bodyPr/>
                    <a:lstStyle/>
                    <a:p>
                      <a:r>
                        <a:rPr lang="en-US" sz="2600" dirty="0">
                          <a:latin typeface="Century Gothic" panose="020B0502020202020204" pitchFamily="34" charset="0"/>
                        </a:rPr>
                        <a:t>loud</a:t>
                      </a:r>
                    </a:p>
                  </a:txBody>
                  <a:tcPr/>
                </a:tc>
                <a:tc>
                  <a:txBody>
                    <a:bodyPr/>
                    <a:lstStyle/>
                    <a:p>
                      <a:endParaRPr lang="en-US" sz="26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600" dirty="0">
                        <a:latin typeface="Century Gothic" panose="020B0502020202020204" pitchFamily="34" charset="0"/>
                      </a:endParaRPr>
                    </a:p>
                  </a:txBody>
                  <a:tcPr/>
                </a:tc>
                <a:extLst>
                  <a:ext uri="{0D108BD9-81ED-4DB2-BD59-A6C34878D82A}">
                    <a16:rowId xmlns:a16="http://schemas.microsoft.com/office/drawing/2014/main" val="3509201907"/>
                  </a:ext>
                </a:extLst>
              </a:tr>
              <a:tr h="914400">
                <a:tc>
                  <a:txBody>
                    <a:bodyPr/>
                    <a:lstStyle/>
                    <a:p>
                      <a:r>
                        <a:rPr lang="en-US" sz="2600" dirty="0">
                          <a:latin typeface="Century Gothic" panose="020B0502020202020204" pitchFamily="34" charset="0"/>
                        </a:rPr>
                        <a:t>happy</a:t>
                      </a:r>
                    </a:p>
                  </a:txBody>
                  <a:tcPr/>
                </a:tc>
                <a:tc>
                  <a:txBody>
                    <a:bodyPr/>
                    <a:lstStyle/>
                    <a:p>
                      <a:endParaRPr lang="en-US" sz="26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600" dirty="0">
                        <a:latin typeface="Century Gothic" panose="020B0502020202020204" pitchFamily="34" charset="0"/>
                      </a:endParaRPr>
                    </a:p>
                  </a:txBody>
                  <a:tcPr/>
                </a:tc>
                <a:extLst>
                  <a:ext uri="{0D108BD9-81ED-4DB2-BD59-A6C34878D82A}">
                    <a16:rowId xmlns:a16="http://schemas.microsoft.com/office/drawing/2014/main" val="533781097"/>
                  </a:ext>
                </a:extLst>
              </a:tr>
            </a:tbl>
          </a:graphicData>
        </a:graphic>
      </p:graphicFrame>
    </p:spTree>
    <p:extLst>
      <p:ext uri="{BB962C8B-B14F-4D97-AF65-F5344CB8AC3E}">
        <p14:creationId xmlns:p14="http://schemas.microsoft.com/office/powerpoint/2010/main" val="2894023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1953831" y="3075077"/>
            <a:ext cx="5236338"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slides for previously taught irregular words students have not mastered yet. </a:t>
            </a:r>
            <a:endParaRPr kumimoji="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816785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I am thankful for their kindness.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77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Your happiness is important to me.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350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At night, the room filled with darkness.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536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Spreading Kindness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We all have good days and bad days. Good days are filled with brightness and happiness. On good days it is easy to be nice to our friends and everything seems fun. On good days annoying</a:t>
            </a: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things don’t really bother us, and we feel a sense of calmness in our bodies.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Bad days, on the other hand, are not so great. On bad days we may be filled with sadness or loneliness. Bad days can feel dark and scary. On bad days, it can be hard to be nice. On bad days lots of things might bother us, and we might not be in the mood for silliness.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When we are having a good day, we have the energy we need to spread kindness to the people around us. We can lend a smile or a helping hand and share our brightness with others. In return, when we are having a bad day, we can lean on those kindness spreaders for the extra help we need.</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Because if everyone shares a little extra kindness on their good days, we can all help each other get through our bad days.</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113620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ir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9141187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987</TotalTime>
  <Words>733</Words>
  <Application>Microsoft Office PowerPoint</Application>
  <PresentationFormat>On-screen Show (4:3)</PresentationFormat>
  <Paragraphs>131</Paragraphs>
  <Slides>67</Slides>
  <Notes>26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67</vt:i4>
      </vt:variant>
    </vt:vector>
  </HeadingPairs>
  <TitlesOfParts>
    <vt:vector size="73"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Wes Cutajar</cp:lastModifiedBy>
  <cp:revision>48</cp:revision>
  <dcterms:created xsi:type="dcterms:W3CDTF">2022-06-06T14:24:31Z</dcterms:created>
  <dcterms:modified xsi:type="dcterms:W3CDTF">2024-12-21T03:15:48Z</dcterms:modified>
</cp:coreProperties>
</file>