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77"/>
  </p:notesMasterIdLst>
  <p:sldIdLst>
    <p:sldId id="2247" r:id="rId3"/>
    <p:sldId id="2199" r:id="rId4"/>
    <p:sldId id="3049" r:id="rId5"/>
    <p:sldId id="2248" r:id="rId6"/>
    <p:sldId id="2240" r:id="rId7"/>
    <p:sldId id="2238" r:id="rId8"/>
    <p:sldId id="2241" r:id="rId9"/>
    <p:sldId id="2198" r:id="rId10"/>
    <p:sldId id="3912" r:id="rId11"/>
    <p:sldId id="3913" r:id="rId12"/>
    <p:sldId id="3914" r:id="rId13"/>
    <p:sldId id="3915" r:id="rId14"/>
    <p:sldId id="3916" r:id="rId15"/>
    <p:sldId id="3917" r:id="rId16"/>
    <p:sldId id="3918" r:id="rId17"/>
    <p:sldId id="3919" r:id="rId18"/>
    <p:sldId id="3920" r:id="rId19"/>
    <p:sldId id="3921" r:id="rId20"/>
    <p:sldId id="3922" r:id="rId21"/>
    <p:sldId id="3923" r:id="rId22"/>
    <p:sldId id="3924" r:id="rId23"/>
    <p:sldId id="3925" r:id="rId24"/>
    <p:sldId id="3926" r:id="rId25"/>
    <p:sldId id="3927" r:id="rId26"/>
    <p:sldId id="3928" r:id="rId27"/>
    <p:sldId id="3929" r:id="rId28"/>
    <p:sldId id="3930" r:id="rId29"/>
    <p:sldId id="2242" r:id="rId30"/>
    <p:sldId id="2200" r:id="rId31"/>
    <p:sldId id="2201" r:id="rId32"/>
    <p:sldId id="2243" r:id="rId33"/>
    <p:sldId id="2202" r:id="rId34"/>
    <p:sldId id="2244" r:id="rId35"/>
    <p:sldId id="2203" r:id="rId36"/>
    <p:sldId id="3784" r:id="rId37"/>
    <p:sldId id="3785" r:id="rId38"/>
    <p:sldId id="4045" r:id="rId39"/>
    <p:sldId id="4046" r:id="rId40"/>
    <p:sldId id="2213" r:id="rId41"/>
    <p:sldId id="2214" r:id="rId42"/>
    <p:sldId id="2245" r:id="rId43"/>
    <p:sldId id="2216" r:id="rId44"/>
    <p:sldId id="2250" r:id="rId45"/>
    <p:sldId id="2217" r:id="rId46"/>
    <p:sldId id="368" r:id="rId47"/>
    <p:sldId id="4202" r:id="rId48"/>
    <p:sldId id="4203" r:id="rId49"/>
    <p:sldId id="4214" r:id="rId50"/>
    <p:sldId id="4215" r:id="rId51"/>
    <p:sldId id="2221" r:id="rId52"/>
    <p:sldId id="3050" r:id="rId53"/>
    <p:sldId id="4201" r:id="rId54"/>
    <p:sldId id="2224" r:id="rId55"/>
    <p:sldId id="2226" r:id="rId56"/>
    <p:sldId id="2227" r:id="rId57"/>
    <p:sldId id="781" r:id="rId58"/>
    <p:sldId id="782" r:id="rId59"/>
    <p:sldId id="4442" r:id="rId60"/>
    <p:sldId id="1049" r:id="rId61"/>
    <p:sldId id="1050" r:id="rId62"/>
    <p:sldId id="2228" r:id="rId63"/>
    <p:sldId id="2223" r:id="rId64"/>
    <p:sldId id="2230" r:id="rId65"/>
    <p:sldId id="2655" r:id="rId66"/>
    <p:sldId id="2656" r:id="rId67"/>
    <p:sldId id="2657" r:id="rId68"/>
    <p:sldId id="2234" r:id="rId69"/>
    <p:sldId id="2235" r:id="rId70"/>
    <p:sldId id="2158" r:id="rId71"/>
    <p:sldId id="2159" r:id="rId72"/>
    <p:sldId id="2166" r:id="rId73"/>
    <p:sldId id="4204" r:id="rId74"/>
    <p:sldId id="2225" r:id="rId75"/>
    <p:sldId id="2236"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4"/>
    <p:restoredTop sz="78786"/>
  </p:normalViewPr>
  <p:slideViewPr>
    <p:cSldViewPr snapToGrid="0" snapToObjects="1">
      <p:cViewPr varScale="1">
        <p:scale>
          <a:sx n="71" d="100"/>
          <a:sy n="71" d="100"/>
        </p:scale>
        <p:origin x="546"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8/10/relationships/authors" Targe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12/21/2024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40</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81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562699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73282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39118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In some dialects, E represents /ī/ or /ə/ sound. </a:t>
            </a:r>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83761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13286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927176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356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81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39</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866176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50006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31005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3780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50966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9019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94388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67356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77546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32194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96614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194890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116049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83010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12/21/2024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74492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12/21/2024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5090632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122</a:t>
            </a:r>
          </a:p>
          <a:p>
            <a:pPr algn="ctr"/>
            <a:r>
              <a:rPr lang="en-US" sz="6000" b="1" dirty="0">
                <a:solidFill>
                  <a:srgbClr val="E05436"/>
                </a:solidFill>
                <a:latin typeface="Century Gothic" panose="020B0502020202020204" pitchFamily="34" charset="0"/>
              </a:rPr>
              <a:t>-</a:t>
            </a:r>
            <a:r>
              <a:rPr lang="en-US" sz="6000" b="1" dirty="0" err="1">
                <a:solidFill>
                  <a:srgbClr val="E05436"/>
                </a:solidFill>
                <a:latin typeface="Century Gothic" panose="020B0502020202020204" pitchFamily="34" charset="0"/>
              </a:rPr>
              <a:t>ish</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dge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1555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2455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5743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3036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1710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8742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0423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89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3537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0774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6936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2550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3270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0128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1989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0451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7721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5823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Tree>
    <p:extLst>
      <p:ext uri="{BB962C8B-B14F-4D97-AF65-F5344CB8AC3E}">
        <p14:creationId xmlns:p14="http://schemas.microsoft.com/office/powerpoint/2010/main" val="2520600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560914"/>
            <a:ext cx="32966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child</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ish</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4" y="4958027"/>
            <a:ext cx="30514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green</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ish</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296654" y="3560914"/>
            <a:ext cx="47696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like a child</a:t>
            </a:r>
          </a:p>
        </p:txBody>
      </p:sp>
      <p:sp>
        <p:nvSpPr>
          <p:cNvPr id="8" name="TextBox 21">
            <a:extLst>
              <a:ext uri="{FF2B5EF4-FFF2-40B4-BE49-F238E27FC236}">
                <a16:creationId xmlns:a16="http://schemas.microsoft.com/office/drawing/2014/main" id="{6E8624C4-335B-3ADC-F40B-FC236E2C832C}"/>
              </a:ext>
            </a:extLst>
          </p:cNvPr>
          <p:cNvSpPr txBox="1">
            <a:spLocks noChangeArrowheads="1"/>
          </p:cNvSpPr>
          <p:nvPr/>
        </p:nvSpPr>
        <p:spPr bwMode="auto">
          <a:xfrm>
            <a:off x="3183355" y="4958027"/>
            <a:ext cx="58136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somewhat green</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ish</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somewhat like or likely to</a:t>
            </a:r>
          </a:p>
        </p:txBody>
      </p:sp>
    </p:spTree>
    <p:extLst>
      <p:ext uri="{BB962C8B-B14F-4D97-AF65-F5344CB8AC3E}">
        <p14:creationId xmlns:p14="http://schemas.microsoft.com/office/powerpoint/2010/main" val="62434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pinkish</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266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56659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greyish</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56659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selfish</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31803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boyish</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31803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sluggish</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06E6766F-CE9C-647D-BACB-726A44F53663}"/>
              </a:ext>
            </a:extLst>
          </p:cNvPr>
          <p:cNvSpPr txBox="1"/>
          <p:nvPr/>
        </p:nvSpPr>
        <p:spPr>
          <a:xfrm>
            <a:off x="2582096" y="4968928"/>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newish</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656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122</a:t>
            </a:r>
          </a:p>
          <a:p>
            <a:pPr algn="ctr"/>
            <a:r>
              <a:rPr lang="en-US" sz="4800" b="1" dirty="0">
                <a:solidFill>
                  <a:srgbClr val="E05436"/>
                </a:solidFill>
                <a:latin typeface="Century Gothic" panose="020B0502020202020204" pitchFamily="34" charset="0"/>
              </a:rPr>
              <a:t>-</a:t>
            </a:r>
            <a:r>
              <a:rPr lang="en-US" sz="4800" b="1" dirty="0" err="1">
                <a:solidFill>
                  <a:srgbClr val="E05436"/>
                </a:solidFill>
                <a:latin typeface="Century Gothic" panose="020B0502020202020204" pitchFamily="34" charset="0"/>
              </a:rPr>
              <a:t>ish</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122</a:t>
            </a:r>
          </a:p>
          <a:p>
            <a:pPr algn="ctr"/>
            <a:r>
              <a:rPr lang="en-US" sz="4800" b="1" dirty="0">
                <a:solidFill>
                  <a:srgbClr val="E05436"/>
                </a:solidFill>
                <a:latin typeface="Century Gothic" panose="020B0502020202020204" pitchFamily="34" charset="0"/>
              </a:rPr>
              <a:t>-</a:t>
            </a:r>
            <a:r>
              <a:rPr lang="en-US" sz="4800" b="1" dirty="0" err="1">
                <a:solidFill>
                  <a:srgbClr val="E05436"/>
                </a:solidFill>
                <a:latin typeface="Century Gothic" panose="020B0502020202020204" pitchFamily="34" charset="0"/>
              </a:rPr>
              <a:t>ish</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Tree>
    <p:extLst>
      <p:ext uri="{BB962C8B-B14F-4D97-AF65-F5344CB8AC3E}">
        <p14:creationId xmlns:p14="http://schemas.microsoft.com/office/powerpoint/2010/main" val="3216165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560914"/>
            <a:ext cx="32966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child</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ish</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4" y="4958027"/>
            <a:ext cx="30514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green</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ish</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296654" y="3560914"/>
            <a:ext cx="47696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like a child</a:t>
            </a:r>
          </a:p>
        </p:txBody>
      </p:sp>
      <p:sp>
        <p:nvSpPr>
          <p:cNvPr id="8" name="TextBox 21">
            <a:extLst>
              <a:ext uri="{FF2B5EF4-FFF2-40B4-BE49-F238E27FC236}">
                <a16:creationId xmlns:a16="http://schemas.microsoft.com/office/drawing/2014/main" id="{6E8624C4-335B-3ADC-F40B-FC236E2C832C}"/>
              </a:ext>
            </a:extLst>
          </p:cNvPr>
          <p:cNvSpPr txBox="1">
            <a:spLocks noChangeArrowheads="1"/>
          </p:cNvSpPr>
          <p:nvPr/>
        </p:nvSpPr>
        <p:spPr bwMode="auto">
          <a:xfrm>
            <a:off x="3183355" y="4958027"/>
            <a:ext cx="58136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somewhat green</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ish</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somewhat like or likely to</a:t>
            </a:r>
          </a:p>
        </p:txBody>
      </p:sp>
    </p:spTree>
    <p:extLst>
      <p:ext uri="{BB962C8B-B14F-4D97-AF65-F5344CB8AC3E}">
        <p14:creationId xmlns:p14="http://schemas.microsoft.com/office/powerpoint/2010/main" val="231149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tallish</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childish</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newish</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foolish</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9629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1489142140"/>
              </p:ext>
            </p:extLst>
          </p:nvPr>
        </p:nvGraphicFramePr>
        <p:xfrm>
          <a:off x="396240" y="398193"/>
          <a:ext cx="8351520" cy="5014285"/>
        </p:xfrm>
        <a:graphic>
          <a:graphicData uri="http://schemas.openxmlformats.org/drawingml/2006/table">
            <a:tbl>
              <a:tblPr firstRow="1" bandRow="1">
                <a:tableStyleId>{5940675A-B579-460E-94D1-54222C63F5DA}</a:tableStyleId>
              </a:tblPr>
              <a:tblGrid>
                <a:gridCol w="2431366">
                  <a:extLst>
                    <a:ext uri="{9D8B030D-6E8A-4147-A177-3AD203B41FA5}">
                      <a16:colId xmlns:a16="http://schemas.microsoft.com/office/drawing/2014/main" val="3835374479"/>
                    </a:ext>
                  </a:extLst>
                </a:gridCol>
                <a:gridCol w="5920154">
                  <a:extLst>
                    <a:ext uri="{9D8B030D-6E8A-4147-A177-3AD203B41FA5}">
                      <a16:colId xmlns:a16="http://schemas.microsoft.com/office/drawing/2014/main" val="3370858325"/>
                    </a:ext>
                  </a:extLst>
                </a:gridCol>
              </a:tblGrid>
              <a:tr h="586545">
                <a:tc>
                  <a:txBody>
                    <a:bodyPr/>
                    <a:lstStyle/>
                    <a:p>
                      <a:r>
                        <a:rPr lang="en-US" sz="2800" b="1" dirty="0">
                          <a:latin typeface="Century Gothic" panose="020B0502020202020204" pitchFamily="34" charset="0"/>
                        </a:rPr>
                        <a:t>-</a:t>
                      </a:r>
                      <a:r>
                        <a:rPr lang="en-US" sz="2800" b="1" dirty="0" err="1">
                          <a:latin typeface="Century Gothic" panose="020B0502020202020204" pitchFamily="34" charset="0"/>
                        </a:rPr>
                        <a:t>ish</a:t>
                      </a:r>
                      <a:r>
                        <a:rPr lang="en-US" sz="2800" b="1" dirty="0">
                          <a:latin typeface="Century Gothic" panose="020B0502020202020204" pitchFamily="34" charset="0"/>
                        </a:rPr>
                        <a:t> word</a:t>
                      </a:r>
                    </a:p>
                  </a:txBody>
                  <a:tcPr/>
                </a:tc>
                <a:tc>
                  <a:txBody>
                    <a:bodyPr/>
                    <a:lstStyle/>
                    <a:p>
                      <a:r>
                        <a:rPr lang="en-US" sz="2800" b="1" dirty="0">
                          <a:latin typeface="Century Gothic" panose="020B0502020202020204" pitchFamily="34" charset="0"/>
                        </a:rPr>
                        <a:t>definition</a:t>
                      </a:r>
                    </a:p>
                  </a:txBody>
                  <a:tcPr/>
                </a:tc>
                <a:extLst>
                  <a:ext uri="{0D108BD9-81ED-4DB2-BD59-A6C34878D82A}">
                    <a16:rowId xmlns:a16="http://schemas.microsoft.com/office/drawing/2014/main" val="3480453457"/>
                  </a:ext>
                </a:extLst>
              </a:tr>
              <a:tr h="885548">
                <a:tc>
                  <a:txBody>
                    <a:bodyPr/>
                    <a:lstStyle/>
                    <a:p>
                      <a:r>
                        <a:rPr lang="en-US" sz="2400" dirty="0">
                          <a:latin typeface="Century Gothic" panose="020B0502020202020204" pitchFamily="34" charset="0"/>
                        </a:rPr>
                        <a:t>happyish</a:t>
                      </a:r>
                    </a:p>
                  </a:txBody>
                  <a:tcPr/>
                </a:tc>
                <a:tc>
                  <a:txBody>
                    <a:bodyPr/>
                    <a:lstStyle/>
                    <a:p>
                      <a:r>
                        <a:rPr lang="en-US" sz="2400" dirty="0">
                          <a:latin typeface="Century Gothic" panose="020B0502020202020204" pitchFamily="34" charset="0"/>
                        </a:rPr>
                        <a:t>Happyish means a little bit happy. </a:t>
                      </a:r>
                    </a:p>
                  </a:txBody>
                  <a:tcPr/>
                </a:tc>
                <a:extLst>
                  <a:ext uri="{0D108BD9-81ED-4DB2-BD59-A6C34878D82A}">
                    <a16:rowId xmlns:a16="http://schemas.microsoft.com/office/drawing/2014/main" val="816864192"/>
                  </a:ext>
                </a:extLst>
              </a:tr>
              <a:tr h="885548">
                <a:tc>
                  <a:txBody>
                    <a:bodyPr/>
                    <a:lstStyle/>
                    <a:p>
                      <a:endParaRPr lang="en-US" sz="2400" dirty="0">
                        <a:latin typeface="Century Gothic" panose="020B0502020202020204" pitchFamily="34" charset="0"/>
                      </a:endParaRPr>
                    </a:p>
                  </a:txBody>
                  <a:tcPr/>
                </a:tc>
                <a:tc>
                  <a:txBody>
                    <a:bodyPr/>
                    <a:lstStyle/>
                    <a:p>
                      <a:endParaRPr lang="en-US" sz="2400" dirty="0">
                        <a:latin typeface="Century Gothic" panose="020B0502020202020204" pitchFamily="34" charset="0"/>
                      </a:endParaRPr>
                    </a:p>
                  </a:txBody>
                  <a:tcPr/>
                </a:tc>
                <a:extLst>
                  <a:ext uri="{0D108BD9-81ED-4DB2-BD59-A6C34878D82A}">
                    <a16:rowId xmlns:a16="http://schemas.microsoft.com/office/drawing/2014/main" val="7348859"/>
                  </a:ext>
                </a:extLst>
              </a:tr>
              <a:tr h="885548">
                <a:tc>
                  <a:txBody>
                    <a:bodyPr/>
                    <a:lstStyle/>
                    <a:p>
                      <a:endParaRPr lang="en-US" sz="2400" dirty="0">
                        <a:latin typeface="Century Gothic" panose="020B0502020202020204" pitchFamily="34" charset="0"/>
                      </a:endParaRPr>
                    </a:p>
                  </a:txBody>
                  <a:tcPr/>
                </a:tc>
                <a:tc>
                  <a:txBody>
                    <a:bodyPr/>
                    <a:lstStyle/>
                    <a:p>
                      <a:endParaRPr lang="en-US" sz="2400" dirty="0">
                        <a:latin typeface="Century Gothic" panose="020B0502020202020204" pitchFamily="34" charset="0"/>
                      </a:endParaRPr>
                    </a:p>
                  </a:txBody>
                  <a:tcPr/>
                </a:tc>
                <a:extLst>
                  <a:ext uri="{0D108BD9-81ED-4DB2-BD59-A6C34878D82A}">
                    <a16:rowId xmlns:a16="http://schemas.microsoft.com/office/drawing/2014/main" val="3557936538"/>
                  </a:ext>
                </a:extLst>
              </a:tr>
              <a:tr h="885548">
                <a:tc>
                  <a:txBody>
                    <a:bodyPr/>
                    <a:lstStyle/>
                    <a:p>
                      <a:endParaRPr lang="en-US" sz="2400">
                        <a:latin typeface="Century Gothic" panose="020B0502020202020204" pitchFamily="34" charset="0"/>
                      </a:endParaRPr>
                    </a:p>
                  </a:txBody>
                  <a:tcPr/>
                </a:tc>
                <a:tc>
                  <a:txBody>
                    <a:bodyPr/>
                    <a:lstStyle/>
                    <a:p>
                      <a:endParaRPr lang="en-US" sz="2400" dirty="0">
                        <a:latin typeface="Century Gothic" panose="020B0502020202020204" pitchFamily="34" charset="0"/>
                      </a:endParaRPr>
                    </a:p>
                  </a:txBody>
                  <a:tcPr/>
                </a:tc>
                <a:extLst>
                  <a:ext uri="{0D108BD9-81ED-4DB2-BD59-A6C34878D82A}">
                    <a16:rowId xmlns:a16="http://schemas.microsoft.com/office/drawing/2014/main" val="3672732334"/>
                  </a:ext>
                </a:extLst>
              </a:tr>
              <a:tr h="885548">
                <a:tc>
                  <a:txBody>
                    <a:bodyPr/>
                    <a:lstStyle/>
                    <a:p>
                      <a:endParaRPr lang="en-US" sz="2400">
                        <a:latin typeface="Century Gothic" panose="020B0502020202020204" pitchFamily="34" charset="0"/>
                      </a:endParaRPr>
                    </a:p>
                  </a:txBody>
                  <a:tcPr/>
                </a:tc>
                <a:tc>
                  <a:txBody>
                    <a:bodyPr/>
                    <a:lstStyle/>
                    <a:p>
                      <a:endParaRPr lang="en-US" sz="2400" dirty="0">
                        <a:latin typeface="Century Gothic" panose="020B0502020202020204" pitchFamily="34" charset="0"/>
                      </a:endParaRPr>
                    </a:p>
                  </a:txBody>
                  <a:tcPr/>
                </a:tc>
                <a:extLst>
                  <a:ext uri="{0D108BD9-81ED-4DB2-BD59-A6C34878D82A}">
                    <a16:rowId xmlns:a16="http://schemas.microsoft.com/office/drawing/2014/main" val="3272259517"/>
                  </a:ext>
                </a:extLst>
              </a:tr>
            </a:tbl>
          </a:graphicData>
        </a:graphic>
      </p:graphicFrame>
    </p:spTree>
    <p:extLst>
      <p:ext uri="{BB962C8B-B14F-4D97-AF65-F5344CB8AC3E}">
        <p14:creationId xmlns:p14="http://schemas.microsoft.com/office/powerpoint/2010/main" val="3382630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young</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549863"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67197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67924A9-CF15-864E-B7BC-DFDF9D38A277}"/>
              </a:ext>
            </a:extLst>
          </p:cNvPr>
          <p:cNvSpPr/>
          <p:nvPr/>
        </p:nvSpPr>
        <p:spPr>
          <a:xfrm>
            <a:off x="3728738"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3F3AC03-73C2-BB4A-ABE6-756408FE0A60}"/>
              </a:ext>
            </a:extLst>
          </p:cNvPr>
          <p:cNvCxnSpPr>
            <a:cxnSpLocks/>
          </p:cNvCxnSpPr>
          <p:nvPr/>
        </p:nvCxnSpPr>
        <p:spPr>
          <a:xfrm>
            <a:off x="3364477" y="3916251"/>
            <a:ext cx="152793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9C7210-2A1A-C385-0EBD-9C58BB198B9E}"/>
              </a:ext>
            </a:extLst>
          </p:cNvPr>
          <p:cNvCxnSpPr>
            <a:cxnSpLocks/>
          </p:cNvCxnSpPr>
          <p:nvPr/>
        </p:nvCxnSpPr>
        <p:spPr>
          <a:xfrm>
            <a:off x="5170034" y="3916251"/>
            <a:ext cx="172544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DE3FF4F-BFE8-0E3A-2E6C-AFAA60C47A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78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touch</a:t>
            </a:r>
          </a:p>
        </p:txBody>
      </p:sp>
      <p:sp>
        <p:nvSpPr>
          <p:cNvPr id="2" name="Rectangle 1">
            <a:extLst>
              <a:ext uri="{FF2B5EF4-FFF2-40B4-BE49-F238E27FC236}">
                <a16:creationId xmlns:a16="http://schemas.microsoft.com/office/drawing/2014/main" id="{4AF847E3-A911-4C0F-B6A2-9334BB260FA4}"/>
              </a:ext>
            </a:extLst>
          </p:cNvPr>
          <p:cNvSpPr/>
          <p:nvPr/>
        </p:nvSpPr>
        <p:spPr>
          <a:xfrm>
            <a:off x="247135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5591473"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4B8AD467-7875-394E-9D58-037268BACEAB}"/>
              </a:ext>
            </a:extLst>
          </p:cNvPr>
          <p:cNvSpPr/>
          <p:nvPr/>
        </p:nvSpPr>
        <p:spPr>
          <a:xfrm>
            <a:off x="360971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3CE001A-8149-9246-9CE8-BBA555C1B1E3}"/>
              </a:ext>
            </a:extLst>
          </p:cNvPr>
          <p:cNvCxnSpPr>
            <a:cxnSpLocks/>
          </p:cNvCxnSpPr>
          <p:nvPr/>
        </p:nvCxnSpPr>
        <p:spPr>
          <a:xfrm>
            <a:off x="3111437" y="3916419"/>
            <a:ext cx="161958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C42D31-42B3-D6AB-756D-342BE1D9034F}"/>
              </a:ext>
            </a:extLst>
          </p:cNvPr>
          <p:cNvCxnSpPr>
            <a:cxnSpLocks/>
          </p:cNvCxnSpPr>
          <p:nvPr/>
        </p:nvCxnSpPr>
        <p:spPr>
          <a:xfrm>
            <a:off x="5114929" y="3895843"/>
            <a:ext cx="159316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37CC56-B7F2-DFFD-2F21-A6230CF274A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354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enough</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300317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C201E792-67C7-614B-A89A-0C428A47F61E}"/>
              </a:ext>
            </a:extLst>
          </p:cNvPr>
          <p:cNvSpPr/>
          <p:nvPr/>
        </p:nvSpPr>
        <p:spPr>
          <a:xfrm>
            <a:off x="4285691"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5EE42F69-BB4B-EB4D-848D-2CA3FD2830DC}"/>
              </a:ext>
            </a:extLst>
          </p:cNvPr>
          <p:cNvSpPr/>
          <p:nvPr/>
        </p:nvSpPr>
        <p:spPr>
          <a:xfrm>
            <a:off x="6173979" y="406651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0FA03E3F-4ADD-8B43-86F4-28D0C37EAFD6}"/>
              </a:ext>
            </a:extLst>
          </p:cNvPr>
          <p:cNvCxnSpPr>
            <a:cxnSpLocks/>
          </p:cNvCxnSpPr>
          <p:nvPr/>
        </p:nvCxnSpPr>
        <p:spPr>
          <a:xfrm>
            <a:off x="3747520" y="395990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1EDD4F-BA82-3F49-AA44-AB6481CC04B2}"/>
              </a:ext>
            </a:extLst>
          </p:cNvPr>
          <p:cNvCxnSpPr>
            <a:cxnSpLocks/>
          </p:cNvCxnSpPr>
          <p:nvPr/>
        </p:nvCxnSpPr>
        <p:spPr>
          <a:xfrm>
            <a:off x="5734216" y="3955448"/>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ABB010D-8D97-F412-3F53-A5F93692CCD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382A5A88-3BFC-A755-4B2E-5AA1D835DA3E}"/>
              </a:ext>
            </a:extLst>
          </p:cNvPr>
          <p:cNvSpPr/>
          <p:nvPr/>
        </p:nvSpPr>
        <p:spPr>
          <a:xfrm>
            <a:off x="1976018" y="407097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102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29310AD-E064-3745-9DEB-DDEA2322A840}"/>
              </a:ext>
            </a:extLst>
          </p:cNvPr>
          <p:cNvSpPr/>
          <p:nvPr/>
        </p:nvSpPr>
        <p:spPr>
          <a:xfrm>
            <a:off x="245836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95E34CFF-CD1E-FD48-8B27-B913A7ADC0FA}"/>
              </a:ext>
            </a:extLst>
          </p:cNvPr>
          <p:cNvSpPr/>
          <p:nvPr/>
        </p:nvSpPr>
        <p:spPr>
          <a:xfrm>
            <a:off x="354720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19A86FF-2247-2645-A1CF-46E1922C4CF4}"/>
              </a:ext>
            </a:extLst>
          </p:cNvPr>
          <p:cNvCxnSpPr>
            <a:cxnSpLocks/>
          </p:cNvCxnSpPr>
          <p:nvPr/>
        </p:nvCxnSpPr>
        <p:spPr>
          <a:xfrm>
            <a:off x="3107440" y="394913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73BD95ED-5C9F-9C4A-85DA-01AB02E39ABE}"/>
              </a:ext>
            </a:extLst>
          </p:cNvPr>
          <p:cNvSpPr/>
          <p:nvPr/>
        </p:nvSpPr>
        <p:spPr>
          <a:xfrm>
            <a:off x="553389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6792313-239C-5640-8856-E3E2BE8B17FF}"/>
              </a:ext>
            </a:extLst>
          </p:cNvPr>
          <p:cNvCxnSpPr>
            <a:cxnSpLocks/>
          </p:cNvCxnSpPr>
          <p:nvPr/>
        </p:nvCxnSpPr>
        <p:spPr>
          <a:xfrm>
            <a:off x="5094136" y="394466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E222D5-FD1D-F8B6-4197-01C0F59218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727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rough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E27F6E2-9021-1845-85DD-11BD4C7CFBDC}"/>
              </a:ext>
            </a:extLst>
          </p:cNvPr>
          <p:cNvSpPr/>
          <p:nvPr/>
        </p:nvSpPr>
        <p:spPr>
          <a:xfrm>
            <a:off x="245836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75D39D65-789C-354D-B9EF-7CA90071AE5B}"/>
              </a:ext>
            </a:extLst>
          </p:cNvPr>
          <p:cNvSpPr/>
          <p:nvPr/>
        </p:nvSpPr>
        <p:spPr>
          <a:xfrm>
            <a:off x="354720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8B0206D-4188-864C-9F37-A77D9B5A1ECE}"/>
              </a:ext>
            </a:extLst>
          </p:cNvPr>
          <p:cNvCxnSpPr>
            <a:cxnSpLocks/>
          </p:cNvCxnSpPr>
          <p:nvPr/>
        </p:nvCxnSpPr>
        <p:spPr>
          <a:xfrm>
            <a:off x="3107440" y="394913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92E5A122-1727-7B40-B625-995F4436DDC0}"/>
              </a:ext>
            </a:extLst>
          </p:cNvPr>
          <p:cNvSpPr/>
          <p:nvPr/>
        </p:nvSpPr>
        <p:spPr>
          <a:xfrm>
            <a:off x="553389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E447C35-DCFA-B641-AA73-B2AE60BE9635}"/>
              </a:ext>
            </a:extLst>
          </p:cNvPr>
          <p:cNvCxnSpPr>
            <a:cxnSpLocks/>
          </p:cNvCxnSpPr>
          <p:nvPr/>
        </p:nvCxnSpPr>
        <p:spPr>
          <a:xfrm>
            <a:off x="5094136" y="394466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4F0D6D9-3B8E-FE91-D1E0-45C2E5FEE82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817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I did not sleep well last night so today I feel sluggish.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58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It would be tough to be a doctor if you are squeamish.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9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shell with the pinkish spots is the prettiest.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5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Stella the Chemist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384300"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Today at school, Miss Chang’s students talked about the jobs they wanted to have when they grow up. Kenya, Wendy, and Gavin wanted to be artists. Hugo and Seema wanted to be farmers. Taylor wanted to be a dentist. Each student seemed excited, except for Stella.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Ever since she could remember, Stella has always wanted to be a doctor so she could help people. However, Stella is quite squeamish. If she sees needles or blood, her face turns a palish </a:t>
            </a:r>
            <a:r>
              <a:rPr lang="en-US" sz="3200" dirty="0" err="1">
                <a:solidFill>
                  <a:prstClr val="black"/>
                </a:solidFill>
                <a:latin typeface="Century Gothic"/>
                <a:ea typeface="Century Gothic"/>
                <a:cs typeface="Century Gothic"/>
                <a:sym typeface="Century Gothic"/>
              </a:rPr>
              <a:t>colour</a:t>
            </a:r>
            <a:r>
              <a:rPr lang="en-US" sz="3200" dirty="0">
                <a:solidFill>
                  <a:prstClr val="black"/>
                </a:solidFill>
                <a:latin typeface="Century Gothic"/>
                <a:ea typeface="Century Gothic"/>
                <a:cs typeface="Century Gothic"/>
                <a:sym typeface="Century Gothic"/>
              </a:rPr>
              <a:t>, and she does not feel well.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“Have you ever thought about being a chemist instead?” Miss Chang asked Stella. “What does a chemist do?” Stella asked. Miss Chang explained that chemists conduct experiments, learn, and solve problems.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“Stella, you are bookish, so you love to read and learn. You are a hard worker, who is not foolish. You like to use your imagination and discover new things. All these features will make you a great</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chemist.” Even though this was a newish idea, Stella was already getting excited. “Being a chemist seems like the best decision for me!" exclaimed Stella.</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7070540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33648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992</TotalTime>
  <Words>1018</Words>
  <Application>Microsoft Office PowerPoint</Application>
  <PresentationFormat>On-screen Show (4:3)</PresentationFormat>
  <Paragraphs>151</Paragraphs>
  <Slides>74</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74</vt:i4>
      </vt:variant>
    </vt:vector>
  </HeadingPairs>
  <TitlesOfParts>
    <vt:vector size="80"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46</cp:revision>
  <dcterms:created xsi:type="dcterms:W3CDTF">2022-06-06T14:24:31Z</dcterms:created>
  <dcterms:modified xsi:type="dcterms:W3CDTF">2024-12-21T03:07:24Z</dcterms:modified>
</cp:coreProperties>
</file>