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85"/>
  </p:notesMasterIdLst>
  <p:sldIdLst>
    <p:sldId id="2247" r:id="rId3"/>
    <p:sldId id="2199" r:id="rId4"/>
    <p:sldId id="3049" r:id="rId5"/>
    <p:sldId id="2248" r:id="rId6"/>
    <p:sldId id="2240" r:id="rId7"/>
    <p:sldId id="2238" r:id="rId8"/>
    <p:sldId id="2241" r:id="rId9"/>
    <p:sldId id="2198" r:id="rId10"/>
    <p:sldId id="3893" r:id="rId11"/>
    <p:sldId id="3894" r:id="rId12"/>
    <p:sldId id="3895" r:id="rId13"/>
    <p:sldId id="3896" r:id="rId14"/>
    <p:sldId id="3897" r:id="rId15"/>
    <p:sldId id="3898" r:id="rId16"/>
    <p:sldId id="3899" r:id="rId17"/>
    <p:sldId id="3900" r:id="rId18"/>
    <p:sldId id="3901" r:id="rId19"/>
    <p:sldId id="3902" r:id="rId20"/>
    <p:sldId id="3903" r:id="rId21"/>
    <p:sldId id="3904" r:id="rId22"/>
    <p:sldId id="3905" r:id="rId23"/>
    <p:sldId id="3906" r:id="rId24"/>
    <p:sldId id="3907" r:id="rId25"/>
    <p:sldId id="3908" r:id="rId26"/>
    <p:sldId id="3909" r:id="rId27"/>
    <p:sldId id="3910" r:id="rId28"/>
    <p:sldId id="3911" r:id="rId29"/>
    <p:sldId id="2242" r:id="rId30"/>
    <p:sldId id="2200" r:id="rId31"/>
    <p:sldId id="2201" r:id="rId32"/>
    <p:sldId id="2243" r:id="rId33"/>
    <p:sldId id="2202" r:id="rId34"/>
    <p:sldId id="2244" r:id="rId35"/>
    <p:sldId id="2203" r:id="rId36"/>
    <p:sldId id="3780" r:id="rId37"/>
    <p:sldId id="3781" r:id="rId38"/>
    <p:sldId id="3782" r:id="rId39"/>
    <p:sldId id="3663" r:id="rId40"/>
    <p:sldId id="3783" r:id="rId41"/>
    <p:sldId id="4042" r:id="rId42"/>
    <p:sldId id="4043" r:id="rId43"/>
    <p:sldId id="4044" r:id="rId44"/>
    <p:sldId id="2213" r:id="rId45"/>
    <p:sldId id="2214" r:id="rId46"/>
    <p:sldId id="2245" r:id="rId47"/>
    <p:sldId id="2216" r:id="rId48"/>
    <p:sldId id="2250" r:id="rId49"/>
    <p:sldId id="2217" r:id="rId50"/>
    <p:sldId id="368" r:id="rId51"/>
    <p:sldId id="4202" r:id="rId52"/>
    <p:sldId id="4203" r:id="rId53"/>
    <p:sldId id="4204" r:id="rId54"/>
    <p:sldId id="4205" r:id="rId55"/>
    <p:sldId id="4206" r:id="rId56"/>
    <p:sldId id="4214" r:id="rId57"/>
    <p:sldId id="4215" r:id="rId58"/>
    <p:sldId id="2221" r:id="rId59"/>
    <p:sldId id="3050" r:id="rId60"/>
    <p:sldId id="4211" r:id="rId61"/>
    <p:sldId id="2224" r:id="rId62"/>
    <p:sldId id="2226" r:id="rId63"/>
    <p:sldId id="2227" r:id="rId64"/>
    <p:sldId id="781" r:id="rId65"/>
    <p:sldId id="782" r:id="rId66"/>
    <p:sldId id="4442" r:id="rId67"/>
    <p:sldId id="1049" r:id="rId68"/>
    <p:sldId id="1050" r:id="rId69"/>
    <p:sldId id="2228" r:id="rId70"/>
    <p:sldId id="2223" r:id="rId71"/>
    <p:sldId id="2230" r:id="rId72"/>
    <p:sldId id="2652" r:id="rId73"/>
    <p:sldId id="2653" r:id="rId74"/>
    <p:sldId id="2654" r:id="rId75"/>
    <p:sldId id="2234" r:id="rId76"/>
    <p:sldId id="2235" r:id="rId77"/>
    <p:sldId id="2158" r:id="rId78"/>
    <p:sldId id="2159" r:id="rId79"/>
    <p:sldId id="2166" r:id="rId80"/>
    <p:sldId id="4212" r:id="rId81"/>
    <p:sldId id="4213" r:id="rId82"/>
    <p:sldId id="2225" r:id="rId83"/>
    <p:sldId id="2236" r:id="rId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C629F"/>
    <a:srgbClr val="2F6FA9"/>
    <a:srgbClr val="E15436"/>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61"/>
    <p:restoredTop sz="90679"/>
  </p:normalViewPr>
  <p:slideViewPr>
    <p:cSldViewPr snapToGrid="0" snapToObjects="1">
      <p:cViewPr varScale="1">
        <p:scale>
          <a:sx n="82" d="100"/>
          <a:sy n="82" d="100"/>
        </p:scale>
        <p:origin x="144" y="9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microsoft.com/office/2018/10/relationships/authors" Target="author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12/21/2024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43</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44</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49</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552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6464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249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Display this slide in editing mode. Click and hold to drag words into the appropriate box.</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59</a:t>
            </a:fld>
            <a:endParaRPr lang="en-US" dirty="0"/>
          </a:p>
        </p:txBody>
      </p:sp>
    </p:spTree>
    <p:extLst>
      <p:ext uri="{BB962C8B-B14F-4D97-AF65-F5344CB8AC3E}">
        <p14:creationId xmlns:p14="http://schemas.microsoft.com/office/powerpoint/2010/main" val="3089230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61</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62</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473282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739118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119+</a:t>
            </a:r>
          </a:p>
          <a:p>
            <a:endParaRPr lang="en-US" dirty="0"/>
          </a:p>
          <a:p>
            <a:r>
              <a:rPr lang="en-US" dirty="0"/>
              <a:t>In some dialects, E represents /ī/ or /ə/ sound. </a:t>
            </a:r>
          </a:p>
          <a:p>
            <a:r>
              <a:rPr lang="en-US" dirty="0"/>
              <a:t>OU represents the /</a:t>
            </a:r>
            <a:r>
              <a:rPr lang="en-US" dirty="0" err="1"/>
              <a:t>ŭ</a:t>
            </a:r>
            <a:r>
              <a:rPr lang="en-US" dirty="0"/>
              <a:t>/ sound.</a:t>
            </a:r>
          </a:p>
          <a:p>
            <a:r>
              <a:rPr lang="en-US" dirty="0"/>
              <a:t>GH represents the /f/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Alternatively, O represents the /</a:t>
            </a:r>
            <a:r>
              <a:rPr lang="en-US" dirty="0" err="1"/>
              <a:t>ŭ</a:t>
            </a:r>
            <a:r>
              <a:rPr lang="en-US" dirty="0"/>
              <a:t>/ sound, and UGH represents the /f/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837613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119+</a:t>
            </a:r>
          </a:p>
          <a:p>
            <a:endParaRPr lang="en-US" dirty="0"/>
          </a:p>
          <a:p>
            <a:r>
              <a:rPr lang="en-US" dirty="0"/>
              <a:t>OU represents the /</a:t>
            </a:r>
            <a:r>
              <a:rPr lang="en-US" dirty="0" err="1"/>
              <a:t>ŭ</a:t>
            </a:r>
            <a:r>
              <a:rPr lang="en-US" dirty="0"/>
              <a:t>/ sound.</a:t>
            </a:r>
          </a:p>
          <a:p>
            <a:r>
              <a:rPr lang="en-US" dirty="0"/>
              <a:t>GH represents the /f/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Alternatively, O represents the /</a:t>
            </a:r>
            <a:r>
              <a:rPr lang="en-US" dirty="0" err="1"/>
              <a:t>ŭ</a:t>
            </a:r>
            <a:r>
              <a:rPr lang="en-US" dirty="0"/>
              <a:t>/ sound, and UGH represents the /f/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713286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119+</a:t>
            </a:r>
          </a:p>
          <a:p>
            <a:endParaRPr lang="en-US" dirty="0"/>
          </a:p>
          <a:p>
            <a:r>
              <a:rPr lang="en-US" dirty="0"/>
              <a:t>OU represents the /</a:t>
            </a:r>
            <a:r>
              <a:rPr lang="en-US" dirty="0" err="1"/>
              <a:t>ŭ</a:t>
            </a:r>
            <a:r>
              <a:rPr lang="en-US" dirty="0"/>
              <a:t>/ sound.</a:t>
            </a:r>
          </a:p>
          <a:p>
            <a:r>
              <a:rPr lang="en-US" dirty="0"/>
              <a:t>GH represents the /f/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Alternatively, O represents the /</a:t>
            </a:r>
            <a:r>
              <a:rPr lang="en-US" dirty="0" err="1"/>
              <a:t>ŭ</a:t>
            </a:r>
            <a:r>
              <a:rPr lang="en-US" dirty="0"/>
              <a:t>/ sound, and UGH represents the /f/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9271769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68</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69</a:t>
            </a:fld>
            <a:endParaRPr lang="en-US" dirty="0"/>
          </a:p>
        </p:txBody>
      </p:sp>
    </p:spTree>
    <p:extLst>
      <p:ext uri="{BB962C8B-B14F-4D97-AF65-F5344CB8AC3E}">
        <p14:creationId xmlns:p14="http://schemas.microsoft.com/office/powerpoint/2010/main" val="17178565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70</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74</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47217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080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552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6464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20676906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222181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42717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516682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249582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12/21/2024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189456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12/21/2024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3779457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12/21/2024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5100644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6594334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4562666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2940191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9257269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273440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210965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12/21/2024</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872622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12/21/2024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12/21/2024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38847674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notesSlide" Target="../notesSlides/notesSlide16.xml"/><Relationship Id="rId16"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121</a:t>
            </a:r>
          </a:p>
          <a:p>
            <a:pPr algn="ctr"/>
            <a:r>
              <a:rPr lang="en-US" sz="6000" b="1" dirty="0">
                <a:solidFill>
                  <a:srgbClr val="E05436"/>
                </a:solidFill>
                <a:latin typeface="Century Gothic" panose="020B0502020202020204" pitchFamily="34" charset="0"/>
              </a:rPr>
              <a:t>-er, -or, -</a:t>
            </a:r>
            <a:r>
              <a:rPr lang="en-US" sz="6000" b="1" dirty="0" err="1">
                <a:solidFill>
                  <a:srgbClr val="E05436"/>
                </a:solidFill>
                <a:latin typeface="Century Gothic" panose="020B0502020202020204" pitchFamily="34" charset="0"/>
              </a:rPr>
              <a:t>ist</a:t>
            </a:r>
            <a:endParaRPr lang="en-US" sz="6000" b="1" dirty="0">
              <a:solidFill>
                <a:srgbClr val="E05436"/>
              </a:solidFill>
              <a:latin typeface="Century Gothic" panose="020B0502020202020204" pitchFamily="34" charset="0"/>
            </a:endParaRP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dge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7244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6965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ch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1822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tch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1263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-ed</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6606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c</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9771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76388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08265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4747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65451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53559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nk</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7208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ng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35693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wh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25647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ph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5527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th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923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sh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9892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ck</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06818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Morpheme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word part that changes a word’s meaning</a:t>
            </a:r>
          </a:p>
        </p:txBody>
      </p:sp>
    </p:spTree>
    <p:extLst>
      <p:ext uri="{BB962C8B-B14F-4D97-AF65-F5344CB8AC3E}">
        <p14:creationId xmlns:p14="http://schemas.microsoft.com/office/powerpoint/2010/main" val="509113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Suffix</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morpheme added to the end of a word</a:t>
            </a:r>
          </a:p>
        </p:txBody>
      </p:sp>
      <p:sp>
        <p:nvSpPr>
          <p:cNvPr id="4" name="Content Placeholder 2">
            <a:extLst>
              <a:ext uri="{FF2B5EF4-FFF2-40B4-BE49-F238E27FC236}">
                <a16:creationId xmlns:a16="http://schemas.microsoft.com/office/drawing/2014/main" id="{C93B18D6-63EB-B50F-E922-07423876971A}"/>
              </a:ext>
            </a:extLst>
          </p:cNvPr>
          <p:cNvSpPr txBox="1">
            <a:spLocks/>
          </p:cNvSpPr>
          <p:nvPr/>
        </p:nvSpPr>
        <p:spPr>
          <a:xfrm>
            <a:off x="3789857" y="3935577"/>
            <a:ext cx="1845293"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sp>
        <p:nvSpPr>
          <p:cNvPr id="5" name="Content Placeholder 2">
            <a:extLst>
              <a:ext uri="{FF2B5EF4-FFF2-40B4-BE49-F238E27FC236}">
                <a16:creationId xmlns:a16="http://schemas.microsoft.com/office/drawing/2014/main" id="{A189C42E-8292-EE43-A823-4FAB2B133017}"/>
              </a:ext>
            </a:extLst>
          </p:cNvPr>
          <p:cNvSpPr txBox="1">
            <a:spLocks/>
          </p:cNvSpPr>
          <p:nvPr/>
        </p:nvSpPr>
        <p:spPr>
          <a:xfrm>
            <a:off x="6531429" y="3935578"/>
            <a:ext cx="1812470"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ist</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Content Placeholder 2">
            <a:extLst>
              <a:ext uri="{FF2B5EF4-FFF2-40B4-BE49-F238E27FC236}">
                <a16:creationId xmlns:a16="http://schemas.microsoft.com/office/drawing/2014/main" id="{C6B12B96-A208-807E-B217-D466298D8AB2}"/>
              </a:ext>
            </a:extLst>
          </p:cNvPr>
          <p:cNvSpPr txBox="1">
            <a:spLocks/>
          </p:cNvSpPr>
          <p:nvPr/>
        </p:nvSpPr>
        <p:spPr>
          <a:xfrm>
            <a:off x="1048285" y="3935577"/>
            <a:ext cx="1845293"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Tree>
    <p:extLst>
      <p:ext uri="{BB962C8B-B14F-4D97-AF65-F5344CB8AC3E}">
        <p14:creationId xmlns:p14="http://schemas.microsoft.com/office/powerpoint/2010/main" val="97829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344904" y="1982450"/>
            <a:ext cx="845419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When -er is added to adjectives, it means more than.</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44904" y="3767555"/>
            <a:ext cx="845419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bigger</a:t>
            </a:r>
          </a:p>
        </p:txBody>
      </p:sp>
    </p:spTree>
    <p:extLst>
      <p:ext uri="{BB962C8B-B14F-4D97-AF65-F5344CB8AC3E}">
        <p14:creationId xmlns:p14="http://schemas.microsoft.com/office/powerpoint/2010/main" val="16357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344904" y="1982450"/>
            <a:ext cx="845419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When -er is added to verbs, it makes the verb a noun. It means one that does.</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2809516" y="3736776"/>
            <a:ext cx="352496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teach</a:t>
            </a:r>
          </a:p>
        </p:txBody>
      </p:sp>
      <p:sp>
        <p:nvSpPr>
          <p:cNvPr id="6" name="TextBox 21">
            <a:extLst>
              <a:ext uri="{FF2B5EF4-FFF2-40B4-BE49-F238E27FC236}">
                <a16:creationId xmlns:a16="http://schemas.microsoft.com/office/drawing/2014/main" id="{B936FC5D-0005-533F-A3C9-4827C6983F2D}"/>
              </a:ext>
            </a:extLst>
          </p:cNvPr>
          <p:cNvSpPr txBox="1">
            <a:spLocks noChangeArrowheads="1"/>
          </p:cNvSpPr>
          <p:nvPr/>
        </p:nvSpPr>
        <p:spPr bwMode="auto">
          <a:xfrm>
            <a:off x="2809516" y="5107405"/>
            <a:ext cx="189311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print</a:t>
            </a:r>
          </a:p>
        </p:txBody>
      </p:sp>
      <p:sp>
        <p:nvSpPr>
          <p:cNvPr id="7" name="TextBox 21">
            <a:extLst>
              <a:ext uri="{FF2B5EF4-FFF2-40B4-BE49-F238E27FC236}">
                <a16:creationId xmlns:a16="http://schemas.microsoft.com/office/drawing/2014/main" id="{B57602ED-6AB2-6F82-F12B-7790F3465E17}"/>
              </a:ext>
            </a:extLst>
          </p:cNvPr>
          <p:cNvSpPr txBox="1">
            <a:spLocks noChangeArrowheads="1"/>
          </p:cNvSpPr>
          <p:nvPr/>
        </p:nvSpPr>
        <p:spPr bwMode="auto">
          <a:xfrm>
            <a:off x="4970329" y="3736775"/>
            <a:ext cx="131516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er</a:t>
            </a:r>
          </a:p>
        </p:txBody>
      </p:sp>
      <p:sp>
        <p:nvSpPr>
          <p:cNvPr id="8" name="TextBox 21">
            <a:extLst>
              <a:ext uri="{FF2B5EF4-FFF2-40B4-BE49-F238E27FC236}">
                <a16:creationId xmlns:a16="http://schemas.microsoft.com/office/drawing/2014/main" id="{6839A00D-3BD6-70ED-0BFB-4527859E3848}"/>
              </a:ext>
            </a:extLst>
          </p:cNvPr>
          <p:cNvSpPr txBox="1">
            <a:spLocks noChangeArrowheads="1"/>
          </p:cNvSpPr>
          <p:nvPr/>
        </p:nvSpPr>
        <p:spPr bwMode="auto">
          <a:xfrm>
            <a:off x="4474024" y="5107404"/>
            <a:ext cx="131516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er</a:t>
            </a:r>
          </a:p>
        </p:txBody>
      </p:sp>
    </p:spTree>
    <p:extLst>
      <p:ext uri="{BB962C8B-B14F-4D97-AF65-F5344CB8AC3E}">
        <p14:creationId xmlns:p14="http://schemas.microsoft.com/office/powerpoint/2010/main" val="255197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  -</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ist</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344904" y="1982450"/>
            <a:ext cx="845419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 and -</a:t>
            </a:r>
            <a:r>
              <a:rPr kumimoji="0" lang="en-US" altLang="en-US" sz="3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ist</a:t>
            </a:r>
            <a:r>
              <a:rPr kumimoji="0" lang="en-US" alt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also make verbs into nouns meaning one that does.</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2809516" y="3736776"/>
            <a:ext cx="352496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sail</a:t>
            </a: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or</a:t>
            </a:r>
          </a:p>
        </p:txBody>
      </p:sp>
      <p:sp>
        <p:nvSpPr>
          <p:cNvPr id="6" name="TextBox 21">
            <a:extLst>
              <a:ext uri="{FF2B5EF4-FFF2-40B4-BE49-F238E27FC236}">
                <a16:creationId xmlns:a16="http://schemas.microsoft.com/office/drawing/2014/main" id="{B936FC5D-0005-533F-A3C9-4827C6983F2D}"/>
              </a:ext>
            </a:extLst>
          </p:cNvPr>
          <p:cNvSpPr txBox="1">
            <a:spLocks noChangeArrowheads="1"/>
          </p:cNvSpPr>
          <p:nvPr/>
        </p:nvSpPr>
        <p:spPr bwMode="auto">
          <a:xfrm>
            <a:off x="2809516" y="5107405"/>
            <a:ext cx="42444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cartoon</a:t>
            </a: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ist</a:t>
            </a:r>
          </a:p>
        </p:txBody>
      </p:sp>
    </p:spTree>
    <p:extLst>
      <p:ext uri="{BB962C8B-B14F-4D97-AF65-F5344CB8AC3E}">
        <p14:creationId xmlns:p14="http://schemas.microsoft.com/office/powerpoint/2010/main" val="283803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121</a:t>
            </a:r>
          </a:p>
          <a:p>
            <a:pPr algn="ctr"/>
            <a:r>
              <a:rPr lang="en-US" sz="4800" b="1" dirty="0">
                <a:solidFill>
                  <a:srgbClr val="E05436"/>
                </a:solidFill>
                <a:latin typeface="Century Gothic" panose="020B0502020202020204" pitchFamily="34" charset="0"/>
              </a:rPr>
              <a:t>-er, -or, -</a:t>
            </a:r>
            <a:r>
              <a:rPr lang="en-US" sz="4800" b="1" dirty="0" err="1">
                <a:solidFill>
                  <a:srgbClr val="E05436"/>
                </a:solidFill>
                <a:latin typeface="Century Gothic" panose="020B0502020202020204" pitchFamily="34" charset="0"/>
              </a:rPr>
              <a:t>ist</a:t>
            </a:r>
            <a:endParaRPr lang="en-US" sz="4800" b="1" dirty="0">
              <a:solidFill>
                <a:srgbClr val="E05436"/>
              </a:solidFill>
              <a:latin typeface="Century Gothic" panose="020B0502020202020204" pitchFamily="34" charset="0"/>
            </a:endParaRP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646;p36">
            <a:extLst>
              <a:ext uri="{FF2B5EF4-FFF2-40B4-BE49-F238E27FC236}">
                <a16:creationId xmlns:a16="http://schemas.microsoft.com/office/drawing/2014/main" id="{874B8589-A8B7-654D-43DF-58F152C3BA1E}"/>
              </a:ext>
            </a:extLst>
          </p:cNvPr>
          <p:cNvSpPr txBox="1"/>
          <p:nvPr/>
        </p:nvSpPr>
        <p:spPr>
          <a:xfrm>
            <a:off x="148646" y="1948974"/>
            <a:ext cx="431274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player</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Google Shape;648;p36">
            <a:extLst>
              <a:ext uri="{FF2B5EF4-FFF2-40B4-BE49-F238E27FC236}">
                <a16:creationId xmlns:a16="http://schemas.microsoft.com/office/drawing/2014/main" id="{671EE438-B334-A145-6501-028EFD4EABA7}"/>
              </a:ext>
            </a:extLst>
          </p:cNvPr>
          <p:cNvSpPr txBox="1"/>
          <p:nvPr/>
        </p:nvSpPr>
        <p:spPr>
          <a:xfrm>
            <a:off x="4656912" y="1948974"/>
            <a:ext cx="431274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actor</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0;p36">
            <a:extLst>
              <a:ext uri="{FF2B5EF4-FFF2-40B4-BE49-F238E27FC236}">
                <a16:creationId xmlns:a16="http://schemas.microsoft.com/office/drawing/2014/main" id="{69451044-DBBA-69AC-D381-07B6451F2CD2}"/>
              </a:ext>
            </a:extLst>
          </p:cNvPr>
          <p:cNvSpPr txBox="1"/>
          <p:nvPr/>
        </p:nvSpPr>
        <p:spPr>
          <a:xfrm>
            <a:off x="2314719" y="4168102"/>
            <a:ext cx="451456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chemist</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8264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48126" y="1799349"/>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200" b="1" i="0" u="none" strike="noStrike" kern="1200" cap="none" spc="0" normalizeH="0" baseline="0" noProof="0" dirty="0">
                <a:ln>
                  <a:noFill/>
                </a:ln>
                <a:solidFill>
                  <a:prstClr val="black"/>
                </a:solidFill>
                <a:effectLst/>
                <a:uLnTx/>
                <a:uFillTx/>
                <a:latin typeface="Century Gothic"/>
                <a:sym typeface="Century Gothic"/>
              </a:rPr>
              <a:t>trainer</a:t>
            </a:r>
            <a:endParaRPr kumimoji="0" sz="7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26754" y="1799349"/>
            <a:ext cx="38530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fryer</a:t>
            </a:r>
            <a:endParaRPr kumimoji="0" lang="en-US"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48126" y="3417785"/>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keeper</a:t>
            </a:r>
            <a:endParaRPr kumimoji="0" lang="en-US"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26756" y="3417785"/>
            <a:ext cx="38530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helper</a:t>
            </a:r>
            <a:endParaRPr kumimoji="0" lang="en-US"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48126" y="5015933"/>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sailor</a:t>
            </a:r>
            <a:endParaRPr kumimoji="0" lang="en-US"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5226755" y="5015933"/>
            <a:ext cx="38530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visitor</a:t>
            </a:r>
            <a:endParaRPr kumimoji="0" lang="en-US" sz="7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9620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6624" y="2239616"/>
            <a:ext cx="363156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200" b="1" i="0" u="none" strike="noStrike" kern="1200" cap="none" spc="0" normalizeH="0" baseline="0" noProof="0" dirty="0">
                <a:ln>
                  <a:noFill/>
                </a:ln>
                <a:solidFill>
                  <a:prstClr val="black"/>
                </a:solidFill>
                <a:effectLst/>
                <a:uLnTx/>
                <a:uFillTx/>
                <a:latin typeface="Century Gothic"/>
                <a:sym typeface="Century Gothic"/>
              </a:rPr>
              <a:t>dentist</a:t>
            </a:r>
            <a:endParaRPr kumimoji="0" sz="7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278489" y="2239616"/>
            <a:ext cx="4865511"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artist</a:t>
            </a:r>
            <a:endParaRPr kumimoji="0" lang="en-US"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6624" y="3858052"/>
            <a:ext cx="363156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florist</a:t>
            </a:r>
            <a:endParaRPr kumimoji="0" lang="en-US"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278489" y="3858052"/>
            <a:ext cx="4865511"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cartoonist</a:t>
            </a:r>
            <a:endParaRPr kumimoji="0" lang="en-US" sz="7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4470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121</a:t>
            </a:r>
          </a:p>
          <a:p>
            <a:pPr algn="ctr"/>
            <a:r>
              <a:rPr lang="en-US" sz="4800" b="1" dirty="0">
                <a:solidFill>
                  <a:srgbClr val="E05436"/>
                </a:solidFill>
                <a:latin typeface="Century Gothic" panose="020B0502020202020204" pitchFamily="34" charset="0"/>
              </a:rPr>
              <a:t>-er, -or, -</a:t>
            </a:r>
            <a:r>
              <a:rPr lang="en-US" sz="4800" b="1" dirty="0" err="1">
                <a:solidFill>
                  <a:srgbClr val="E05436"/>
                </a:solidFill>
                <a:latin typeface="Century Gothic" panose="020B0502020202020204" pitchFamily="34" charset="0"/>
              </a:rPr>
              <a:t>ist</a:t>
            </a:r>
            <a:endParaRPr lang="en-US" sz="4800" b="1" dirty="0">
              <a:solidFill>
                <a:srgbClr val="E05436"/>
              </a:solidFill>
              <a:latin typeface="Century Gothic" panose="020B0502020202020204" pitchFamily="34" charset="0"/>
            </a:endParaRPr>
          </a:p>
        </p:txBody>
      </p:sp>
    </p:spTree>
    <p:extLst>
      <p:ext uri="{BB962C8B-B14F-4D97-AF65-F5344CB8AC3E}">
        <p14:creationId xmlns:p14="http://schemas.microsoft.com/office/powerpoint/2010/main" val="14214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Morpheme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word part that changes a word’s meaning</a:t>
            </a:r>
          </a:p>
        </p:txBody>
      </p:sp>
    </p:spTree>
    <p:extLst>
      <p:ext uri="{BB962C8B-B14F-4D97-AF65-F5344CB8AC3E}">
        <p14:creationId xmlns:p14="http://schemas.microsoft.com/office/powerpoint/2010/main" val="26311670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Suffix</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morpheme added to the end of a word</a:t>
            </a:r>
          </a:p>
        </p:txBody>
      </p:sp>
      <p:sp>
        <p:nvSpPr>
          <p:cNvPr id="4" name="Content Placeholder 2">
            <a:extLst>
              <a:ext uri="{FF2B5EF4-FFF2-40B4-BE49-F238E27FC236}">
                <a16:creationId xmlns:a16="http://schemas.microsoft.com/office/drawing/2014/main" id="{C93B18D6-63EB-B50F-E922-07423876971A}"/>
              </a:ext>
            </a:extLst>
          </p:cNvPr>
          <p:cNvSpPr txBox="1">
            <a:spLocks/>
          </p:cNvSpPr>
          <p:nvPr/>
        </p:nvSpPr>
        <p:spPr>
          <a:xfrm>
            <a:off x="3789857" y="3935577"/>
            <a:ext cx="1845293"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sp>
        <p:nvSpPr>
          <p:cNvPr id="5" name="Content Placeholder 2">
            <a:extLst>
              <a:ext uri="{FF2B5EF4-FFF2-40B4-BE49-F238E27FC236}">
                <a16:creationId xmlns:a16="http://schemas.microsoft.com/office/drawing/2014/main" id="{A189C42E-8292-EE43-A823-4FAB2B133017}"/>
              </a:ext>
            </a:extLst>
          </p:cNvPr>
          <p:cNvSpPr txBox="1">
            <a:spLocks/>
          </p:cNvSpPr>
          <p:nvPr/>
        </p:nvSpPr>
        <p:spPr>
          <a:xfrm>
            <a:off x="6531429" y="3935578"/>
            <a:ext cx="1812470"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ist</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Content Placeholder 2">
            <a:extLst>
              <a:ext uri="{FF2B5EF4-FFF2-40B4-BE49-F238E27FC236}">
                <a16:creationId xmlns:a16="http://schemas.microsoft.com/office/drawing/2014/main" id="{C6B12B96-A208-807E-B217-D466298D8AB2}"/>
              </a:ext>
            </a:extLst>
          </p:cNvPr>
          <p:cNvSpPr txBox="1">
            <a:spLocks/>
          </p:cNvSpPr>
          <p:nvPr/>
        </p:nvSpPr>
        <p:spPr>
          <a:xfrm>
            <a:off x="1048285" y="3935577"/>
            <a:ext cx="1845293"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Tree>
    <p:extLst>
      <p:ext uri="{BB962C8B-B14F-4D97-AF65-F5344CB8AC3E}">
        <p14:creationId xmlns:p14="http://schemas.microsoft.com/office/powerpoint/2010/main" val="116758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344904" y="1982450"/>
            <a:ext cx="845419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When -er is added to adjectives, it means more than.</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44904" y="3767555"/>
            <a:ext cx="845419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bigger</a:t>
            </a:r>
          </a:p>
        </p:txBody>
      </p:sp>
    </p:spTree>
    <p:extLst>
      <p:ext uri="{BB962C8B-B14F-4D97-AF65-F5344CB8AC3E}">
        <p14:creationId xmlns:p14="http://schemas.microsoft.com/office/powerpoint/2010/main" val="99026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344904" y="1982450"/>
            <a:ext cx="845419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When -er is added to verbs, it makes the verb a noun. It means one that does.</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2809516" y="3736776"/>
            <a:ext cx="352496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teach</a:t>
            </a:r>
          </a:p>
        </p:txBody>
      </p:sp>
      <p:sp>
        <p:nvSpPr>
          <p:cNvPr id="6" name="TextBox 21">
            <a:extLst>
              <a:ext uri="{FF2B5EF4-FFF2-40B4-BE49-F238E27FC236}">
                <a16:creationId xmlns:a16="http://schemas.microsoft.com/office/drawing/2014/main" id="{B936FC5D-0005-533F-A3C9-4827C6983F2D}"/>
              </a:ext>
            </a:extLst>
          </p:cNvPr>
          <p:cNvSpPr txBox="1">
            <a:spLocks noChangeArrowheads="1"/>
          </p:cNvSpPr>
          <p:nvPr/>
        </p:nvSpPr>
        <p:spPr bwMode="auto">
          <a:xfrm>
            <a:off x="2809516" y="5107405"/>
            <a:ext cx="189311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print</a:t>
            </a:r>
          </a:p>
        </p:txBody>
      </p:sp>
      <p:sp>
        <p:nvSpPr>
          <p:cNvPr id="7" name="TextBox 21">
            <a:extLst>
              <a:ext uri="{FF2B5EF4-FFF2-40B4-BE49-F238E27FC236}">
                <a16:creationId xmlns:a16="http://schemas.microsoft.com/office/drawing/2014/main" id="{B57602ED-6AB2-6F82-F12B-7790F3465E17}"/>
              </a:ext>
            </a:extLst>
          </p:cNvPr>
          <p:cNvSpPr txBox="1">
            <a:spLocks noChangeArrowheads="1"/>
          </p:cNvSpPr>
          <p:nvPr/>
        </p:nvSpPr>
        <p:spPr bwMode="auto">
          <a:xfrm>
            <a:off x="4970329" y="3736775"/>
            <a:ext cx="131516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er</a:t>
            </a:r>
          </a:p>
        </p:txBody>
      </p:sp>
      <p:sp>
        <p:nvSpPr>
          <p:cNvPr id="8" name="TextBox 21">
            <a:extLst>
              <a:ext uri="{FF2B5EF4-FFF2-40B4-BE49-F238E27FC236}">
                <a16:creationId xmlns:a16="http://schemas.microsoft.com/office/drawing/2014/main" id="{6839A00D-3BD6-70ED-0BFB-4527859E3848}"/>
              </a:ext>
            </a:extLst>
          </p:cNvPr>
          <p:cNvSpPr txBox="1">
            <a:spLocks noChangeArrowheads="1"/>
          </p:cNvSpPr>
          <p:nvPr/>
        </p:nvSpPr>
        <p:spPr bwMode="auto">
          <a:xfrm>
            <a:off x="4474024" y="5107404"/>
            <a:ext cx="131516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er</a:t>
            </a:r>
          </a:p>
        </p:txBody>
      </p:sp>
    </p:spTree>
    <p:extLst>
      <p:ext uri="{BB962C8B-B14F-4D97-AF65-F5344CB8AC3E}">
        <p14:creationId xmlns:p14="http://schemas.microsoft.com/office/powerpoint/2010/main" val="3589432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  -</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ist</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344904" y="1982450"/>
            <a:ext cx="845419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 and -</a:t>
            </a:r>
            <a:r>
              <a:rPr kumimoji="0" lang="en-US" altLang="en-US" sz="3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ist</a:t>
            </a:r>
            <a:r>
              <a:rPr kumimoji="0" lang="en-US" alt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also make verbs into nouns meaning one that does.</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2809516" y="3736776"/>
            <a:ext cx="352496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sail</a:t>
            </a: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or</a:t>
            </a:r>
          </a:p>
        </p:txBody>
      </p:sp>
      <p:sp>
        <p:nvSpPr>
          <p:cNvPr id="6" name="TextBox 21">
            <a:extLst>
              <a:ext uri="{FF2B5EF4-FFF2-40B4-BE49-F238E27FC236}">
                <a16:creationId xmlns:a16="http://schemas.microsoft.com/office/drawing/2014/main" id="{B936FC5D-0005-533F-A3C9-4827C6983F2D}"/>
              </a:ext>
            </a:extLst>
          </p:cNvPr>
          <p:cNvSpPr txBox="1">
            <a:spLocks noChangeArrowheads="1"/>
          </p:cNvSpPr>
          <p:nvPr/>
        </p:nvSpPr>
        <p:spPr bwMode="auto">
          <a:xfrm>
            <a:off x="2809516" y="5107405"/>
            <a:ext cx="42444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cartoon</a:t>
            </a: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ist</a:t>
            </a:r>
          </a:p>
        </p:txBody>
      </p:sp>
    </p:spTree>
    <p:extLst>
      <p:ext uri="{BB962C8B-B14F-4D97-AF65-F5344CB8AC3E}">
        <p14:creationId xmlns:p14="http://schemas.microsoft.com/office/powerpoint/2010/main" val="264969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0" y="1992436"/>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sym typeface="Century Gothic"/>
              </a:rPr>
              <a:t>leader</a:t>
            </a:r>
            <a:endParaRPr kumimoji="0" sz="8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trainer</a:t>
            </a:r>
            <a:endParaRPr kumimoji="0" lang="en-US" sz="8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3569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0" y="1992436"/>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sym typeface="Century Gothic"/>
              </a:rPr>
              <a:t>visitor</a:t>
            </a:r>
            <a:endParaRPr kumimoji="0" sz="8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artist</a:t>
            </a:r>
            <a:endParaRPr kumimoji="0" lang="en-US" sz="8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28615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E61E62-0782-0352-83E2-6FCF91293E8A}"/>
              </a:ext>
            </a:extLst>
          </p:cNvPr>
          <p:cNvGrpSpPr/>
          <p:nvPr/>
        </p:nvGrpSpPr>
        <p:grpSpPr>
          <a:xfrm>
            <a:off x="8568422" y="6187897"/>
            <a:ext cx="576775" cy="654148"/>
            <a:chOff x="8567225" y="6203852"/>
            <a:chExt cx="576775" cy="654148"/>
          </a:xfrm>
        </p:grpSpPr>
        <p:sp>
          <p:nvSpPr>
            <p:cNvPr id="7" name="Rectangle 6">
              <a:extLst>
                <a:ext uri="{FF2B5EF4-FFF2-40B4-BE49-F238E27FC236}">
                  <a16:creationId xmlns:a16="http://schemas.microsoft.com/office/drawing/2014/main" id="{FCCE0C34-0957-D209-9512-F901229007D4}"/>
                </a:ext>
              </a:extLst>
            </p:cNvPr>
            <p:cNvSpPr/>
            <p:nvPr/>
          </p:nvSpPr>
          <p:spPr>
            <a:xfrm>
              <a:off x="8567225" y="6203852"/>
              <a:ext cx="576775" cy="654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67076C6-D18F-F857-B32C-DE98DF20CD12}"/>
                </a:ext>
              </a:extLst>
            </p:cNvPr>
            <p:cNvPicPr>
              <a:picLocks noChangeAspect="1"/>
            </p:cNvPicPr>
            <p:nvPr/>
          </p:nvPicPr>
          <p:blipFill>
            <a:blip r:embed="rId4"/>
            <a:stretch>
              <a:fillRect/>
            </a:stretch>
          </p:blipFill>
          <p:spPr>
            <a:xfrm>
              <a:off x="8700870" y="6361587"/>
              <a:ext cx="341376" cy="365760"/>
            </a:xfrm>
            <a:prstGeom prst="rect">
              <a:avLst/>
            </a:prstGeom>
          </p:spPr>
        </p:pic>
      </p:grpSp>
    </p:spTree>
    <p:extLst>
      <p:ext uri="{BB962C8B-B14F-4D97-AF65-F5344CB8AC3E}">
        <p14:creationId xmlns:p14="http://schemas.microsoft.com/office/powerpoint/2010/main" val="4911984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1DD3B6-3FFB-01E4-D3E5-4604F5F73A83}"/>
              </a:ext>
            </a:extLst>
          </p:cNvPr>
          <p:cNvPicPr>
            <a:picLocks noChangeAspect="1"/>
          </p:cNvPicPr>
          <p:nvPr/>
        </p:nvPicPr>
        <p:blipFill>
          <a:blip r:embed="rId4"/>
          <a:stretch>
            <a:fillRect/>
          </a:stretch>
        </p:blipFill>
        <p:spPr>
          <a:xfrm>
            <a:off x="5371531" y="6157460"/>
            <a:ext cx="1219200" cy="685800"/>
          </a:xfrm>
          <a:prstGeom prst="rect">
            <a:avLst/>
          </a:prstGeom>
        </p:spPr>
      </p:pic>
      <p:pic>
        <p:nvPicPr>
          <p:cNvPr id="5" name="Picture 4">
            <a:extLst>
              <a:ext uri="{FF2B5EF4-FFF2-40B4-BE49-F238E27FC236}">
                <a16:creationId xmlns:a16="http://schemas.microsoft.com/office/drawing/2014/main" id="{63ED0016-2B8A-8476-BA0F-BF72A57D378F}"/>
              </a:ext>
            </a:extLst>
          </p:cNvPr>
          <p:cNvPicPr>
            <a:picLocks noChangeAspect="1"/>
          </p:cNvPicPr>
          <p:nvPr/>
        </p:nvPicPr>
        <p:blipFill>
          <a:blip r:embed="rId5"/>
          <a:stretch>
            <a:fillRect/>
          </a:stretch>
        </p:blipFill>
        <p:spPr>
          <a:xfrm>
            <a:off x="7221764" y="4448175"/>
            <a:ext cx="1689100" cy="698500"/>
          </a:xfrm>
          <a:prstGeom prst="rect">
            <a:avLst/>
          </a:prstGeom>
        </p:spPr>
      </p:pic>
      <p:pic>
        <p:nvPicPr>
          <p:cNvPr id="13" name="Picture 12">
            <a:extLst>
              <a:ext uri="{FF2B5EF4-FFF2-40B4-BE49-F238E27FC236}">
                <a16:creationId xmlns:a16="http://schemas.microsoft.com/office/drawing/2014/main" id="{901E977B-3686-8FF1-F0FC-FEDF21DFB691}"/>
              </a:ext>
            </a:extLst>
          </p:cNvPr>
          <p:cNvPicPr>
            <a:picLocks noChangeAspect="1"/>
          </p:cNvPicPr>
          <p:nvPr/>
        </p:nvPicPr>
        <p:blipFill>
          <a:blip r:embed="rId6"/>
          <a:stretch>
            <a:fillRect/>
          </a:stretch>
        </p:blipFill>
        <p:spPr>
          <a:xfrm>
            <a:off x="3759653" y="6144760"/>
            <a:ext cx="1219200" cy="698500"/>
          </a:xfrm>
          <a:prstGeom prst="rect">
            <a:avLst/>
          </a:prstGeom>
        </p:spPr>
      </p:pic>
      <p:pic>
        <p:nvPicPr>
          <p:cNvPr id="17" name="Picture 16">
            <a:extLst>
              <a:ext uri="{FF2B5EF4-FFF2-40B4-BE49-F238E27FC236}">
                <a16:creationId xmlns:a16="http://schemas.microsoft.com/office/drawing/2014/main" id="{9E6915D6-419A-3BCE-6376-8F3DA3A05C93}"/>
              </a:ext>
            </a:extLst>
          </p:cNvPr>
          <p:cNvPicPr>
            <a:picLocks noChangeAspect="1"/>
          </p:cNvPicPr>
          <p:nvPr/>
        </p:nvPicPr>
        <p:blipFill>
          <a:blip r:embed="rId7"/>
          <a:stretch>
            <a:fillRect/>
          </a:stretch>
        </p:blipFill>
        <p:spPr>
          <a:xfrm>
            <a:off x="6019800" y="4508727"/>
            <a:ext cx="1219200" cy="698500"/>
          </a:xfrm>
          <a:prstGeom prst="rect">
            <a:avLst/>
          </a:prstGeom>
        </p:spPr>
      </p:pic>
      <p:pic>
        <p:nvPicPr>
          <p:cNvPr id="19" name="Picture 18">
            <a:extLst>
              <a:ext uri="{FF2B5EF4-FFF2-40B4-BE49-F238E27FC236}">
                <a16:creationId xmlns:a16="http://schemas.microsoft.com/office/drawing/2014/main" id="{29AD6EDD-62D5-55E5-F40A-2DD1DE242577}"/>
              </a:ext>
            </a:extLst>
          </p:cNvPr>
          <p:cNvPicPr>
            <a:picLocks noChangeAspect="1"/>
          </p:cNvPicPr>
          <p:nvPr/>
        </p:nvPicPr>
        <p:blipFill>
          <a:blip r:embed="rId8"/>
          <a:stretch>
            <a:fillRect/>
          </a:stretch>
        </p:blipFill>
        <p:spPr>
          <a:xfrm>
            <a:off x="1984715" y="5086578"/>
            <a:ext cx="1587500" cy="698500"/>
          </a:xfrm>
          <a:prstGeom prst="rect">
            <a:avLst/>
          </a:prstGeom>
        </p:spPr>
      </p:pic>
      <p:pic>
        <p:nvPicPr>
          <p:cNvPr id="21" name="Picture 20">
            <a:extLst>
              <a:ext uri="{FF2B5EF4-FFF2-40B4-BE49-F238E27FC236}">
                <a16:creationId xmlns:a16="http://schemas.microsoft.com/office/drawing/2014/main" id="{0A8056CD-8C21-CD8C-3E61-50FEC81E85D5}"/>
              </a:ext>
            </a:extLst>
          </p:cNvPr>
          <p:cNvPicPr>
            <a:picLocks noChangeAspect="1"/>
          </p:cNvPicPr>
          <p:nvPr/>
        </p:nvPicPr>
        <p:blipFill>
          <a:blip r:embed="rId9"/>
          <a:stretch>
            <a:fillRect/>
          </a:stretch>
        </p:blipFill>
        <p:spPr>
          <a:xfrm>
            <a:off x="385990" y="5267779"/>
            <a:ext cx="1549400" cy="698500"/>
          </a:xfrm>
          <a:prstGeom prst="rect">
            <a:avLst/>
          </a:prstGeom>
        </p:spPr>
      </p:pic>
      <p:pic>
        <p:nvPicPr>
          <p:cNvPr id="23" name="Picture 22">
            <a:extLst>
              <a:ext uri="{FF2B5EF4-FFF2-40B4-BE49-F238E27FC236}">
                <a16:creationId xmlns:a16="http://schemas.microsoft.com/office/drawing/2014/main" id="{C82DEA76-09FA-60D4-0809-D6813C9D5B30}"/>
              </a:ext>
            </a:extLst>
          </p:cNvPr>
          <p:cNvPicPr>
            <a:picLocks noChangeAspect="1"/>
          </p:cNvPicPr>
          <p:nvPr/>
        </p:nvPicPr>
        <p:blipFill>
          <a:blip r:embed="rId10"/>
          <a:stretch>
            <a:fillRect/>
          </a:stretch>
        </p:blipFill>
        <p:spPr>
          <a:xfrm>
            <a:off x="1956253" y="4459061"/>
            <a:ext cx="1689100" cy="698500"/>
          </a:xfrm>
          <a:prstGeom prst="rect">
            <a:avLst/>
          </a:prstGeom>
        </p:spPr>
      </p:pic>
      <p:pic>
        <p:nvPicPr>
          <p:cNvPr id="25" name="Picture 24">
            <a:extLst>
              <a:ext uri="{FF2B5EF4-FFF2-40B4-BE49-F238E27FC236}">
                <a16:creationId xmlns:a16="http://schemas.microsoft.com/office/drawing/2014/main" id="{A8B713F8-7809-B3B7-513A-BE82CBE71FCF}"/>
              </a:ext>
            </a:extLst>
          </p:cNvPr>
          <p:cNvPicPr>
            <a:picLocks noChangeAspect="1"/>
          </p:cNvPicPr>
          <p:nvPr/>
        </p:nvPicPr>
        <p:blipFill>
          <a:blip r:embed="rId11"/>
          <a:stretch>
            <a:fillRect/>
          </a:stretch>
        </p:blipFill>
        <p:spPr>
          <a:xfrm>
            <a:off x="4137118" y="4581979"/>
            <a:ext cx="1447800" cy="685800"/>
          </a:xfrm>
          <a:prstGeom prst="rect">
            <a:avLst/>
          </a:prstGeom>
        </p:spPr>
      </p:pic>
      <p:pic>
        <p:nvPicPr>
          <p:cNvPr id="27" name="Picture 26">
            <a:extLst>
              <a:ext uri="{FF2B5EF4-FFF2-40B4-BE49-F238E27FC236}">
                <a16:creationId xmlns:a16="http://schemas.microsoft.com/office/drawing/2014/main" id="{A2F0CC2F-ED0B-B51C-A990-9D82EF8E6BCA}"/>
              </a:ext>
            </a:extLst>
          </p:cNvPr>
          <p:cNvPicPr>
            <a:picLocks noChangeAspect="1"/>
          </p:cNvPicPr>
          <p:nvPr/>
        </p:nvPicPr>
        <p:blipFill>
          <a:blip r:embed="rId12"/>
          <a:stretch>
            <a:fillRect/>
          </a:stretch>
        </p:blipFill>
        <p:spPr>
          <a:xfrm>
            <a:off x="7615464" y="5267779"/>
            <a:ext cx="1473200" cy="698500"/>
          </a:xfrm>
          <a:prstGeom prst="rect">
            <a:avLst/>
          </a:prstGeom>
        </p:spPr>
      </p:pic>
      <p:pic>
        <p:nvPicPr>
          <p:cNvPr id="29" name="Picture 28">
            <a:extLst>
              <a:ext uri="{FF2B5EF4-FFF2-40B4-BE49-F238E27FC236}">
                <a16:creationId xmlns:a16="http://schemas.microsoft.com/office/drawing/2014/main" id="{4F6A079D-2464-85E8-1E18-78A792265E2B}"/>
              </a:ext>
            </a:extLst>
          </p:cNvPr>
          <p:cNvPicPr>
            <a:picLocks noChangeAspect="1"/>
          </p:cNvPicPr>
          <p:nvPr/>
        </p:nvPicPr>
        <p:blipFill>
          <a:blip r:embed="rId13"/>
          <a:stretch>
            <a:fillRect/>
          </a:stretch>
        </p:blipFill>
        <p:spPr>
          <a:xfrm>
            <a:off x="233136" y="4448175"/>
            <a:ext cx="1473200" cy="698500"/>
          </a:xfrm>
          <a:prstGeom prst="rect">
            <a:avLst/>
          </a:prstGeom>
        </p:spPr>
      </p:pic>
      <p:pic>
        <p:nvPicPr>
          <p:cNvPr id="31" name="Picture 30">
            <a:extLst>
              <a:ext uri="{FF2B5EF4-FFF2-40B4-BE49-F238E27FC236}">
                <a16:creationId xmlns:a16="http://schemas.microsoft.com/office/drawing/2014/main" id="{F67AA455-CD85-872B-20F6-3490E2EEE6A2}"/>
              </a:ext>
            </a:extLst>
          </p:cNvPr>
          <p:cNvPicPr>
            <a:picLocks noChangeAspect="1"/>
          </p:cNvPicPr>
          <p:nvPr/>
        </p:nvPicPr>
        <p:blipFill>
          <a:blip r:embed="rId14"/>
          <a:stretch>
            <a:fillRect/>
          </a:stretch>
        </p:blipFill>
        <p:spPr>
          <a:xfrm>
            <a:off x="6983409" y="5925403"/>
            <a:ext cx="1651000" cy="698500"/>
          </a:xfrm>
          <a:prstGeom prst="rect">
            <a:avLst/>
          </a:prstGeom>
        </p:spPr>
      </p:pic>
      <p:pic>
        <p:nvPicPr>
          <p:cNvPr id="33" name="Picture 32">
            <a:extLst>
              <a:ext uri="{FF2B5EF4-FFF2-40B4-BE49-F238E27FC236}">
                <a16:creationId xmlns:a16="http://schemas.microsoft.com/office/drawing/2014/main" id="{3637754C-E71C-BC67-E2C4-DBF455226CED}"/>
              </a:ext>
            </a:extLst>
          </p:cNvPr>
          <p:cNvPicPr>
            <a:picLocks noChangeAspect="1"/>
          </p:cNvPicPr>
          <p:nvPr/>
        </p:nvPicPr>
        <p:blipFill>
          <a:blip r:embed="rId15"/>
          <a:stretch>
            <a:fillRect/>
          </a:stretch>
        </p:blipFill>
        <p:spPr>
          <a:xfrm>
            <a:off x="1447007" y="1938853"/>
            <a:ext cx="1828800" cy="698500"/>
          </a:xfrm>
          <a:prstGeom prst="rect">
            <a:avLst/>
          </a:prstGeom>
        </p:spPr>
      </p:pic>
      <p:pic>
        <p:nvPicPr>
          <p:cNvPr id="35" name="Picture 34">
            <a:extLst>
              <a:ext uri="{FF2B5EF4-FFF2-40B4-BE49-F238E27FC236}">
                <a16:creationId xmlns:a16="http://schemas.microsoft.com/office/drawing/2014/main" id="{C5816F5F-D348-01DA-5D37-E97EEA489E9C}"/>
              </a:ext>
            </a:extLst>
          </p:cNvPr>
          <p:cNvPicPr>
            <a:picLocks noChangeAspect="1"/>
          </p:cNvPicPr>
          <p:nvPr/>
        </p:nvPicPr>
        <p:blipFill>
          <a:blip r:embed="rId16"/>
          <a:stretch>
            <a:fillRect/>
          </a:stretch>
        </p:blipFill>
        <p:spPr>
          <a:xfrm>
            <a:off x="4440868" y="5374037"/>
            <a:ext cx="1193800" cy="698500"/>
          </a:xfrm>
          <a:prstGeom prst="rect">
            <a:avLst/>
          </a:prstGeom>
        </p:spPr>
      </p:pic>
      <p:pic>
        <p:nvPicPr>
          <p:cNvPr id="37" name="Picture 36">
            <a:extLst>
              <a:ext uri="{FF2B5EF4-FFF2-40B4-BE49-F238E27FC236}">
                <a16:creationId xmlns:a16="http://schemas.microsoft.com/office/drawing/2014/main" id="{55584F36-B095-32F0-C394-D542A1E03863}"/>
              </a:ext>
            </a:extLst>
          </p:cNvPr>
          <p:cNvPicPr>
            <a:picLocks noChangeAspect="1"/>
          </p:cNvPicPr>
          <p:nvPr/>
        </p:nvPicPr>
        <p:blipFill>
          <a:blip r:embed="rId17"/>
          <a:stretch>
            <a:fillRect/>
          </a:stretch>
        </p:blipFill>
        <p:spPr>
          <a:xfrm>
            <a:off x="5998595" y="5118157"/>
            <a:ext cx="1409700" cy="698500"/>
          </a:xfrm>
          <a:prstGeom prst="rect">
            <a:avLst/>
          </a:prstGeom>
        </p:spPr>
      </p:pic>
      <p:pic>
        <p:nvPicPr>
          <p:cNvPr id="39" name="Picture 38">
            <a:extLst>
              <a:ext uri="{FF2B5EF4-FFF2-40B4-BE49-F238E27FC236}">
                <a16:creationId xmlns:a16="http://schemas.microsoft.com/office/drawing/2014/main" id="{F2A1DBD6-AAAF-A5A9-6468-D576F9916828}"/>
              </a:ext>
            </a:extLst>
          </p:cNvPr>
          <p:cNvPicPr>
            <a:picLocks noChangeAspect="1"/>
          </p:cNvPicPr>
          <p:nvPr/>
        </p:nvPicPr>
        <p:blipFill>
          <a:blip r:embed="rId18"/>
          <a:stretch>
            <a:fillRect/>
          </a:stretch>
        </p:blipFill>
        <p:spPr>
          <a:xfrm>
            <a:off x="2139384" y="5785078"/>
            <a:ext cx="1574800" cy="698500"/>
          </a:xfrm>
          <a:prstGeom prst="rect">
            <a:avLst/>
          </a:prstGeom>
        </p:spPr>
      </p:pic>
      <p:pic>
        <p:nvPicPr>
          <p:cNvPr id="41" name="Picture 40">
            <a:extLst>
              <a:ext uri="{FF2B5EF4-FFF2-40B4-BE49-F238E27FC236}">
                <a16:creationId xmlns:a16="http://schemas.microsoft.com/office/drawing/2014/main" id="{10310FEC-2E2E-924C-E167-FEBFE384BFB9}"/>
              </a:ext>
            </a:extLst>
          </p:cNvPr>
          <p:cNvPicPr>
            <a:picLocks noChangeAspect="1"/>
          </p:cNvPicPr>
          <p:nvPr/>
        </p:nvPicPr>
        <p:blipFill>
          <a:blip r:embed="rId19"/>
          <a:stretch>
            <a:fillRect/>
          </a:stretch>
        </p:blipFill>
        <p:spPr>
          <a:xfrm>
            <a:off x="761207" y="5832475"/>
            <a:ext cx="1371600" cy="698500"/>
          </a:xfrm>
          <a:prstGeom prst="rect">
            <a:avLst/>
          </a:prstGeom>
        </p:spPr>
      </p:pic>
    </p:spTree>
    <p:extLst>
      <p:ext uri="{BB962C8B-B14F-4D97-AF65-F5344CB8AC3E}">
        <p14:creationId xmlns:p14="http://schemas.microsoft.com/office/powerpoint/2010/main" val="2257850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young</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549863"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7CA55D2-D5A0-4BE6-8B50-ECED414CCB26}"/>
              </a:ext>
            </a:extLst>
          </p:cNvPr>
          <p:cNvSpPr/>
          <p:nvPr/>
        </p:nvSpPr>
        <p:spPr>
          <a:xfrm>
            <a:off x="5671976"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367924A9-CF15-864E-B7BC-DFDF9D38A277}"/>
              </a:ext>
            </a:extLst>
          </p:cNvPr>
          <p:cNvSpPr/>
          <p:nvPr/>
        </p:nvSpPr>
        <p:spPr>
          <a:xfrm>
            <a:off x="3728738"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A3F3AC03-73C2-BB4A-ABE6-756408FE0A60}"/>
              </a:ext>
            </a:extLst>
          </p:cNvPr>
          <p:cNvCxnSpPr>
            <a:cxnSpLocks/>
          </p:cNvCxnSpPr>
          <p:nvPr/>
        </p:nvCxnSpPr>
        <p:spPr>
          <a:xfrm>
            <a:off x="3364477" y="3916251"/>
            <a:ext cx="1527936"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B9C7210-2A1A-C385-0EBD-9C58BB198B9E}"/>
              </a:ext>
            </a:extLst>
          </p:cNvPr>
          <p:cNvCxnSpPr>
            <a:cxnSpLocks/>
          </p:cNvCxnSpPr>
          <p:nvPr/>
        </p:nvCxnSpPr>
        <p:spPr>
          <a:xfrm>
            <a:off x="5170034" y="3916251"/>
            <a:ext cx="172544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DE3FF4F-BFE8-0E3A-2E6C-AFAA60C47A4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4788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touch</a:t>
            </a:r>
          </a:p>
        </p:txBody>
      </p:sp>
      <p:sp>
        <p:nvSpPr>
          <p:cNvPr id="2" name="Rectangle 1">
            <a:extLst>
              <a:ext uri="{FF2B5EF4-FFF2-40B4-BE49-F238E27FC236}">
                <a16:creationId xmlns:a16="http://schemas.microsoft.com/office/drawing/2014/main" id="{4AF847E3-A911-4C0F-B6A2-9334BB260FA4}"/>
              </a:ext>
            </a:extLst>
          </p:cNvPr>
          <p:cNvSpPr/>
          <p:nvPr/>
        </p:nvSpPr>
        <p:spPr>
          <a:xfrm>
            <a:off x="2471357"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B7E2190-00DD-41CC-AEC6-BF84D4FDBDAF}"/>
              </a:ext>
            </a:extLst>
          </p:cNvPr>
          <p:cNvSpPr/>
          <p:nvPr/>
        </p:nvSpPr>
        <p:spPr>
          <a:xfrm>
            <a:off x="5591473"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4B8AD467-7875-394E-9D58-037268BACEAB}"/>
              </a:ext>
            </a:extLst>
          </p:cNvPr>
          <p:cNvSpPr/>
          <p:nvPr/>
        </p:nvSpPr>
        <p:spPr>
          <a:xfrm>
            <a:off x="3609713"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D3CE001A-8149-9246-9CE8-BBA555C1B1E3}"/>
              </a:ext>
            </a:extLst>
          </p:cNvPr>
          <p:cNvCxnSpPr>
            <a:cxnSpLocks/>
          </p:cNvCxnSpPr>
          <p:nvPr/>
        </p:nvCxnSpPr>
        <p:spPr>
          <a:xfrm>
            <a:off x="3111437" y="3916419"/>
            <a:ext cx="1619589"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5C42D31-42B3-D6AB-756D-342BE1D9034F}"/>
              </a:ext>
            </a:extLst>
          </p:cNvPr>
          <p:cNvCxnSpPr>
            <a:cxnSpLocks/>
          </p:cNvCxnSpPr>
          <p:nvPr/>
        </p:nvCxnSpPr>
        <p:spPr>
          <a:xfrm>
            <a:off x="5114929" y="3895843"/>
            <a:ext cx="1593169"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B37CC56-B7F2-DFFD-2F21-A6230CF274A8}"/>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33546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a:ln>
                  <a:noFill/>
                </a:ln>
                <a:solidFill>
                  <a:prstClr val="black"/>
                </a:solidFill>
                <a:effectLst/>
                <a:uLnTx/>
                <a:uFillTx/>
                <a:latin typeface="Century Gothic"/>
                <a:ea typeface="+mn-ea"/>
                <a:cs typeface="+mn-cs"/>
              </a:rPr>
              <a:t>enough</a:t>
            </a:r>
            <a:endParaRPr kumimoji="0" lang="en-US" sz="1800" b="0" i="0" u="none" strike="noStrike" kern="1200" cap="none" spc="30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F458D82-F83D-4F95-9A94-BB5F05617CA1}"/>
              </a:ext>
            </a:extLst>
          </p:cNvPr>
          <p:cNvSpPr/>
          <p:nvPr/>
        </p:nvSpPr>
        <p:spPr>
          <a:xfrm>
            <a:off x="3003173" y="406651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C201E792-67C7-614B-A89A-0C428A47F61E}"/>
              </a:ext>
            </a:extLst>
          </p:cNvPr>
          <p:cNvSpPr/>
          <p:nvPr/>
        </p:nvSpPr>
        <p:spPr>
          <a:xfrm>
            <a:off x="4285691"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5EE42F69-BB4B-EB4D-848D-2CA3FD2830DC}"/>
              </a:ext>
            </a:extLst>
          </p:cNvPr>
          <p:cNvSpPr/>
          <p:nvPr/>
        </p:nvSpPr>
        <p:spPr>
          <a:xfrm>
            <a:off x="6173979" y="406651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0FA03E3F-4ADD-8B43-86F4-28D0C37EAFD6}"/>
              </a:ext>
            </a:extLst>
          </p:cNvPr>
          <p:cNvCxnSpPr>
            <a:cxnSpLocks/>
          </p:cNvCxnSpPr>
          <p:nvPr/>
        </p:nvCxnSpPr>
        <p:spPr>
          <a:xfrm>
            <a:off x="3747520" y="3959909"/>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41EDD4F-BA82-3F49-AA44-AB6481CC04B2}"/>
              </a:ext>
            </a:extLst>
          </p:cNvPr>
          <p:cNvCxnSpPr>
            <a:cxnSpLocks/>
          </p:cNvCxnSpPr>
          <p:nvPr/>
        </p:nvCxnSpPr>
        <p:spPr>
          <a:xfrm>
            <a:off x="5734216" y="3955448"/>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ABB010D-8D97-F412-3F53-A5F93692CCD4}"/>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382A5A88-3BFC-A755-4B2E-5AA1D835DA3E}"/>
              </a:ext>
            </a:extLst>
          </p:cNvPr>
          <p:cNvSpPr/>
          <p:nvPr/>
        </p:nvSpPr>
        <p:spPr>
          <a:xfrm>
            <a:off x="1976018" y="407097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91025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tough</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29310AD-E064-3745-9DEB-DDEA2322A840}"/>
              </a:ext>
            </a:extLst>
          </p:cNvPr>
          <p:cNvSpPr/>
          <p:nvPr/>
        </p:nvSpPr>
        <p:spPr>
          <a:xfrm>
            <a:off x="2458365"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art 7">
            <a:extLst>
              <a:ext uri="{FF2B5EF4-FFF2-40B4-BE49-F238E27FC236}">
                <a16:creationId xmlns:a16="http://schemas.microsoft.com/office/drawing/2014/main" id="{95E34CFF-CD1E-FD48-8B27-B913A7ADC0FA}"/>
              </a:ext>
            </a:extLst>
          </p:cNvPr>
          <p:cNvSpPr/>
          <p:nvPr/>
        </p:nvSpPr>
        <p:spPr>
          <a:xfrm>
            <a:off x="3547203"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C19A86FF-2247-2645-A1CF-46E1922C4CF4}"/>
              </a:ext>
            </a:extLst>
          </p:cNvPr>
          <p:cNvCxnSpPr>
            <a:cxnSpLocks/>
          </p:cNvCxnSpPr>
          <p:nvPr/>
        </p:nvCxnSpPr>
        <p:spPr>
          <a:xfrm>
            <a:off x="3107440" y="3949130"/>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1" name="Heart 10">
            <a:extLst>
              <a:ext uri="{FF2B5EF4-FFF2-40B4-BE49-F238E27FC236}">
                <a16:creationId xmlns:a16="http://schemas.microsoft.com/office/drawing/2014/main" id="{73BD95ED-5C9F-9C4A-85DA-01AB02E39ABE}"/>
              </a:ext>
            </a:extLst>
          </p:cNvPr>
          <p:cNvSpPr/>
          <p:nvPr/>
        </p:nvSpPr>
        <p:spPr>
          <a:xfrm>
            <a:off x="5533899"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A6792313-239C-5640-8856-E3E2BE8B17FF}"/>
              </a:ext>
            </a:extLst>
          </p:cNvPr>
          <p:cNvCxnSpPr>
            <a:cxnSpLocks/>
          </p:cNvCxnSpPr>
          <p:nvPr/>
        </p:nvCxnSpPr>
        <p:spPr>
          <a:xfrm>
            <a:off x="5094136" y="3944669"/>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CE222D5-FD1D-F8B6-4197-01C0F5921829}"/>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77277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rough</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E27F6E2-9021-1845-85DD-11BD4C7CFBDC}"/>
              </a:ext>
            </a:extLst>
          </p:cNvPr>
          <p:cNvSpPr/>
          <p:nvPr/>
        </p:nvSpPr>
        <p:spPr>
          <a:xfrm>
            <a:off x="2458365"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art 7">
            <a:extLst>
              <a:ext uri="{FF2B5EF4-FFF2-40B4-BE49-F238E27FC236}">
                <a16:creationId xmlns:a16="http://schemas.microsoft.com/office/drawing/2014/main" id="{75D39D65-789C-354D-B9EF-7CA90071AE5B}"/>
              </a:ext>
            </a:extLst>
          </p:cNvPr>
          <p:cNvSpPr/>
          <p:nvPr/>
        </p:nvSpPr>
        <p:spPr>
          <a:xfrm>
            <a:off x="3547203"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88B0206D-4188-864C-9F37-A77D9B5A1ECE}"/>
              </a:ext>
            </a:extLst>
          </p:cNvPr>
          <p:cNvCxnSpPr>
            <a:cxnSpLocks/>
          </p:cNvCxnSpPr>
          <p:nvPr/>
        </p:nvCxnSpPr>
        <p:spPr>
          <a:xfrm>
            <a:off x="3107440" y="3949130"/>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1" name="Heart 10">
            <a:extLst>
              <a:ext uri="{FF2B5EF4-FFF2-40B4-BE49-F238E27FC236}">
                <a16:creationId xmlns:a16="http://schemas.microsoft.com/office/drawing/2014/main" id="{92E5A122-1727-7B40-B625-995F4436DDC0}"/>
              </a:ext>
            </a:extLst>
          </p:cNvPr>
          <p:cNvSpPr/>
          <p:nvPr/>
        </p:nvSpPr>
        <p:spPr>
          <a:xfrm>
            <a:off x="5533899"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E447C35-DCFA-B641-AA73-B2AE60BE9635}"/>
              </a:ext>
            </a:extLst>
          </p:cNvPr>
          <p:cNvCxnSpPr>
            <a:cxnSpLocks/>
          </p:cNvCxnSpPr>
          <p:nvPr/>
        </p:nvCxnSpPr>
        <p:spPr>
          <a:xfrm>
            <a:off x="5094136" y="3944669"/>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4F0D6D9-3B8E-FE91-D1E0-45C2E5FEE824}"/>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88170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54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cartoonist draws the best pictures.</a:t>
            </a:r>
            <a:endParaRPr kumimoji="0"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0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54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An orthodontist helps people get straighter teeth.</a:t>
            </a:r>
            <a:endParaRPr kumimoji="0"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98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54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My teacher could not find a binder big enough for all of her papers.</a:t>
            </a:r>
            <a:endParaRPr kumimoji="0"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003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Chris Joins a Club</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Chris wants to join a club. She wants to learn a new skill and make new friends. The only problem is that Chris has no idea what club to join! Luckily, there is a showcase after school where Chris can learn about all the clubs.</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 club showcase is in the gym. There are rows and rows of tables with members of all the different clubs. First, Chris visits the table for Art Club. The Art Club members are sculptors, painters, and cartoonists. Chris thought the art they created was nice, but she does not want to be an artist.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Next, Chris visits the table for Sports Club. In Sports Club, you work with athletic trainers. You can learn to be a basketball player or even a baseball catcher. Chris thought of herself as more of a sports watcher than a sports player. This is not the club for her.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Finally, Chris stops at the table for Garden Club. In Garden Club, you learn how to grow and care for plants from real botanists. A botanist is someone who studies plants. You even work with real farmers to learn how to grow your own food.</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546380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Chris has always wanted to learn to garden. This is the perfect club for her. She may even become a botanist or a farmer one day.</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1551054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374253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1017</TotalTime>
  <Words>1196</Words>
  <Application>Microsoft Office PowerPoint</Application>
  <PresentationFormat>On-screen Show (4:3)</PresentationFormat>
  <Paragraphs>183</Paragraphs>
  <Slides>82</Slides>
  <Notes>33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82</vt:i4>
      </vt:variant>
    </vt:vector>
  </HeadingPairs>
  <TitlesOfParts>
    <vt:vector size="88"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47</cp:revision>
  <dcterms:created xsi:type="dcterms:W3CDTF">2022-06-06T14:24:31Z</dcterms:created>
  <dcterms:modified xsi:type="dcterms:W3CDTF">2024-12-21T03:02:11Z</dcterms:modified>
</cp:coreProperties>
</file>