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8"/>
  </p:notesMasterIdLst>
  <p:sldIdLst>
    <p:sldId id="2247" r:id="rId2"/>
    <p:sldId id="2199" r:id="rId3"/>
    <p:sldId id="3049" r:id="rId4"/>
    <p:sldId id="2248" r:id="rId5"/>
    <p:sldId id="2240" r:id="rId6"/>
    <p:sldId id="2238" r:id="rId7"/>
    <p:sldId id="2241" r:id="rId8"/>
    <p:sldId id="2198" r:id="rId9"/>
    <p:sldId id="3741" r:id="rId10"/>
    <p:sldId id="3742" r:id="rId11"/>
    <p:sldId id="3743" r:id="rId12"/>
    <p:sldId id="3744" r:id="rId13"/>
    <p:sldId id="4239" r:id="rId14"/>
    <p:sldId id="3745" r:id="rId15"/>
    <p:sldId id="3746" r:id="rId16"/>
    <p:sldId id="3747" r:id="rId17"/>
    <p:sldId id="3748" r:id="rId18"/>
    <p:sldId id="3749" r:id="rId19"/>
    <p:sldId id="3750" r:id="rId20"/>
    <p:sldId id="3751" r:id="rId21"/>
    <p:sldId id="3752" r:id="rId22"/>
    <p:sldId id="3753" r:id="rId23"/>
    <p:sldId id="3754" r:id="rId24"/>
    <p:sldId id="3755" r:id="rId25"/>
    <p:sldId id="3756" r:id="rId26"/>
    <p:sldId id="3757" r:id="rId27"/>
    <p:sldId id="3758" r:id="rId28"/>
    <p:sldId id="3759" r:id="rId29"/>
    <p:sldId id="2242" r:id="rId30"/>
    <p:sldId id="2200" r:id="rId31"/>
    <p:sldId id="2201" r:id="rId32"/>
    <p:sldId id="2243" r:id="rId33"/>
    <p:sldId id="2202" r:id="rId34"/>
    <p:sldId id="2244" r:id="rId35"/>
    <p:sldId id="2203" r:id="rId36"/>
    <p:sldId id="3729" r:id="rId37"/>
    <p:sldId id="3730" r:id="rId38"/>
    <p:sldId id="3731" r:id="rId39"/>
    <p:sldId id="3732" r:id="rId40"/>
    <p:sldId id="3733" r:id="rId41"/>
    <p:sldId id="3734" r:id="rId42"/>
    <p:sldId id="3735" r:id="rId43"/>
    <p:sldId id="3736" r:id="rId44"/>
    <p:sldId id="3737" r:id="rId45"/>
    <p:sldId id="3738" r:id="rId46"/>
    <p:sldId id="3739" r:id="rId47"/>
    <p:sldId id="3740" r:id="rId48"/>
    <p:sldId id="4202" r:id="rId49"/>
    <p:sldId id="4203" r:id="rId50"/>
    <p:sldId id="4204" r:id="rId51"/>
    <p:sldId id="4205" r:id="rId52"/>
    <p:sldId id="4206" r:id="rId53"/>
    <p:sldId id="4160" r:id="rId54"/>
    <p:sldId id="4021" r:id="rId55"/>
    <p:sldId id="4234" r:id="rId56"/>
    <p:sldId id="4235" r:id="rId57"/>
    <p:sldId id="4236" r:id="rId58"/>
    <p:sldId id="2213" r:id="rId59"/>
    <p:sldId id="2214" r:id="rId60"/>
    <p:sldId id="2245" r:id="rId61"/>
    <p:sldId id="2216" r:id="rId62"/>
    <p:sldId id="2250" r:id="rId63"/>
    <p:sldId id="2217" r:id="rId64"/>
    <p:sldId id="368" r:id="rId65"/>
    <p:sldId id="4207" r:id="rId66"/>
    <p:sldId id="4208" r:id="rId67"/>
    <p:sldId id="4209" r:id="rId68"/>
    <p:sldId id="4210" r:id="rId69"/>
    <p:sldId id="4211" r:id="rId70"/>
    <p:sldId id="4212" r:id="rId71"/>
    <p:sldId id="4213" r:id="rId72"/>
    <p:sldId id="4214" r:id="rId73"/>
    <p:sldId id="4215" r:id="rId74"/>
    <p:sldId id="4216" r:id="rId75"/>
    <p:sldId id="4217" r:id="rId76"/>
    <p:sldId id="4218" r:id="rId77"/>
    <p:sldId id="4219" r:id="rId78"/>
    <p:sldId id="4220" r:id="rId79"/>
    <p:sldId id="4221" r:id="rId80"/>
    <p:sldId id="4222" r:id="rId81"/>
    <p:sldId id="4223" r:id="rId82"/>
    <p:sldId id="4232" r:id="rId83"/>
    <p:sldId id="4237" r:id="rId84"/>
    <p:sldId id="4238" r:id="rId85"/>
    <p:sldId id="2221" r:id="rId86"/>
    <p:sldId id="3050" r:id="rId87"/>
    <p:sldId id="4201" r:id="rId88"/>
    <p:sldId id="4225" r:id="rId89"/>
    <p:sldId id="4226" r:id="rId90"/>
    <p:sldId id="4227" r:id="rId91"/>
    <p:sldId id="4228" r:id="rId92"/>
    <p:sldId id="4230" r:id="rId93"/>
    <p:sldId id="2224" r:id="rId94"/>
    <p:sldId id="2226" r:id="rId95"/>
    <p:sldId id="857" r:id="rId96"/>
    <p:sldId id="1047" r:id="rId97"/>
    <p:sldId id="768" r:id="rId98"/>
    <p:sldId id="1037" r:id="rId99"/>
    <p:sldId id="2227" r:id="rId100"/>
    <p:sldId id="2228" r:id="rId101"/>
    <p:sldId id="2125" r:id="rId102"/>
    <p:sldId id="772" r:id="rId103"/>
    <p:sldId id="2229" r:id="rId104"/>
    <p:sldId id="2223" r:id="rId105"/>
    <p:sldId id="2230" r:id="rId106"/>
    <p:sldId id="2631" r:id="rId107"/>
    <p:sldId id="2632" r:id="rId108"/>
    <p:sldId id="2633" r:id="rId109"/>
    <p:sldId id="2234" r:id="rId110"/>
    <p:sldId id="2235" r:id="rId111"/>
    <p:sldId id="2158" r:id="rId112"/>
    <p:sldId id="2159" r:id="rId113"/>
    <p:sldId id="2166" r:id="rId114"/>
    <p:sldId id="4231" r:id="rId115"/>
    <p:sldId id="2225" r:id="rId116"/>
    <p:sldId id="2236"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90"/>
    <p:restoredTop sz="76620" autoAdjust="0"/>
  </p:normalViewPr>
  <p:slideViewPr>
    <p:cSldViewPr snapToGrid="0" snapToObjects="1">
      <p:cViewPr varScale="1">
        <p:scale>
          <a:sx n="69" d="100"/>
          <a:sy n="69" d="100"/>
        </p:scale>
        <p:origin x="246"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267628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18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275307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4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1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9451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2527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114</a:t>
            </a:r>
          </a:p>
          <a:p>
            <a:pPr algn="ctr"/>
            <a:r>
              <a:rPr lang="en-US" sz="6000" b="1" dirty="0">
                <a:solidFill>
                  <a:srgbClr val="E05436"/>
                </a:solidFill>
                <a:latin typeface="Century Gothic" panose="020B0502020202020204" pitchFamily="34" charset="0"/>
              </a:rPr>
              <a:t>Alternate /</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3511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819CBC36-8E62-CC32-7DFC-F7F8FE058B3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64411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Martin have fun at his eighth birthday party?</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will have to wait for the freight train to pass through town.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Hold the reins and guide the sleigh straight down the hill.</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8171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Greyson’s Neighborhood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423877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 lives in a beige house on the corner of Eighth Street and Great Lake Road. He has lived there for eighteen</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years. Greyson loves his </a:t>
            </a:r>
            <a:r>
              <a:rPr lang="en-US" sz="3200" dirty="0" err="1">
                <a:solidFill>
                  <a:prstClr val="black"/>
                </a:solidFill>
                <a:latin typeface="Century Gothic"/>
                <a:ea typeface="Century Gothic"/>
                <a:cs typeface="Century Gothic"/>
                <a:sym typeface="Century Gothic"/>
              </a:rPr>
              <a:t>neighbourhood</a:t>
            </a:r>
            <a:r>
              <a:rPr lang="en-US" sz="3200" dirty="0">
                <a:solidFill>
                  <a:prstClr val="black"/>
                </a:solidFill>
                <a:latin typeface="Century Gothic"/>
                <a:ea typeface="Century Gothic"/>
                <a:cs typeface="Century Gothic"/>
                <a:sym typeface="Century Gothic"/>
              </a:rPr>
              <a:t> because he has great </a:t>
            </a:r>
            <a:r>
              <a:rPr lang="en-US" sz="3200" dirty="0" err="1">
                <a:solidFill>
                  <a:prstClr val="black"/>
                </a:solidFill>
                <a:latin typeface="Century Gothic"/>
                <a:ea typeface="Century Gothic"/>
                <a:cs typeface="Century Gothic"/>
                <a:sym typeface="Century Gothic"/>
              </a:rPr>
              <a:t>neighbours</a:t>
            </a:r>
            <a:r>
              <a:rPr lang="en-US" sz="3200" dirty="0">
                <a:solidFill>
                  <a:prstClr val="black"/>
                </a:solidFill>
                <a:latin typeface="Century Gothic"/>
                <a:ea typeface="Century Gothic"/>
                <a:cs typeface="Century Gothic"/>
                <a:sym typeface="Century Gothic"/>
              </a:rPr>
              <a:t>. Any time he passes someone on his street they always wave and say hey.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2086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Greyson’s next-door </a:t>
            </a:r>
            <a:r>
              <a:rPr lang="en-US" sz="3200" dirty="0" err="1">
                <a:solidFill>
                  <a:prstClr val="black"/>
                </a:solidFill>
                <a:latin typeface="Century Gothic"/>
                <a:ea typeface="Century Gothic"/>
                <a:cs typeface="Century Gothic"/>
                <a:sym typeface="Century Gothic"/>
              </a:rPr>
              <a:t>neighbour</a:t>
            </a:r>
            <a:r>
              <a:rPr lang="en-US" sz="3200" dirty="0">
                <a:solidFill>
                  <a:prstClr val="black"/>
                </a:solidFill>
                <a:latin typeface="Century Gothic"/>
                <a:ea typeface="Century Gothic"/>
                <a:cs typeface="Century Gothic"/>
                <a:sym typeface="Century Gothic"/>
              </a:rPr>
              <a:t> is Corey. Corey loves to cook and has a huge grill in his backyard. Every Friday, Corey</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hosts a dinner party for Greyson and some other </a:t>
            </a:r>
            <a:r>
              <a:rPr lang="en-US" sz="3200" dirty="0" err="1">
                <a:solidFill>
                  <a:prstClr val="black"/>
                </a:solidFill>
                <a:latin typeface="Century Gothic"/>
                <a:ea typeface="Century Gothic"/>
                <a:cs typeface="Century Gothic"/>
                <a:sym typeface="Century Gothic"/>
              </a:rPr>
              <a:t>neighbours</a:t>
            </a:r>
            <a:r>
              <a:rPr lang="en-US" sz="3200" dirty="0">
                <a:solidFill>
                  <a:prstClr val="black"/>
                </a:solidFill>
                <a:latin typeface="Century Gothic"/>
                <a:ea typeface="Century Gothic"/>
                <a:cs typeface="Century Gothic"/>
                <a:sym typeface="Century Gothic"/>
              </a:rPr>
              <a:t>. Last Friday, Corey grilled steak and corn. It was quite tasty!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488012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Greyson’s </a:t>
            </a:r>
            <a:r>
              <a:rPr lang="en-US" sz="3200" dirty="0" err="1">
                <a:solidFill>
                  <a:prstClr val="black"/>
                </a:solidFill>
                <a:latin typeface="Century Gothic"/>
                <a:ea typeface="Century Gothic"/>
                <a:cs typeface="Century Gothic"/>
                <a:sym typeface="Century Gothic"/>
              </a:rPr>
              <a:t>neighbours</a:t>
            </a:r>
            <a:r>
              <a:rPr lang="en-US" sz="3200" dirty="0">
                <a:solidFill>
                  <a:prstClr val="black"/>
                </a:solidFill>
                <a:latin typeface="Century Gothic"/>
                <a:ea typeface="Century Gothic"/>
                <a:cs typeface="Century Gothic"/>
                <a:sym typeface="Century Gothic"/>
              </a:rPr>
              <a:t> across the street are Cosmo and Wanda. They have three dogs, four cats, and one fish. That’s eight pets! Sometimes, Greyson walks the dogs for Cosmo and Wanda if they need a break. When Greyson walks the dogs, they always go straight to the park to play fetch.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 loves his beige house, his nice </a:t>
            </a:r>
            <a:r>
              <a:rPr lang="en-US" sz="3200" dirty="0" err="1">
                <a:solidFill>
                  <a:prstClr val="black"/>
                </a:solidFill>
                <a:latin typeface="Century Gothic"/>
                <a:ea typeface="Century Gothic"/>
                <a:cs typeface="Century Gothic"/>
                <a:sym typeface="Century Gothic"/>
              </a:rPr>
              <a:t>neighbourhood</a:t>
            </a:r>
            <a:r>
              <a:rPr lang="en-US" sz="3200" dirty="0">
                <a:solidFill>
                  <a:prstClr val="black"/>
                </a:solidFill>
                <a:latin typeface="Century Gothic"/>
                <a:ea typeface="Century Gothic"/>
                <a:cs typeface="Century Gothic"/>
                <a:sym typeface="Century Gothic"/>
              </a:rPr>
              <a:t>, and his friendly </a:t>
            </a:r>
            <a:r>
              <a:rPr lang="en-US" sz="3200" dirty="0" err="1">
                <a:solidFill>
                  <a:prstClr val="black"/>
                </a:solidFill>
                <a:latin typeface="Century Gothic"/>
                <a:ea typeface="Century Gothic"/>
                <a:cs typeface="Century Gothic"/>
                <a:sym typeface="Century Gothic"/>
              </a:rPr>
              <a:t>neighbours</a:t>
            </a:r>
            <a:r>
              <a:rPr lang="en-US" sz="3200" dirty="0">
                <a:solidFill>
                  <a:prstClr val="black"/>
                </a:solidFill>
                <a:latin typeface="Century Gothic"/>
                <a:ea typeface="Century Gothic"/>
                <a:cs typeface="Century Gothic"/>
                <a:sym typeface="Century Gothic"/>
              </a:rPr>
              <a:t>. He thinks he just might stay there for another eighteen years.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33793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933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47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838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33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578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32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504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630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28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2729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222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836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4743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05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542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132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26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3379516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53430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28646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rain</a:t>
            </a:r>
          </a:p>
        </p:txBody>
      </p:sp>
    </p:spTree>
    <p:extLst>
      <p:ext uri="{BB962C8B-B14F-4D97-AF65-F5344CB8AC3E}">
        <p14:creationId xmlns:p14="http://schemas.microsoft.com/office/powerpoint/2010/main" val="2448442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m</a:t>
            </a: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336527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114</a:t>
            </a:r>
          </a:p>
          <a:p>
            <a:pPr algn="ctr"/>
            <a:r>
              <a:rPr lang="en-US" sz="4800" b="1" dirty="0">
                <a:solidFill>
                  <a:srgbClr val="E05436"/>
                </a:solidFill>
                <a:latin typeface="Century Gothic" panose="020B0502020202020204" pitchFamily="34" charset="0"/>
              </a:rPr>
              <a:t>Alternate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Tree>
    <p:extLst>
      <p:ext uri="{BB962C8B-B14F-4D97-AF65-F5344CB8AC3E}">
        <p14:creationId xmlns:p14="http://schemas.microsoft.com/office/powerpoint/2010/main" val="330425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vein</a:t>
            </a:r>
          </a:p>
        </p:txBody>
      </p:sp>
    </p:spTree>
    <p:extLst>
      <p:ext uri="{BB962C8B-B14F-4D97-AF65-F5344CB8AC3E}">
        <p14:creationId xmlns:p14="http://schemas.microsoft.com/office/powerpoint/2010/main" val="12116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20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hey</a:t>
            </a:r>
          </a:p>
        </p:txBody>
      </p:sp>
    </p:spTree>
    <p:extLst>
      <p:ext uri="{BB962C8B-B14F-4D97-AF65-F5344CB8AC3E}">
        <p14:creationId xmlns:p14="http://schemas.microsoft.com/office/powerpoint/2010/main" val="92920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obey</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6014131" y="322691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66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59023" y="279714"/>
            <a:ext cx="242594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Tree>
    <p:extLst>
      <p:ext uri="{BB962C8B-B14F-4D97-AF65-F5344CB8AC3E}">
        <p14:creationId xmlns:p14="http://schemas.microsoft.com/office/powerpoint/2010/main" val="3027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82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sleigh</a:t>
            </a:r>
          </a:p>
        </p:txBody>
      </p:sp>
      <p:sp>
        <p:nvSpPr>
          <p:cNvPr id="6" name="TextBox 5">
            <a:extLst>
              <a:ext uri="{FF2B5EF4-FFF2-40B4-BE49-F238E27FC236}">
                <a16:creationId xmlns:a16="http://schemas.microsoft.com/office/drawing/2014/main" id="{2932635A-336B-CBC5-10E1-C77CD98D5DA3}"/>
              </a:ext>
            </a:extLst>
          </p:cNvPr>
          <p:cNvSpPr txBox="1">
            <a:spLocks noChangeArrowheads="1"/>
          </p:cNvSpPr>
          <p:nvPr/>
        </p:nvSpPr>
        <p:spPr bwMode="auto">
          <a:xfrm>
            <a:off x="5542801"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43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eighty</a:t>
            </a:r>
          </a:p>
        </p:txBody>
      </p:sp>
      <p:sp>
        <p:nvSpPr>
          <p:cNvPr id="5" name="TextBox 4">
            <a:extLst>
              <a:ext uri="{FF2B5EF4-FFF2-40B4-BE49-F238E27FC236}">
                <a16:creationId xmlns:a16="http://schemas.microsoft.com/office/drawing/2014/main" id="{D523AD65-BCE4-AEEC-3955-1D9F13E5693C}"/>
              </a:ext>
            </a:extLst>
          </p:cNvPr>
          <p:cNvSpPr txBox="1">
            <a:spLocks noChangeArrowheads="1"/>
          </p:cNvSpPr>
          <p:nvPr/>
        </p:nvSpPr>
        <p:spPr bwMode="auto">
          <a:xfrm>
            <a:off x="763972"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95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75352" y="279714"/>
            <a:ext cx="239329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678492" y="5254847"/>
            <a:ext cx="37870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Tree>
    <p:extLst>
      <p:ext uri="{BB962C8B-B14F-4D97-AF65-F5344CB8AC3E}">
        <p14:creationId xmlns:p14="http://schemas.microsoft.com/office/powerpoint/2010/main" val="33101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571999" y="468489"/>
            <a:ext cx="43401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straighten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aigh</a:t>
            </a:r>
          </a:p>
        </p:txBody>
      </p:sp>
    </p:spTree>
    <p:extLst>
      <p:ext uri="{BB962C8B-B14F-4D97-AF65-F5344CB8AC3E}">
        <p14:creationId xmlns:p14="http://schemas.microsoft.com/office/powerpoint/2010/main" val="419461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great</a:t>
            </a:r>
          </a:p>
        </p:txBody>
      </p:sp>
    </p:spTree>
    <p:extLst>
      <p:ext uri="{BB962C8B-B14F-4D97-AF65-F5344CB8AC3E}">
        <p14:creationId xmlns:p14="http://schemas.microsoft.com/office/powerpoint/2010/main" val="23397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2726069" y="484817"/>
            <a:ext cx="3536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5700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814" y="186568"/>
            <a:ext cx="2206372" cy="2928813"/>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2345772" y="31217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4560119" y="312065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2346962" y="382962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60714" y="382908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TextBox 6">
            <a:extLst>
              <a:ext uri="{FF2B5EF4-FFF2-40B4-BE49-F238E27FC236}">
                <a16:creationId xmlns:a16="http://schemas.microsoft.com/office/drawing/2014/main" id="{1A05B105-2F6B-4F1B-999B-230F22CD41EF}"/>
              </a:ext>
            </a:extLst>
          </p:cNvPr>
          <p:cNvSpPr txBox="1"/>
          <p:nvPr/>
        </p:nvSpPr>
        <p:spPr>
          <a:xfrm>
            <a:off x="2347557" y="4537509"/>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BC6E971-E0E0-1F5C-CF7B-E3C13DB722FF}"/>
              </a:ext>
            </a:extLst>
          </p:cNvPr>
          <p:cNvSpPr txBox="1"/>
          <p:nvPr/>
        </p:nvSpPr>
        <p:spPr>
          <a:xfrm>
            <a:off x="4560714" y="453805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9B3A317-4CD0-8D7A-EA35-81B1695DD540}"/>
              </a:ext>
            </a:extLst>
          </p:cNvPr>
          <p:cNvSpPr txBox="1"/>
          <p:nvPr/>
        </p:nvSpPr>
        <p:spPr>
          <a:xfrm>
            <a:off x="2350610"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0131F35-153A-07A9-4702-8FE59CF47A63}"/>
              </a:ext>
            </a:extLst>
          </p:cNvPr>
          <p:cNvSpPr txBox="1"/>
          <p:nvPr/>
        </p:nvSpPr>
        <p:spPr>
          <a:xfrm>
            <a:off x="4562499"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A6C146F-B55C-A558-BAF5-81108027B2ED}"/>
              </a:ext>
            </a:extLst>
          </p:cNvPr>
          <p:cNvSpPr txBox="1"/>
          <p:nvPr/>
        </p:nvSpPr>
        <p:spPr>
          <a:xfrm>
            <a:off x="3452648" y="5953822"/>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hey</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098150" y="4168102"/>
            <a:ext cx="494770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straight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755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survey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neighbour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90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reindeer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steak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114</a:t>
            </a:r>
          </a:p>
          <a:p>
            <a:pPr algn="ctr"/>
            <a:r>
              <a:rPr lang="en-US" sz="4800" b="1" dirty="0">
                <a:solidFill>
                  <a:srgbClr val="E05436"/>
                </a:solidFill>
                <a:latin typeface="Century Gothic" panose="020B0502020202020204" pitchFamily="34" charset="0"/>
              </a:rPr>
              <a:t>Alternate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3413996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222222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28646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rain</a:t>
            </a:r>
          </a:p>
        </p:txBody>
      </p:sp>
    </p:spTree>
    <p:extLst>
      <p:ext uri="{BB962C8B-B14F-4D97-AF65-F5344CB8AC3E}">
        <p14:creationId xmlns:p14="http://schemas.microsoft.com/office/powerpoint/2010/main" val="976616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m</a:t>
            </a: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3787068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Tree>
    <p:extLst>
      <p:ext uri="{BB962C8B-B14F-4D97-AF65-F5344CB8AC3E}">
        <p14:creationId xmlns:p14="http://schemas.microsoft.com/office/powerpoint/2010/main" val="268711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vein</a:t>
            </a:r>
          </a:p>
        </p:txBody>
      </p:sp>
    </p:spTree>
    <p:extLst>
      <p:ext uri="{BB962C8B-B14F-4D97-AF65-F5344CB8AC3E}">
        <p14:creationId xmlns:p14="http://schemas.microsoft.com/office/powerpoint/2010/main" val="34751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6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hey</a:t>
            </a:r>
          </a:p>
        </p:txBody>
      </p:sp>
    </p:spTree>
    <p:extLst>
      <p:ext uri="{BB962C8B-B14F-4D97-AF65-F5344CB8AC3E}">
        <p14:creationId xmlns:p14="http://schemas.microsoft.com/office/powerpoint/2010/main" val="197740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obey</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6014131" y="322691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43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59023" y="279714"/>
            <a:ext cx="242594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Tree>
    <p:extLst>
      <p:ext uri="{BB962C8B-B14F-4D97-AF65-F5344CB8AC3E}">
        <p14:creationId xmlns:p14="http://schemas.microsoft.com/office/powerpoint/2010/main" val="14536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67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sleigh</a:t>
            </a:r>
          </a:p>
        </p:txBody>
      </p:sp>
      <p:sp>
        <p:nvSpPr>
          <p:cNvPr id="6" name="TextBox 5">
            <a:extLst>
              <a:ext uri="{FF2B5EF4-FFF2-40B4-BE49-F238E27FC236}">
                <a16:creationId xmlns:a16="http://schemas.microsoft.com/office/drawing/2014/main" id="{2932635A-336B-CBC5-10E1-C77CD98D5DA3}"/>
              </a:ext>
            </a:extLst>
          </p:cNvPr>
          <p:cNvSpPr txBox="1">
            <a:spLocks noChangeArrowheads="1"/>
          </p:cNvSpPr>
          <p:nvPr/>
        </p:nvSpPr>
        <p:spPr bwMode="auto">
          <a:xfrm>
            <a:off x="5542801"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83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eighty</a:t>
            </a:r>
          </a:p>
        </p:txBody>
      </p:sp>
      <p:sp>
        <p:nvSpPr>
          <p:cNvPr id="5" name="TextBox 4">
            <a:extLst>
              <a:ext uri="{FF2B5EF4-FFF2-40B4-BE49-F238E27FC236}">
                <a16:creationId xmlns:a16="http://schemas.microsoft.com/office/drawing/2014/main" id="{D523AD65-BCE4-AEEC-3955-1D9F13E5693C}"/>
              </a:ext>
            </a:extLst>
          </p:cNvPr>
          <p:cNvSpPr txBox="1">
            <a:spLocks noChangeArrowheads="1"/>
          </p:cNvSpPr>
          <p:nvPr/>
        </p:nvSpPr>
        <p:spPr bwMode="auto">
          <a:xfrm>
            <a:off x="763972"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52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75352" y="279714"/>
            <a:ext cx="239329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678492" y="5254847"/>
            <a:ext cx="37870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Tree>
    <p:extLst>
      <p:ext uri="{BB962C8B-B14F-4D97-AF65-F5344CB8AC3E}">
        <p14:creationId xmlns:p14="http://schemas.microsoft.com/office/powerpoint/2010/main" val="10658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571999" y="468489"/>
            <a:ext cx="43401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straighten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aigh</a:t>
            </a:r>
          </a:p>
        </p:txBody>
      </p:sp>
    </p:spTree>
    <p:extLst>
      <p:ext uri="{BB962C8B-B14F-4D97-AF65-F5344CB8AC3E}">
        <p14:creationId xmlns:p14="http://schemas.microsoft.com/office/powerpoint/2010/main" val="42099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great</a:t>
            </a:r>
          </a:p>
        </p:txBody>
      </p:sp>
    </p:spTree>
    <p:extLst>
      <p:ext uri="{BB962C8B-B14F-4D97-AF65-F5344CB8AC3E}">
        <p14:creationId xmlns:p14="http://schemas.microsoft.com/office/powerpoint/2010/main" val="36803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2726069" y="484817"/>
            <a:ext cx="3536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9725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814" y="186568"/>
            <a:ext cx="2206372" cy="2928813"/>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2345772" y="31217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4560119" y="312065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2346962" y="382962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60714" y="382908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TextBox 6">
            <a:extLst>
              <a:ext uri="{FF2B5EF4-FFF2-40B4-BE49-F238E27FC236}">
                <a16:creationId xmlns:a16="http://schemas.microsoft.com/office/drawing/2014/main" id="{1A05B105-2F6B-4F1B-999B-230F22CD41EF}"/>
              </a:ext>
            </a:extLst>
          </p:cNvPr>
          <p:cNvSpPr txBox="1"/>
          <p:nvPr/>
        </p:nvSpPr>
        <p:spPr>
          <a:xfrm>
            <a:off x="2347557" y="4537509"/>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BC6E971-E0E0-1F5C-CF7B-E3C13DB722FF}"/>
              </a:ext>
            </a:extLst>
          </p:cNvPr>
          <p:cNvSpPr txBox="1"/>
          <p:nvPr/>
        </p:nvSpPr>
        <p:spPr>
          <a:xfrm>
            <a:off x="4560714" y="453805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9B3A317-4CD0-8D7A-EA35-81B1695DD540}"/>
              </a:ext>
            </a:extLst>
          </p:cNvPr>
          <p:cNvSpPr txBox="1"/>
          <p:nvPr/>
        </p:nvSpPr>
        <p:spPr>
          <a:xfrm>
            <a:off x="2350610"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0131F35-153A-07A9-4702-8FE59CF47A63}"/>
              </a:ext>
            </a:extLst>
          </p:cNvPr>
          <p:cNvSpPr txBox="1"/>
          <p:nvPr/>
        </p:nvSpPr>
        <p:spPr>
          <a:xfrm>
            <a:off x="4562499"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A6C146F-B55C-A558-BAF5-81108027B2ED}"/>
              </a:ext>
            </a:extLst>
          </p:cNvPr>
          <p:cNvSpPr txBox="1"/>
          <p:nvPr/>
        </p:nvSpPr>
        <p:spPr>
          <a:xfrm>
            <a:off x="3452648" y="5953822"/>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0395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vein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01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31948"/>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30096"/>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655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775570A-1E4A-6D03-0B49-A2C3E30FD84C}"/>
              </a:ext>
            </a:extLst>
          </p:cNvPr>
          <p:cNvGraphicFramePr>
            <a:graphicFrameLocks noGrp="1"/>
          </p:cNvGraphicFramePr>
          <p:nvPr>
            <p:extLst>
              <p:ext uri="{D42A27DB-BD31-4B8C-83A1-F6EECF244321}">
                <p14:modId xmlns:p14="http://schemas.microsoft.com/office/powerpoint/2010/main" val="2279608153"/>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r</a:t>
                      </a:r>
                      <a:r>
                        <a:rPr lang="en-US" sz="4400" u="sng" dirty="0">
                          <a:latin typeface="Century Gothic" panose="020B0502020202020204" pitchFamily="34" charset="0"/>
                        </a:rPr>
                        <a:t>ei</a:t>
                      </a:r>
                      <a:r>
                        <a:rPr lang="en-US" sz="4400" dirty="0">
                          <a:latin typeface="Century Gothic" panose="020B0502020202020204" pitchFamily="34" charset="0"/>
                        </a:rPr>
                        <a:t>n</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Reins</a:t>
                      </a:r>
                      <a:r>
                        <a:rPr lang="en-US" sz="2500" b="0" i="0" u="none" strike="noStrike" cap="none" dirty="0">
                          <a:solidFill>
                            <a:srgbClr val="000000"/>
                          </a:solidFill>
                          <a:effectLst/>
                          <a:latin typeface="Century Gothic" panose="020B0502020202020204" pitchFamily="34" charset="0"/>
                          <a:ea typeface="Arial"/>
                          <a:cs typeface="Arial"/>
                          <a:sym typeface="Arial"/>
                        </a:rPr>
                        <a:t> are the thin leather straps attached around a horse's neck for horseback riding.</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r</a:t>
                      </a:r>
                      <a:r>
                        <a:rPr lang="en-US" sz="4400" u="sng" dirty="0">
                          <a:latin typeface="Century Gothic" panose="020B0502020202020204" pitchFamily="34" charset="0"/>
                        </a:rPr>
                        <a:t>ai</a:t>
                      </a:r>
                      <a:r>
                        <a:rPr lang="en-US" sz="4400" dirty="0">
                          <a:latin typeface="Century Gothic" panose="020B0502020202020204" pitchFamily="34" charset="0"/>
                        </a:rPr>
                        <a:t>n</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Rain</a:t>
                      </a:r>
                      <a:r>
                        <a:rPr lang="en-US" sz="2500" b="0" i="0" u="none" strike="noStrike" cap="none" dirty="0">
                          <a:solidFill>
                            <a:srgbClr val="000000"/>
                          </a:solidFill>
                          <a:effectLst/>
                          <a:latin typeface="Century Gothic" panose="020B0502020202020204" pitchFamily="34" charset="0"/>
                          <a:ea typeface="Arial"/>
                          <a:cs typeface="Arial"/>
                          <a:sym typeface="Arial"/>
                        </a:rPr>
                        <a:t> is water that falls from the clouds in small drops.</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4" name="Google Shape;733;p41">
            <a:extLst>
              <a:ext uri="{FF2B5EF4-FFF2-40B4-BE49-F238E27FC236}">
                <a16:creationId xmlns:a16="http://schemas.microsoft.com/office/drawing/2014/main" id="{8E21E21E-5F1A-6786-BC95-869F31ADB99F}"/>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382630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14BE449-2F0B-293F-DEF7-67332B14CF47}"/>
              </a:ext>
            </a:extLst>
          </p:cNvPr>
          <p:cNvGraphicFramePr>
            <a:graphicFrameLocks noGrp="1"/>
          </p:cNvGraphicFramePr>
          <p:nvPr>
            <p:extLst>
              <p:ext uri="{D42A27DB-BD31-4B8C-83A1-F6EECF244321}">
                <p14:modId xmlns:p14="http://schemas.microsoft.com/office/powerpoint/2010/main" val="66981744"/>
              </p:ext>
            </p:extLst>
          </p:nvPr>
        </p:nvGraphicFramePr>
        <p:xfrm>
          <a:off x="477186" y="1829220"/>
          <a:ext cx="8189628" cy="3961440"/>
        </p:xfrm>
        <a:graphic>
          <a:graphicData uri="http://schemas.openxmlformats.org/drawingml/2006/table">
            <a:tbl>
              <a:tblPr firstRow="1" bandRow="1"/>
              <a:tblGrid>
                <a:gridCol w="2223811">
                  <a:extLst>
                    <a:ext uri="{9D8B030D-6E8A-4147-A177-3AD203B41FA5}">
                      <a16:colId xmlns:a16="http://schemas.microsoft.com/office/drawing/2014/main" val="1043920630"/>
                    </a:ext>
                  </a:extLst>
                </a:gridCol>
                <a:gridCol w="5965817">
                  <a:extLst>
                    <a:ext uri="{9D8B030D-6E8A-4147-A177-3AD203B41FA5}">
                      <a16:colId xmlns:a16="http://schemas.microsoft.com/office/drawing/2014/main" val="2654443472"/>
                    </a:ext>
                  </a:extLst>
                </a:gridCol>
              </a:tblGrid>
              <a:tr h="1799191">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ai</a:t>
                      </a:r>
                      <a:r>
                        <a:rPr lang="en-US" sz="4400" dirty="0">
                          <a:latin typeface="Century Gothic" panose="020B0502020202020204" pitchFamily="34" charset="0"/>
                        </a:rPr>
                        <a:t>t</a:t>
                      </a:r>
                    </a:p>
                  </a:txBody>
                  <a:tcPr>
                    <a:noFill/>
                  </a:tcPr>
                </a:tc>
                <a:tc>
                  <a:txBody>
                    <a:bodyPr/>
                    <a:lstStyle/>
                    <a:p>
                      <a:r>
                        <a:rPr lang="en-US" sz="2500" b="0" i="0" u="none" strike="noStrike" cap="none" dirty="0">
                          <a:solidFill>
                            <a:srgbClr val="000000"/>
                          </a:solidFill>
                          <a:effectLst/>
                          <a:latin typeface="Century Gothic" panose="020B0502020202020204" pitchFamily="34" charset="0"/>
                          <a:ea typeface="Arial"/>
                          <a:cs typeface="Arial"/>
                          <a:sym typeface="Arial"/>
                        </a:rPr>
                        <a:t>When you </a:t>
                      </a:r>
                      <a:r>
                        <a:rPr lang="en-US" sz="2500" b="1" i="0" u="none" strike="noStrike" cap="none" dirty="0">
                          <a:solidFill>
                            <a:srgbClr val="000000"/>
                          </a:solidFill>
                          <a:effectLst/>
                          <a:latin typeface="Century Gothic" panose="020B0502020202020204" pitchFamily="34" charset="0"/>
                          <a:ea typeface="Arial"/>
                          <a:cs typeface="Arial"/>
                          <a:sym typeface="Arial"/>
                        </a:rPr>
                        <a:t>wait</a:t>
                      </a:r>
                      <a:r>
                        <a:rPr lang="en-US" sz="2500" b="0" i="0" u="none" strike="noStrike" cap="none" dirty="0">
                          <a:solidFill>
                            <a:srgbClr val="000000"/>
                          </a:solidFill>
                          <a:effectLst/>
                          <a:latin typeface="Century Gothic" panose="020B0502020202020204" pitchFamily="34" charset="0"/>
                          <a:ea typeface="Arial"/>
                          <a:cs typeface="Arial"/>
                          <a:sym typeface="Arial"/>
                        </a:rPr>
                        <a:t> for something or someone, you spend time doing very little, because you cannot act until that thing happens or that person arrives.</a:t>
                      </a:r>
                    </a:p>
                    <a:p>
                      <a:endParaRPr lang="en-US" sz="25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eigh</a:t>
                      </a:r>
                      <a:r>
                        <a:rPr lang="en-US" sz="4400" dirty="0">
                          <a:latin typeface="Century Gothic" panose="020B0502020202020204" pitchFamily="34" charset="0"/>
                        </a:rPr>
                        <a:t>t</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Weight</a:t>
                      </a:r>
                      <a:r>
                        <a:rPr lang="en-US" sz="2500" b="0" i="0" u="none" strike="noStrike" cap="none" dirty="0">
                          <a:solidFill>
                            <a:srgbClr val="000000"/>
                          </a:solidFill>
                          <a:effectLst/>
                          <a:latin typeface="Century Gothic" panose="020B0502020202020204" pitchFamily="34" charset="0"/>
                          <a:ea typeface="Arial"/>
                          <a:cs typeface="Arial"/>
                          <a:sym typeface="Arial"/>
                        </a:rPr>
                        <a:t> is how heavy something is, measured in units like grams or kilograms. </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001383EC-E5CB-0CD5-73A2-A5869DBC4E1F}"/>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4241846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EA10A0-F50D-7C0B-9B26-8FCAC5C0E6B2}"/>
              </a:ext>
            </a:extLst>
          </p:cNvPr>
          <p:cNvGraphicFramePr>
            <a:graphicFrameLocks noGrp="1"/>
          </p:cNvGraphicFramePr>
          <p:nvPr>
            <p:extLst>
              <p:ext uri="{D42A27DB-BD31-4B8C-83A1-F6EECF244321}">
                <p14:modId xmlns:p14="http://schemas.microsoft.com/office/powerpoint/2010/main" val="325893894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ai</a:t>
                      </a:r>
                      <a:r>
                        <a:rPr lang="en-US" sz="4400" dirty="0">
                          <a:latin typeface="Century Gothic" panose="020B0502020202020204" pitchFamily="34" charset="0"/>
                        </a:rPr>
                        <a:t>st</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Your </a:t>
                      </a:r>
                      <a:r>
                        <a:rPr lang="en-US" sz="2400" b="1" i="0" u="none" strike="noStrike" cap="none" dirty="0">
                          <a:solidFill>
                            <a:srgbClr val="000000"/>
                          </a:solidFill>
                          <a:effectLst/>
                          <a:latin typeface="Century Gothic" panose="020B0502020202020204" pitchFamily="34" charset="0"/>
                          <a:ea typeface="Arial"/>
                          <a:cs typeface="Arial"/>
                          <a:sym typeface="Arial"/>
                        </a:rPr>
                        <a:t>waist</a:t>
                      </a:r>
                      <a:r>
                        <a:rPr lang="en-US" sz="2400" b="0" i="0" u="none" strike="noStrike" cap="none" dirty="0">
                          <a:solidFill>
                            <a:srgbClr val="000000"/>
                          </a:solidFill>
                          <a:effectLst/>
                          <a:latin typeface="Century Gothic" panose="020B0502020202020204" pitchFamily="34" charset="0"/>
                          <a:ea typeface="Arial"/>
                          <a:cs typeface="Arial"/>
                          <a:sym typeface="Arial"/>
                        </a:rPr>
                        <a:t> is the middle part of your body where it narrows slightly above your hips.</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a:t>
                      </a:r>
                      <a:r>
                        <a:rPr lang="en-US" sz="4400" dirty="0">
                          <a:latin typeface="Century Gothic" panose="020B0502020202020204" pitchFamily="34" charset="0"/>
                        </a:rPr>
                        <a:t>st</a:t>
                      </a:r>
                      <a:r>
                        <a:rPr lang="en-US" sz="4400" u="sng" dirty="0">
                          <a:latin typeface="Century Gothic" panose="020B0502020202020204" pitchFamily="34" charset="0"/>
                        </a:rPr>
                        <a:t>e</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waste</a:t>
                      </a:r>
                      <a:r>
                        <a:rPr lang="en-US" sz="2400" b="0" i="0" u="none" strike="noStrike" cap="none" dirty="0">
                          <a:solidFill>
                            <a:srgbClr val="000000"/>
                          </a:solidFill>
                          <a:effectLst/>
                          <a:latin typeface="Century Gothic" panose="020B0502020202020204" pitchFamily="34" charset="0"/>
                          <a:ea typeface="Arial"/>
                          <a:cs typeface="Arial"/>
                          <a:sym typeface="Arial"/>
                        </a:rPr>
                        <a:t> something such as time, money, or energy, you use too much of it doing something that is not important or necessary.</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790ADABD-186F-B4FC-9C89-433FC2401069}"/>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25009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410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C18A2C2-FEBB-26C9-2E95-276386BA3D8D}"/>
              </a:ext>
            </a:extLst>
          </p:cNvPr>
          <p:cNvGraphicFramePr>
            <a:graphicFrameLocks noGrp="1"/>
          </p:cNvGraphicFramePr>
          <p:nvPr>
            <p:extLst>
              <p:ext uri="{D42A27DB-BD31-4B8C-83A1-F6EECF244321}">
                <p14:modId xmlns:p14="http://schemas.microsoft.com/office/powerpoint/2010/main" val="275555499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ay</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describe a </a:t>
                      </a:r>
                      <a:r>
                        <a:rPr lang="en-US" sz="2400" b="1" i="0" u="none" strike="noStrike" cap="none" dirty="0">
                          <a:solidFill>
                            <a:srgbClr val="000000"/>
                          </a:solidFill>
                          <a:effectLst/>
                          <a:latin typeface="Century Gothic" panose="020B0502020202020204" pitchFamily="34" charset="0"/>
                          <a:ea typeface="Arial"/>
                          <a:cs typeface="Arial"/>
                          <a:sym typeface="Arial"/>
                        </a:rPr>
                        <a:t>way</a:t>
                      </a:r>
                      <a:r>
                        <a:rPr lang="en-US" sz="2400" b="0" i="0" u="none" strike="noStrike" cap="none" dirty="0">
                          <a:solidFill>
                            <a:srgbClr val="000000"/>
                          </a:solidFill>
                          <a:effectLst/>
                          <a:latin typeface="Century Gothic" panose="020B0502020202020204" pitchFamily="34" charset="0"/>
                          <a:ea typeface="Arial"/>
                          <a:cs typeface="Arial"/>
                          <a:sym typeface="Arial"/>
                        </a:rPr>
                        <a:t> of doing something, you are talking about how you can do it.</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eigh</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weigh</a:t>
                      </a:r>
                      <a:r>
                        <a:rPr lang="en-US" sz="2400" b="0" i="0" u="none" strike="noStrike" cap="none" dirty="0">
                          <a:solidFill>
                            <a:srgbClr val="000000"/>
                          </a:solidFill>
                          <a:effectLst/>
                          <a:latin typeface="Century Gothic" panose="020B0502020202020204" pitchFamily="34" charset="0"/>
                          <a:ea typeface="Arial"/>
                          <a:cs typeface="Arial"/>
                          <a:sym typeface="Arial"/>
                        </a:rPr>
                        <a:t> something or someone, you measure how heavy they are.</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8074A945-ED32-29C8-7F9A-E5675B1C5DC5}"/>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706223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24C46D4-34B7-3D1F-8914-30982862E59C}"/>
              </a:ext>
            </a:extLst>
          </p:cNvPr>
          <p:cNvGraphicFramePr>
            <a:graphicFrameLocks noGrp="1"/>
          </p:cNvGraphicFramePr>
          <p:nvPr>
            <p:extLst>
              <p:ext uri="{D42A27DB-BD31-4B8C-83A1-F6EECF244321}">
                <p14:modId xmlns:p14="http://schemas.microsoft.com/office/powerpoint/2010/main" val="55344276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u="none" dirty="0">
                          <a:latin typeface="Century Gothic" panose="020B0502020202020204" pitchFamily="34" charset="0"/>
                        </a:rPr>
                        <a:t>gr</a:t>
                      </a:r>
                      <a:r>
                        <a:rPr lang="en-US" sz="4400" u="sng" dirty="0">
                          <a:latin typeface="Century Gothic" panose="020B0502020202020204" pitchFamily="34" charset="0"/>
                        </a:rPr>
                        <a:t>ea</a:t>
                      </a:r>
                      <a:r>
                        <a:rPr lang="en-US" sz="4400" u="none" dirty="0">
                          <a:latin typeface="Century Gothic" panose="020B0502020202020204" pitchFamily="34" charset="0"/>
                        </a:rPr>
                        <a:t>t</a:t>
                      </a:r>
                    </a:p>
                  </a:txBody>
                  <a:tcPr>
                    <a:noFill/>
                  </a:tcPr>
                </a:tc>
                <a:tc>
                  <a:txBody>
                    <a:bodyPr/>
                    <a:lstStyle/>
                    <a:p>
                      <a:r>
                        <a:rPr lang="en-US" sz="2400" b="1" i="0" u="none" strike="noStrike" cap="none" dirty="0">
                          <a:solidFill>
                            <a:srgbClr val="000000"/>
                          </a:solidFill>
                          <a:effectLst/>
                          <a:latin typeface="Century Gothic" panose="020B0502020202020204" pitchFamily="34" charset="0"/>
                          <a:ea typeface="Arial"/>
                          <a:cs typeface="Arial"/>
                          <a:sym typeface="Arial"/>
                        </a:rPr>
                        <a:t>Great </a:t>
                      </a:r>
                      <a:r>
                        <a:rPr lang="en-US" sz="2400" b="0" i="0" u="none" strike="noStrike" cap="none" dirty="0">
                          <a:solidFill>
                            <a:srgbClr val="000000"/>
                          </a:solidFill>
                          <a:effectLst/>
                          <a:latin typeface="Century Gothic" panose="020B0502020202020204" pitchFamily="34" charset="0"/>
                          <a:ea typeface="Arial"/>
                          <a:cs typeface="Arial"/>
                          <a:sym typeface="Arial"/>
                        </a:rPr>
                        <a:t>is a word used to describe something that is important, famous, or exciting.  </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gr</a:t>
                      </a:r>
                      <a:r>
                        <a:rPr lang="en-US" sz="4400" u="sng" dirty="0">
                          <a:latin typeface="Century Gothic" panose="020B0502020202020204" pitchFamily="34" charset="0"/>
                        </a:rPr>
                        <a:t>a</a:t>
                      </a:r>
                      <a:r>
                        <a:rPr lang="en-US" sz="4400" dirty="0">
                          <a:latin typeface="Century Gothic" panose="020B0502020202020204" pitchFamily="34" charset="0"/>
                        </a:rPr>
                        <a:t>t</a:t>
                      </a:r>
                      <a:r>
                        <a:rPr lang="en-US" sz="4400" u="sng" dirty="0">
                          <a:latin typeface="Century Gothic" panose="020B0502020202020204" pitchFamily="34" charset="0"/>
                        </a:rPr>
                        <a:t>e</a:t>
                      </a:r>
                    </a:p>
                  </a:txBody>
                  <a:tcPr>
                    <a:no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grate</a:t>
                      </a:r>
                      <a:r>
                        <a:rPr lang="en-US" sz="2400" b="0" i="0" u="none" strike="noStrike" cap="none" dirty="0">
                          <a:solidFill>
                            <a:srgbClr val="000000"/>
                          </a:solidFill>
                          <a:effectLst/>
                          <a:latin typeface="Century Gothic" panose="020B0502020202020204" pitchFamily="34" charset="0"/>
                          <a:ea typeface="Arial"/>
                          <a:cs typeface="Arial"/>
                          <a:sym typeface="Arial"/>
                        </a:rPr>
                        <a:t> food such as cheese or carrots, you rub it over a metal tool called a grater so that the food is cut into very small pieces.</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EBE95D8D-F30D-4343-7E6D-E2D6309FDDEA}"/>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1477900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24C46D4-34B7-3D1F-8914-30982862E59C}"/>
              </a:ext>
            </a:extLst>
          </p:cNvPr>
          <p:cNvGraphicFramePr>
            <a:graphicFrameLocks noGrp="1"/>
          </p:cNvGraphicFramePr>
          <p:nvPr>
            <p:extLst>
              <p:ext uri="{D42A27DB-BD31-4B8C-83A1-F6EECF244321}">
                <p14:modId xmlns:p14="http://schemas.microsoft.com/office/powerpoint/2010/main" val="1936450789"/>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u="none" dirty="0">
                          <a:latin typeface="Century Gothic" panose="020B0502020202020204" pitchFamily="34" charset="0"/>
                        </a:rPr>
                        <a:t>eight</a:t>
                      </a:r>
                    </a:p>
                  </a:txBody>
                  <a:tcPr>
                    <a:noFill/>
                  </a:tcPr>
                </a:tc>
                <a:tc>
                  <a:txBody>
                    <a:bodyPr/>
                    <a:lstStyle/>
                    <a:p>
                      <a:r>
                        <a:rPr lang="en-US" sz="2400" b="1" i="0" u="none" strike="noStrike" cap="none" dirty="0">
                          <a:solidFill>
                            <a:srgbClr val="000000"/>
                          </a:solidFill>
                          <a:effectLst/>
                          <a:latin typeface="Century Gothic" panose="020B0502020202020204" pitchFamily="34" charset="0"/>
                          <a:ea typeface="Arial"/>
                          <a:cs typeface="Arial"/>
                          <a:sym typeface="Arial"/>
                        </a:rPr>
                        <a:t>Eight </a:t>
                      </a:r>
                      <a:r>
                        <a:rPr lang="en-US" sz="2400" b="0" i="0" u="none" strike="noStrike" cap="none" dirty="0">
                          <a:solidFill>
                            <a:srgbClr val="000000"/>
                          </a:solidFill>
                          <a:effectLst/>
                          <a:latin typeface="Century Gothic" panose="020B0502020202020204" pitchFamily="34" charset="0"/>
                          <a:ea typeface="Arial"/>
                          <a:cs typeface="Arial"/>
                          <a:sym typeface="Arial"/>
                        </a:rPr>
                        <a:t>is a number. I am eight years old. </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ate</a:t>
                      </a:r>
                      <a:endParaRPr lang="en-US" sz="4400" u="sng" dirty="0">
                        <a:latin typeface="Century Gothic" panose="020B0502020202020204" pitchFamily="34" charset="0"/>
                      </a:endParaRPr>
                    </a:p>
                  </a:txBody>
                  <a:tcPr>
                    <a:no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dirty="0">
                          <a:solidFill>
                            <a:srgbClr val="000000"/>
                          </a:solidFill>
                          <a:effectLst/>
                          <a:latin typeface="Century Gothic" panose="020B0502020202020204" pitchFamily="34" charset="0"/>
                          <a:cs typeface="Arial"/>
                          <a:sym typeface="Arial"/>
                        </a:rPr>
                        <a:t>Ate </a:t>
                      </a:r>
                      <a:r>
                        <a:rPr lang="en-US" sz="2400" b="0" i="0" u="none" strike="noStrike" cap="none" dirty="0">
                          <a:solidFill>
                            <a:srgbClr val="000000"/>
                          </a:solidFill>
                          <a:effectLst/>
                          <a:latin typeface="Century Gothic" panose="020B0502020202020204" pitchFamily="34" charset="0"/>
                          <a:cs typeface="Arial"/>
                          <a:sym typeface="Arial"/>
                        </a:rPr>
                        <a:t>is the past tense of eat. I ate some toast yesterday.</a:t>
                      </a:r>
                      <a:endParaRPr lang="en-US" sz="2400" b="1"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EBE95D8D-F30D-4343-7E6D-E2D6309FDDEA}"/>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138137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322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617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1008</TotalTime>
  <Words>1327</Words>
  <Application>Microsoft Office PowerPoint</Application>
  <PresentationFormat>On-screen Show (4:3)</PresentationFormat>
  <Paragraphs>286</Paragraphs>
  <Slides>116</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116</vt:i4>
      </vt:variant>
    </vt:vector>
  </HeadingPairs>
  <TitlesOfParts>
    <vt:vector size="120"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2024-12-20T09:03:38Z</dcterms:modified>
</cp:coreProperties>
</file>