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92"/>
  </p:notesMasterIdLst>
  <p:sldIdLst>
    <p:sldId id="2247" r:id="rId3"/>
    <p:sldId id="2199" r:id="rId4"/>
    <p:sldId id="3049" r:id="rId5"/>
    <p:sldId id="2248" r:id="rId6"/>
    <p:sldId id="2240" r:id="rId7"/>
    <p:sldId id="2238" r:id="rId8"/>
    <p:sldId id="2241" r:id="rId9"/>
    <p:sldId id="2198" r:id="rId10"/>
    <p:sldId id="3660" r:id="rId11"/>
    <p:sldId id="3661" r:id="rId12"/>
    <p:sldId id="3662" r:id="rId13"/>
    <p:sldId id="3663" r:id="rId14"/>
    <p:sldId id="3664" r:id="rId15"/>
    <p:sldId id="3665" r:id="rId16"/>
    <p:sldId id="3666" r:id="rId17"/>
    <p:sldId id="3667" r:id="rId18"/>
    <p:sldId id="3668" r:id="rId19"/>
    <p:sldId id="3669" r:id="rId20"/>
    <p:sldId id="3670" r:id="rId21"/>
    <p:sldId id="3671" r:id="rId22"/>
    <p:sldId id="3672" r:id="rId23"/>
    <p:sldId id="3673" r:id="rId24"/>
    <p:sldId id="3674" r:id="rId25"/>
    <p:sldId id="3675" r:id="rId26"/>
    <p:sldId id="3676" r:id="rId27"/>
    <p:sldId id="2242" r:id="rId28"/>
    <p:sldId id="2200" r:id="rId29"/>
    <p:sldId id="2201" r:id="rId30"/>
    <p:sldId id="2243" r:id="rId31"/>
    <p:sldId id="2202" r:id="rId32"/>
    <p:sldId id="2244" r:id="rId33"/>
    <p:sldId id="2203" r:id="rId34"/>
    <p:sldId id="3705" r:id="rId35"/>
    <p:sldId id="3706" r:id="rId36"/>
    <p:sldId id="3707" r:id="rId37"/>
    <p:sldId id="3708" r:id="rId38"/>
    <p:sldId id="3711" r:id="rId39"/>
    <p:sldId id="3712" r:id="rId40"/>
    <p:sldId id="3709" r:id="rId41"/>
    <p:sldId id="3713" r:id="rId42"/>
    <p:sldId id="3710" r:id="rId43"/>
    <p:sldId id="3714" r:id="rId44"/>
    <p:sldId id="4010" r:id="rId45"/>
    <p:sldId id="4234" r:id="rId46"/>
    <p:sldId id="4235" r:id="rId47"/>
    <p:sldId id="4236" r:id="rId48"/>
    <p:sldId id="2213" r:id="rId49"/>
    <p:sldId id="2214" r:id="rId50"/>
    <p:sldId id="2245" r:id="rId51"/>
    <p:sldId id="2216" r:id="rId52"/>
    <p:sldId id="2250" r:id="rId53"/>
    <p:sldId id="2217" r:id="rId54"/>
    <p:sldId id="368" r:id="rId55"/>
    <p:sldId id="4013" r:id="rId56"/>
    <p:sldId id="4014" r:id="rId57"/>
    <p:sldId id="4015" r:id="rId58"/>
    <p:sldId id="4016" r:id="rId59"/>
    <p:sldId id="4017" r:id="rId60"/>
    <p:sldId id="4018" r:id="rId61"/>
    <p:sldId id="4019" r:id="rId62"/>
    <p:sldId id="4020" r:id="rId63"/>
    <p:sldId id="4021" r:id="rId64"/>
    <p:sldId id="4022" r:id="rId65"/>
    <p:sldId id="2416" r:id="rId66"/>
    <p:sldId id="4237" r:id="rId67"/>
    <p:sldId id="2221" r:id="rId68"/>
    <p:sldId id="2222" r:id="rId69"/>
    <p:sldId id="2224" r:id="rId70"/>
    <p:sldId id="2226" r:id="rId71"/>
    <p:sldId id="2227" r:id="rId72"/>
    <p:sldId id="763" r:id="rId73"/>
    <p:sldId id="1021" r:id="rId74"/>
    <p:sldId id="4238" r:id="rId75"/>
    <p:sldId id="2228" r:id="rId76"/>
    <p:sldId id="2125" r:id="rId77"/>
    <p:sldId id="1028" r:id="rId78"/>
    <p:sldId id="2229" r:id="rId79"/>
    <p:sldId id="2223" r:id="rId80"/>
    <p:sldId id="2230" r:id="rId81"/>
    <p:sldId id="2619" r:id="rId82"/>
    <p:sldId id="2620" r:id="rId83"/>
    <p:sldId id="2621" r:id="rId84"/>
    <p:sldId id="2234" r:id="rId85"/>
    <p:sldId id="2235" r:id="rId86"/>
    <p:sldId id="2158" r:id="rId87"/>
    <p:sldId id="2159" r:id="rId88"/>
    <p:sldId id="2166" r:id="rId89"/>
    <p:sldId id="2225" r:id="rId90"/>
    <p:sldId id="2236"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84"/>
    <p:restoredTop sz="78695"/>
  </p:normalViewPr>
  <p:slideViewPr>
    <p:cSldViewPr snapToGrid="0" snapToObjects="1">
      <p:cViewPr varScale="1">
        <p:scale>
          <a:sx n="63" d="100"/>
          <a:sy n="63" d="100"/>
        </p:scale>
        <p:origin x="486" y="6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8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604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964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17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3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581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527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60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964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179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83662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8921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109+</a:t>
            </a:r>
          </a:p>
          <a:p>
            <a:endParaRPr lang="en-US" dirty="0"/>
          </a:p>
          <a:p>
            <a:r>
              <a:rPr lang="en-US" dirty="0"/>
              <a:t>S represents the /sh/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URE represents the /or/ sound. </a:t>
            </a:r>
          </a:p>
          <a:p>
            <a:r>
              <a:rPr lang="en-US" dirty="0"/>
              <a:t>Depending on dialect, U represents the /ū/ sound or UR represents the /er/ sound in which 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33444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ar</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27</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3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10911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92552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9214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88808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347201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37193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38425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16188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36751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500755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44144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3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073259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97845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12/20/2024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8098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2323159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110</a:t>
            </a:r>
          </a:p>
          <a:p>
            <a:pPr algn="ctr"/>
            <a:r>
              <a:rPr lang="en-US" sz="6000" b="1" dirty="0">
                <a:solidFill>
                  <a:srgbClr val="E05436"/>
                </a:solidFill>
                <a:latin typeface="Century Gothic" panose="020B0502020202020204" pitchFamily="34" charset="0"/>
              </a:rPr>
              <a:t>-y to i Rule</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17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313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7107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843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069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947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5723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5798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8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893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92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279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0998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563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051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0312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678191"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3461633"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8F794206-5D58-DB23-E64D-6A2949A952F0}"/>
              </a:ext>
            </a:extLst>
          </p:cNvPr>
          <p:cNvSpPr txBox="1">
            <a:spLocks noChangeArrowheads="1"/>
          </p:cNvSpPr>
          <p:nvPr/>
        </p:nvSpPr>
        <p:spPr bwMode="auto">
          <a:xfrm>
            <a:off x="6245075"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3040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360139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est</a:t>
            </a:r>
            <a:endPar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363105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01746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1788558"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5134710"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Tree>
    <p:extLst>
      <p:ext uri="{BB962C8B-B14F-4D97-AF65-F5344CB8AC3E}">
        <p14:creationId xmlns:p14="http://schemas.microsoft.com/office/powerpoint/2010/main" val="533202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pupp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85212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669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917700" y="1949046"/>
            <a:ext cx="14895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cr</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279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44720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1669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8015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110</a:t>
            </a:r>
          </a:p>
          <a:p>
            <a:pPr algn="ctr"/>
            <a:r>
              <a:rPr lang="en-US" sz="4800" b="1" dirty="0">
                <a:solidFill>
                  <a:srgbClr val="E05436"/>
                </a:solidFill>
                <a:latin typeface="Century Gothic" panose="020B0502020202020204" pitchFamily="34" charset="0"/>
              </a:rPr>
              <a:t>-y to i Rule</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4722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7" name="Rectangle 6">
            <a:extLst>
              <a:ext uri="{FF2B5EF4-FFF2-40B4-BE49-F238E27FC236}">
                <a16:creationId xmlns:a16="http://schemas.microsoft.com/office/drawing/2014/main" id="{7A5BFE1B-1D3B-7220-A0D3-F93031AB137D}"/>
              </a:ext>
            </a:extLst>
          </p:cNvPr>
          <p:cNvSpPr/>
          <p:nvPr/>
        </p:nvSpPr>
        <p:spPr>
          <a:xfrm>
            <a:off x="4091460" y="856844"/>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2" name="TextBox 21">
            <a:extLst>
              <a:ext uri="{FF2B5EF4-FFF2-40B4-BE49-F238E27FC236}">
                <a16:creationId xmlns:a16="http://schemas.microsoft.com/office/drawing/2014/main" id="{1A25215A-0A74-98B3-1FE5-E23237FF71C3}"/>
              </a:ext>
            </a:extLst>
          </p:cNvPr>
          <p:cNvSpPr txBox="1">
            <a:spLocks noChangeArrowheads="1"/>
          </p:cNvSpPr>
          <p:nvPr/>
        </p:nvSpPr>
        <p:spPr bwMode="auto">
          <a:xfrm>
            <a:off x="2046506" y="2828835"/>
            <a:ext cx="5050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change</a:t>
            </a:r>
          </a:p>
        </p:txBody>
      </p:sp>
    </p:spTree>
    <p:extLst>
      <p:ext uri="{BB962C8B-B14F-4D97-AF65-F5344CB8AC3E}">
        <p14:creationId xmlns:p14="http://schemas.microsoft.com/office/powerpoint/2010/main" val="1527775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415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790942" y="1949046"/>
            <a:ext cx="1590885"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sa</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025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44466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92588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0288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hurry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hurries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08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studies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studied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cried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puppies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candies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happier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306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sillier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funniest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laziest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966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110</a:t>
            </a:r>
          </a:p>
          <a:p>
            <a:pPr algn="ctr"/>
            <a:r>
              <a:rPr lang="en-US" sz="4800" b="1" dirty="0">
                <a:solidFill>
                  <a:srgbClr val="E05436"/>
                </a:solidFill>
                <a:latin typeface="Century Gothic" panose="020B0502020202020204" pitchFamily="34" charset="0"/>
              </a:rPr>
              <a:t>-y to i Rule</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678191"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3461633"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21">
            <a:extLst>
              <a:ext uri="{FF2B5EF4-FFF2-40B4-BE49-F238E27FC236}">
                <a16:creationId xmlns:a16="http://schemas.microsoft.com/office/drawing/2014/main" id="{8F794206-5D58-DB23-E64D-6A2949A952F0}"/>
              </a:ext>
            </a:extLst>
          </p:cNvPr>
          <p:cNvSpPr txBox="1">
            <a:spLocks noChangeArrowheads="1"/>
          </p:cNvSpPr>
          <p:nvPr/>
        </p:nvSpPr>
        <p:spPr bwMode="auto">
          <a:xfrm>
            <a:off x="6245075" y="31440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-ed</a:t>
            </a:r>
          </a:p>
        </p:txBody>
      </p:sp>
    </p:spTree>
    <p:extLst>
      <p:ext uri="{BB962C8B-B14F-4D97-AF65-F5344CB8AC3E}">
        <p14:creationId xmlns:p14="http://schemas.microsoft.com/office/powerpoint/2010/main" val="28794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er</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4762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happ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est</a:t>
            </a:r>
            <a:endPar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19691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ed</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76829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4.44444E-6 -4.07407E-6 L -0.24131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Right Arrow 7">
            <a:extLst>
              <a:ext uri="{FF2B5EF4-FFF2-40B4-BE49-F238E27FC236}">
                <a16:creationId xmlns:a16="http://schemas.microsoft.com/office/drawing/2014/main" id="{99DAC2AE-3332-0301-8D6E-90EF5A2E42D3}"/>
              </a:ext>
            </a:extLst>
          </p:cNvPr>
          <p:cNvSpPr/>
          <p:nvPr/>
        </p:nvSpPr>
        <p:spPr>
          <a:xfrm>
            <a:off x="3461633" y="1277436"/>
            <a:ext cx="2220734" cy="815427"/>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10" name="TextBox 21">
            <a:extLst>
              <a:ext uri="{FF2B5EF4-FFF2-40B4-BE49-F238E27FC236}">
                <a16:creationId xmlns:a16="http://schemas.microsoft.com/office/drawing/2014/main" id="{07CF76F4-3F6E-6EBB-485D-F505DAC32909}"/>
              </a:ext>
            </a:extLst>
          </p:cNvPr>
          <p:cNvSpPr txBox="1">
            <a:spLocks noChangeArrowheads="1"/>
          </p:cNvSpPr>
          <p:nvPr/>
        </p:nvSpPr>
        <p:spPr bwMode="auto">
          <a:xfrm>
            <a:off x="1788558"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sp>
        <p:nvSpPr>
          <p:cNvPr id="11" name="TextBox 21">
            <a:extLst>
              <a:ext uri="{FF2B5EF4-FFF2-40B4-BE49-F238E27FC236}">
                <a16:creationId xmlns:a16="http://schemas.microsoft.com/office/drawing/2014/main" id="{01CAC6AB-3AF6-C1C6-BF6D-F632E7D5775F}"/>
              </a:ext>
            </a:extLst>
          </p:cNvPr>
          <p:cNvSpPr txBox="1">
            <a:spLocks noChangeArrowheads="1"/>
          </p:cNvSpPr>
          <p:nvPr/>
        </p:nvSpPr>
        <p:spPr bwMode="auto">
          <a:xfrm>
            <a:off x="5134710" y="3156712"/>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t>
            </a:r>
          </a:p>
        </p:txBody>
      </p:sp>
    </p:spTree>
    <p:extLst>
      <p:ext uri="{BB962C8B-B14F-4D97-AF65-F5344CB8AC3E}">
        <p14:creationId xmlns:p14="http://schemas.microsoft.com/office/powerpoint/2010/main" val="3556487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735760" y="1949046"/>
            <a:ext cx="354776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pupp</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17126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40432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77989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669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917700" y="1949046"/>
            <a:ext cx="14895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cr</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279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es</a:t>
            </a:r>
          </a:p>
        </p:txBody>
      </p:sp>
      <p:sp>
        <p:nvSpPr>
          <p:cNvPr id="6" name="Rectangle 5">
            <a:extLst>
              <a:ext uri="{FF2B5EF4-FFF2-40B4-BE49-F238E27FC236}">
                <a16:creationId xmlns:a16="http://schemas.microsoft.com/office/drawing/2014/main" id="{0F1CD906-1DC2-BA45-97A6-E349E15D3A8D}"/>
              </a:ext>
            </a:extLst>
          </p:cNvPr>
          <p:cNvSpPr/>
          <p:nvPr/>
        </p:nvSpPr>
        <p:spPr>
          <a:xfrm>
            <a:off x="44720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8D5242D7-E04D-EB6D-1785-9AA190785B3B}"/>
              </a:ext>
            </a:extLst>
          </p:cNvPr>
          <p:cNvSpPr/>
          <p:nvPr/>
        </p:nvSpPr>
        <p:spPr>
          <a:xfrm>
            <a:off x="3166958" y="1949046"/>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Tree>
    <p:extLst>
      <p:ext uri="{BB962C8B-B14F-4D97-AF65-F5344CB8AC3E}">
        <p14:creationId xmlns:p14="http://schemas.microsoft.com/office/powerpoint/2010/main" val="25051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11111E-6 -4.07407E-6 L -0.24132 -0.01296 " pathEditMode="relative" rAng="0" ptsTypes="AA">
                                      <p:cBhvr>
                                        <p:cTn id="12" dur="2000" fill="hold"/>
                                        <p:tgtEl>
                                          <p:spTgt spid="5"/>
                                        </p:tgtEl>
                                        <p:attrNameLst>
                                          <p:attrName>ppt_x</p:attrName>
                                          <p:attrName>ppt_y</p:attrName>
                                        </p:attrNameLst>
                                      </p:cBhvr>
                                      <p:rCtr x="-12066" y="-648"/>
                                    </p:animMotion>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BC4E1AE8-9BF7-C8AB-6023-DB42319A5258}"/>
              </a:ext>
            </a:extLst>
          </p:cNvPr>
          <p:cNvSpPr txBox="1">
            <a:spLocks noChangeArrowheads="1"/>
          </p:cNvSpPr>
          <p:nvPr/>
        </p:nvSpPr>
        <p:spPr bwMode="auto">
          <a:xfrm>
            <a:off x="1240899" y="646313"/>
            <a:ext cx="2220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4B17F61C-E9A4-B667-549D-3A8C1C4DCC23}"/>
              </a:ext>
            </a:extLst>
          </p:cNvPr>
          <p:cNvSpPr txBox="1">
            <a:spLocks noChangeArrowheads="1"/>
          </p:cNvSpPr>
          <p:nvPr/>
        </p:nvSpPr>
        <p:spPr bwMode="auto">
          <a:xfrm>
            <a:off x="5682367" y="653799"/>
            <a:ext cx="247228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a:t>
            </a:r>
          </a:p>
        </p:txBody>
      </p:sp>
      <p:sp>
        <p:nvSpPr>
          <p:cNvPr id="7" name="Rectangle 6">
            <a:extLst>
              <a:ext uri="{FF2B5EF4-FFF2-40B4-BE49-F238E27FC236}">
                <a16:creationId xmlns:a16="http://schemas.microsoft.com/office/drawing/2014/main" id="{7A5BFE1B-1D3B-7220-A0D3-F93031AB137D}"/>
              </a:ext>
            </a:extLst>
          </p:cNvPr>
          <p:cNvSpPr/>
          <p:nvPr/>
        </p:nvSpPr>
        <p:spPr>
          <a:xfrm>
            <a:off x="4091460" y="856844"/>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12" name="TextBox 21">
            <a:extLst>
              <a:ext uri="{FF2B5EF4-FFF2-40B4-BE49-F238E27FC236}">
                <a16:creationId xmlns:a16="http://schemas.microsoft.com/office/drawing/2014/main" id="{1A25215A-0A74-98B3-1FE5-E23237FF71C3}"/>
              </a:ext>
            </a:extLst>
          </p:cNvPr>
          <p:cNvSpPr txBox="1">
            <a:spLocks noChangeArrowheads="1"/>
          </p:cNvSpPr>
          <p:nvPr/>
        </p:nvSpPr>
        <p:spPr bwMode="auto">
          <a:xfrm>
            <a:off x="2046506" y="2828835"/>
            <a:ext cx="505098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 change</a:t>
            </a:r>
          </a:p>
        </p:txBody>
      </p:sp>
    </p:spTree>
    <p:extLst>
      <p:ext uri="{BB962C8B-B14F-4D97-AF65-F5344CB8AC3E}">
        <p14:creationId xmlns:p14="http://schemas.microsoft.com/office/powerpoint/2010/main" val="435102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31415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790942" y="1949046"/>
            <a:ext cx="1590885"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sa</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6025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44466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8131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8917A-68C6-E531-62D1-413118EA8BE5}"/>
              </a:ext>
            </a:extLst>
          </p:cNvPr>
          <p:cNvSpPr/>
          <p:nvPr/>
        </p:nvSpPr>
        <p:spPr>
          <a:xfrm>
            <a:off x="4043258" y="1970818"/>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2" name="Rectangle 1">
            <a:extLst>
              <a:ext uri="{FF2B5EF4-FFF2-40B4-BE49-F238E27FC236}">
                <a16:creationId xmlns:a16="http://schemas.microsoft.com/office/drawing/2014/main" id="{DF884B6C-8C22-CD45-A561-D6319FD45E6F}"/>
              </a:ext>
            </a:extLst>
          </p:cNvPr>
          <p:cNvSpPr/>
          <p:nvPr/>
        </p:nvSpPr>
        <p:spPr>
          <a:xfrm>
            <a:off x="1612900" y="1949046"/>
            <a:ext cx="267062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cop</a:t>
            </a:r>
          </a:p>
        </p:txBody>
      </p:sp>
      <p:sp>
        <p:nvSpPr>
          <p:cNvPr id="5" name="Rectangle 4">
            <a:extLst>
              <a:ext uri="{FF2B5EF4-FFF2-40B4-BE49-F238E27FC236}">
                <a16:creationId xmlns:a16="http://schemas.microsoft.com/office/drawing/2014/main" id="{2ACE2D3E-A4A3-1D4F-AEF2-2C156948A938}"/>
              </a:ext>
            </a:extLst>
          </p:cNvPr>
          <p:cNvSpPr/>
          <p:nvPr/>
        </p:nvSpPr>
        <p:spPr>
          <a:xfrm>
            <a:off x="6504219" y="2044732"/>
            <a:ext cx="220798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ing</a:t>
            </a:r>
          </a:p>
        </p:txBody>
      </p:sp>
      <p:sp>
        <p:nvSpPr>
          <p:cNvPr id="6" name="Rectangle 5">
            <a:extLst>
              <a:ext uri="{FF2B5EF4-FFF2-40B4-BE49-F238E27FC236}">
                <a16:creationId xmlns:a16="http://schemas.microsoft.com/office/drawing/2014/main" id="{0F1CD906-1DC2-BA45-97A6-E349E15D3A8D}"/>
              </a:ext>
            </a:extLst>
          </p:cNvPr>
          <p:cNvSpPr/>
          <p:nvPr/>
        </p:nvSpPr>
        <p:spPr>
          <a:xfrm>
            <a:off x="534837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118526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44444E-6 -4.07407E-6 L -0.18472 -0.00926 " pathEditMode="relative" rAng="0" ptsTypes="AA">
                                      <p:cBhvr>
                                        <p:cTn id="6" dur="2000" fill="hold"/>
                                        <p:tgtEl>
                                          <p:spTgt spid="5"/>
                                        </p:tgtEl>
                                        <p:attrNameLst>
                                          <p:attrName>ppt_x</p:attrName>
                                          <p:attrName>ppt_y</p:attrName>
                                        </p:attrNameLst>
                                      </p:cBhvr>
                                      <p:rCtr x="-9236" y="-463"/>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52400" y="2209110"/>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copied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52400" y="3927694"/>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copies</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395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52400" y="2209110"/>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dirty="0">
                <a:solidFill>
                  <a:prstClr val="black"/>
                </a:solidFill>
                <a:latin typeface="Century Gothic"/>
                <a:sym typeface="Century Gothic"/>
              </a:rPr>
              <a:t>funnier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52400" y="3927694"/>
            <a:ext cx="88392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funniest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4204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build</a:t>
            </a:r>
          </a:p>
        </p:txBody>
      </p:sp>
      <p:sp>
        <p:nvSpPr>
          <p:cNvPr id="2" name="Rectangle 1">
            <a:extLst>
              <a:ext uri="{FF2B5EF4-FFF2-40B4-BE49-F238E27FC236}">
                <a16:creationId xmlns:a16="http://schemas.microsoft.com/office/drawing/2014/main" id="{4AF847E3-A911-4C0F-B6A2-9334BB260FA4}"/>
              </a:ext>
            </a:extLst>
          </p:cNvPr>
          <p:cNvSpPr/>
          <p:nvPr/>
        </p:nvSpPr>
        <p:spPr>
          <a:xfrm>
            <a:off x="294893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4E0A0F-C583-4E5F-B50F-1626505E4BF3}"/>
              </a:ext>
            </a:extLst>
          </p:cNvPr>
          <p:cNvSpPr/>
          <p:nvPr/>
        </p:nvSpPr>
        <p:spPr>
          <a:xfrm>
            <a:off x="499106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BE43008-9B72-2E4B-AF91-EBB6B415AF99}"/>
              </a:ext>
            </a:extLst>
          </p:cNvPr>
          <p:cNvSpPr/>
          <p:nvPr/>
        </p:nvSpPr>
        <p:spPr>
          <a:xfrm>
            <a:off x="406534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8DC99B4-557F-3D4D-9D38-DAB4102BBD8D}"/>
              </a:ext>
            </a:extLst>
          </p:cNvPr>
          <p:cNvCxnSpPr>
            <a:cxnSpLocks/>
          </p:cNvCxnSpPr>
          <p:nvPr/>
        </p:nvCxnSpPr>
        <p:spPr>
          <a:xfrm>
            <a:off x="3981297" y="3929071"/>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7459DC-708C-6747-AA82-389C5B3E17D1}"/>
              </a:ext>
            </a:extLst>
          </p:cNvPr>
          <p:cNvSpPr/>
          <p:nvPr/>
        </p:nvSpPr>
        <p:spPr>
          <a:xfrm>
            <a:off x="571643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2E9365D-3710-2BF5-034D-15BED894CA1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745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a:t>
            </a:r>
            <a:r>
              <a:rPr kumimoji="0" lang="en-US" sz="11500" b="1" i="0" u="none" strike="noStrike" kern="1200" cap="none" spc="700" normalizeH="0" baseline="0" noProof="0">
                <a:ln>
                  <a:noFill/>
                </a:ln>
                <a:solidFill>
                  <a:prstClr val="black"/>
                </a:solidFill>
                <a:effectLst/>
                <a:uLnTx/>
                <a:uFillTx/>
                <a:latin typeface="Century Gothic"/>
                <a:ea typeface="+mn-ea"/>
                <a:cs typeface="+mn-cs"/>
              </a:rPr>
              <a:t>ilt</a:t>
            </a:r>
          </a:p>
        </p:txBody>
      </p:sp>
      <p:sp>
        <p:nvSpPr>
          <p:cNvPr id="7" name="Rectangle 6">
            <a:extLst>
              <a:ext uri="{FF2B5EF4-FFF2-40B4-BE49-F238E27FC236}">
                <a16:creationId xmlns:a16="http://schemas.microsoft.com/office/drawing/2014/main" id="{59E3DA31-2D4D-8F48-9A95-FFEB907D8E39}"/>
              </a:ext>
            </a:extLst>
          </p:cNvPr>
          <p:cNvSpPr/>
          <p:nvPr/>
        </p:nvSpPr>
        <p:spPr>
          <a:xfrm>
            <a:off x="318368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8ED268-21F2-0143-8785-AD94FF5947DF}"/>
              </a:ext>
            </a:extLst>
          </p:cNvPr>
          <p:cNvSpPr/>
          <p:nvPr/>
        </p:nvSpPr>
        <p:spPr>
          <a:xfrm>
            <a:off x="528062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E7EFAF21-3BD3-194A-B45C-6003965ACA8B}"/>
              </a:ext>
            </a:extLst>
          </p:cNvPr>
          <p:cNvSpPr/>
          <p:nvPr/>
        </p:nvSpPr>
        <p:spPr>
          <a:xfrm>
            <a:off x="435490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544963-4887-7B43-8D83-52307E64F504}"/>
              </a:ext>
            </a:extLst>
          </p:cNvPr>
          <p:cNvCxnSpPr>
            <a:cxnSpLocks/>
          </p:cNvCxnSpPr>
          <p:nvPr/>
        </p:nvCxnSpPr>
        <p:spPr>
          <a:xfrm>
            <a:off x="4282400" y="3977379"/>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401530-0EDE-D441-82EE-18407960A824}"/>
              </a:ext>
            </a:extLst>
          </p:cNvPr>
          <p:cNvSpPr/>
          <p:nvPr/>
        </p:nvSpPr>
        <p:spPr>
          <a:xfrm>
            <a:off x="600599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98928D4-1299-9AA4-F72C-2544BD64FD2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654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sure</a:t>
            </a:r>
          </a:p>
        </p:txBody>
      </p:sp>
      <p:sp>
        <p:nvSpPr>
          <p:cNvPr id="6" name="Heart 5">
            <a:extLst>
              <a:ext uri="{FF2B5EF4-FFF2-40B4-BE49-F238E27FC236}">
                <a16:creationId xmlns:a16="http://schemas.microsoft.com/office/drawing/2014/main" id="{A58181EC-40EE-F441-B443-B1C0D7589133}"/>
              </a:ext>
            </a:extLst>
          </p:cNvPr>
          <p:cNvSpPr/>
          <p:nvPr/>
        </p:nvSpPr>
        <p:spPr>
          <a:xfrm>
            <a:off x="3082697"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8A0106A3-FA51-6C4D-8EAD-0F212789A92A}"/>
              </a:ext>
            </a:extLst>
          </p:cNvPr>
          <p:cNvSpPr/>
          <p:nvPr/>
        </p:nvSpPr>
        <p:spPr>
          <a:xfrm>
            <a:off x="4572000"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627DD7-7FA6-1D21-AD2B-45B16771972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CCF9BD5-3FAB-AF4B-3267-477C70CFB119}"/>
              </a:ext>
            </a:extLst>
          </p:cNvPr>
          <p:cNvCxnSpPr>
            <a:cxnSpLocks/>
          </p:cNvCxnSpPr>
          <p:nvPr/>
        </p:nvCxnSpPr>
        <p:spPr>
          <a:xfrm>
            <a:off x="4021319" y="3981730"/>
            <a:ext cx="188597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40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AA8C3F9E-8FC3-7065-5D32-D065E2CA96C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0001329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are your hobbies?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3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She throws the silliest parties!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4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love when the babies laugh.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3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Puppies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Sage loves helping animals. Her </a:t>
            </a:r>
            <a:r>
              <a:rPr lang="en-US" sz="3200" dirty="0" err="1">
                <a:solidFill>
                  <a:prstClr val="black"/>
                </a:solidFill>
                <a:latin typeface="Century Gothic"/>
                <a:ea typeface="Century Gothic"/>
                <a:cs typeface="Century Gothic"/>
                <a:sym typeface="Century Gothic"/>
              </a:rPr>
              <a:t>favourite</a:t>
            </a:r>
            <a:r>
              <a:rPr lang="en-US" sz="3200" dirty="0">
                <a:solidFill>
                  <a:prstClr val="black"/>
                </a:solidFill>
                <a:latin typeface="Century Gothic"/>
                <a:ea typeface="Century Gothic"/>
                <a:cs typeface="Century Gothic"/>
                <a:sym typeface="Century Gothic"/>
              </a:rPr>
              <a:t> animals to look after are puppies. Sage thinks puppies are the best because they are so cute and cuddly. The way they run around and play always makes her laugh. But looking after puppies isn’t always easy.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Puppies need a lot of help. The tiniest puppies need to be fed constantly. It seems like their little bellies are never full. When a puppy cries, Sage tries her best to find out what they need. When the puppies need a bath, Sage scrubs them clean then dries them off. When the puppies are sleepy, Sage lays them on the fluffiest blankets for a nap.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the puppies need to go to the toilet, Sage hurries to get them outside before they make a mess. Most of the time, the puppies just want their tummies rubbed, which Sage is perfectly happy to do for them.</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0220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972</TotalTime>
  <Words>999</Words>
  <Application>Microsoft Office PowerPoint</Application>
  <PresentationFormat>On-screen Show (4:3)</PresentationFormat>
  <Paragraphs>233</Paragraphs>
  <Slides>89</Slides>
  <Notes>40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89</vt:i4>
      </vt:variant>
    </vt:vector>
  </HeadingPairs>
  <TitlesOfParts>
    <vt:vector size="9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41</cp:revision>
  <dcterms:created xsi:type="dcterms:W3CDTF">2022-06-06T14:24:31Z</dcterms:created>
  <dcterms:modified xsi:type="dcterms:W3CDTF">2024-12-20T08:26:59Z</dcterms:modified>
</cp:coreProperties>
</file>