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95"/>
  </p:notesMasterIdLst>
  <p:sldIdLst>
    <p:sldId id="2247" r:id="rId3"/>
    <p:sldId id="2199" r:id="rId4"/>
    <p:sldId id="3049" r:id="rId5"/>
    <p:sldId id="2248" r:id="rId6"/>
    <p:sldId id="2240" r:id="rId7"/>
    <p:sldId id="2238" r:id="rId8"/>
    <p:sldId id="2241" r:id="rId9"/>
    <p:sldId id="2198" r:id="rId10"/>
    <p:sldId id="3582" r:id="rId11"/>
    <p:sldId id="3583" r:id="rId12"/>
    <p:sldId id="3584" r:id="rId13"/>
    <p:sldId id="3585" r:id="rId14"/>
    <p:sldId id="3586" r:id="rId15"/>
    <p:sldId id="3587" r:id="rId16"/>
    <p:sldId id="3588" r:id="rId17"/>
    <p:sldId id="3589" r:id="rId18"/>
    <p:sldId id="3590" r:id="rId19"/>
    <p:sldId id="3591" r:id="rId20"/>
    <p:sldId id="3592" r:id="rId21"/>
    <p:sldId id="3593" r:id="rId22"/>
    <p:sldId id="3594" r:id="rId23"/>
    <p:sldId id="3595" r:id="rId24"/>
    <p:sldId id="3596" r:id="rId25"/>
    <p:sldId id="3597" r:id="rId26"/>
    <p:sldId id="2242" r:id="rId27"/>
    <p:sldId id="2200" r:id="rId28"/>
    <p:sldId id="2201" r:id="rId29"/>
    <p:sldId id="2243" r:id="rId30"/>
    <p:sldId id="2202" r:id="rId31"/>
    <p:sldId id="2244" r:id="rId32"/>
    <p:sldId id="2203" r:id="rId33"/>
    <p:sldId id="3672" r:id="rId34"/>
    <p:sldId id="3673" r:id="rId35"/>
    <p:sldId id="3675" r:id="rId36"/>
    <p:sldId id="3676" r:id="rId37"/>
    <p:sldId id="3677" r:id="rId38"/>
    <p:sldId id="3678" r:id="rId39"/>
    <p:sldId id="3679" r:id="rId40"/>
    <p:sldId id="3681" r:id="rId41"/>
    <p:sldId id="3674" r:id="rId42"/>
    <p:sldId id="3682" r:id="rId43"/>
    <p:sldId id="3683" r:id="rId44"/>
    <p:sldId id="3684" r:id="rId45"/>
    <p:sldId id="3685" r:id="rId46"/>
    <p:sldId id="3997" r:id="rId47"/>
    <p:sldId id="4234" r:id="rId48"/>
    <p:sldId id="4235" r:id="rId49"/>
    <p:sldId id="4236" r:id="rId50"/>
    <p:sldId id="4237" r:id="rId51"/>
    <p:sldId id="2213" r:id="rId52"/>
    <p:sldId id="2214" r:id="rId53"/>
    <p:sldId id="2245" r:id="rId54"/>
    <p:sldId id="2216" r:id="rId55"/>
    <p:sldId id="2250" r:id="rId56"/>
    <p:sldId id="2217" r:id="rId57"/>
    <p:sldId id="368" r:id="rId58"/>
    <p:sldId id="4249" r:id="rId59"/>
    <p:sldId id="4238" r:id="rId60"/>
    <p:sldId id="4239" r:id="rId61"/>
    <p:sldId id="4240" r:id="rId62"/>
    <p:sldId id="4241" r:id="rId63"/>
    <p:sldId id="4242" r:id="rId64"/>
    <p:sldId id="4243" r:id="rId65"/>
    <p:sldId id="4244" r:id="rId66"/>
    <p:sldId id="4245" r:id="rId67"/>
    <p:sldId id="4246" r:id="rId68"/>
    <p:sldId id="4247" r:id="rId69"/>
    <p:sldId id="4248" r:id="rId70"/>
    <p:sldId id="4214" r:id="rId71"/>
    <p:sldId id="4250" r:id="rId72"/>
    <p:sldId id="2221" r:id="rId73"/>
    <p:sldId id="4216" r:id="rId74"/>
    <p:sldId id="4215" r:id="rId75"/>
    <p:sldId id="2224" r:id="rId76"/>
    <p:sldId id="2226" r:id="rId77"/>
    <p:sldId id="2227" r:id="rId78"/>
    <p:sldId id="760" r:id="rId79"/>
    <p:sldId id="1011" r:id="rId80"/>
    <p:sldId id="2228" r:id="rId81"/>
    <p:sldId id="2223" r:id="rId82"/>
    <p:sldId id="2230" r:id="rId83"/>
    <p:sldId id="2607" r:id="rId84"/>
    <p:sldId id="2608" r:id="rId85"/>
    <p:sldId id="2609" r:id="rId86"/>
    <p:sldId id="2234" r:id="rId87"/>
    <p:sldId id="2235" r:id="rId88"/>
    <p:sldId id="2158" r:id="rId89"/>
    <p:sldId id="2159" r:id="rId90"/>
    <p:sldId id="2166" r:id="rId91"/>
    <p:sldId id="4251" r:id="rId92"/>
    <p:sldId id="2225" r:id="rId93"/>
    <p:sldId id="2236"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07FEC4-D836-40BE-AFDC-78A4AFF3E47B}" v="3" dt="2025-01-15T08:13:54.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56"/>
    <p:restoredTop sz="78674"/>
  </p:normalViewPr>
  <p:slideViewPr>
    <p:cSldViewPr snapToGrid="0" snapToObjects="1">
      <p:cViewPr varScale="1">
        <p:scale>
          <a:sx n="63" d="100"/>
          <a:sy n="63" d="100"/>
        </p:scale>
        <p:origin x="510" y="6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microsoft.com/office/2018/10/relationships/authors" Target="author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heme" Target="theme/theme1.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C507FEC4-D836-40BE-AFDC-78A4AFF3E47B}"/>
    <pc:docChg chg="delSld">
      <pc:chgData name="Nicole McCann" userId="g1WKfDIdJYHXcNcRNd7IJ7/zXXn0rqJ3UX88HPbqRkE=" providerId="None" clId="Web-{C507FEC4-D836-40BE-AFDC-78A4AFF3E47B}" dt="2025-01-15T08:13:54.853" v="2"/>
      <pc:docMkLst>
        <pc:docMk/>
      </pc:docMkLst>
      <pc:sldChg chg="del">
        <pc:chgData name="Nicole McCann" userId="g1WKfDIdJYHXcNcRNd7IJ7/zXXn0rqJ3UX88HPbqRkE=" providerId="None" clId="Web-{C507FEC4-D836-40BE-AFDC-78A4AFF3E47B}" dt="2025-01-15T08:13:51.103" v="0"/>
        <pc:sldMkLst>
          <pc:docMk/>
          <pc:sldMk cId="2913073551" sldId="3598"/>
        </pc:sldMkLst>
      </pc:sldChg>
      <pc:sldChg chg="del">
        <pc:chgData name="Nicole McCann" userId="g1WKfDIdJYHXcNcRNd7IJ7/zXXn0rqJ3UX88HPbqRkE=" providerId="None" clId="Web-{C507FEC4-D836-40BE-AFDC-78A4AFF3E47B}" dt="2025-01-15T08:13:52.416" v="1"/>
        <pc:sldMkLst>
          <pc:docMk/>
          <pc:sldMk cId="2527851629" sldId="3599"/>
        </pc:sldMkLst>
      </pc:sldChg>
      <pc:sldChg chg="del">
        <pc:chgData name="Nicole McCann" userId="g1WKfDIdJYHXcNcRNd7IJ7/zXXn0rqJ3UX88HPbqRkE=" providerId="None" clId="Web-{C507FEC4-D836-40BE-AFDC-78A4AFF3E47B}" dt="2025-01-15T08:13:54.853" v="2"/>
        <pc:sldMkLst>
          <pc:docMk/>
          <pc:sldMk cId="1029183209" sldId="36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1/15/2025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37</a:t>
            </a:fld>
            <a:endParaRPr lang="en-US" dirty="0"/>
          </a:p>
        </p:txBody>
      </p:sp>
    </p:spTree>
    <p:extLst>
      <p:ext uri="{BB962C8B-B14F-4D97-AF65-F5344CB8AC3E}">
        <p14:creationId xmlns:p14="http://schemas.microsoft.com/office/powerpoint/2010/main" val="3651106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210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520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961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963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562699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089307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103+</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58002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83</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87</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88</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419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361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824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600892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660637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888918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70072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08414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107986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625293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214342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4643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27256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022090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88495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292827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60783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921514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1/15/2025</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994344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1/15/2025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 id="2147483692"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1/15/2025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93828923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106</a:t>
            </a:r>
          </a:p>
          <a:p>
            <a:pPr algn="ctr"/>
            <a:r>
              <a:rPr lang="en-US" sz="6000" b="1" dirty="0">
                <a:solidFill>
                  <a:srgbClr val="E05436"/>
                </a:solidFill>
                <a:latin typeface="Century Gothic" panose="020B0502020202020204" pitchFamily="34" charset="0"/>
              </a:rPr>
              <a:t>Affixes Review 1</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3091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2056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349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8184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0510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5101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8524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3703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663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386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2098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5521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7355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4228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7496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parts that change a word’s meaning</a:t>
            </a:r>
          </a:p>
        </p:txBody>
      </p:sp>
      <p:sp>
        <p:nvSpPr>
          <p:cNvPr id="4" name="Content Placeholder 2">
            <a:extLst>
              <a:ext uri="{FF2B5EF4-FFF2-40B4-BE49-F238E27FC236}">
                <a16:creationId xmlns:a16="http://schemas.microsoft.com/office/drawing/2014/main" id="{24576315-33C1-9E65-DFCA-FE7135F99C46}"/>
              </a:ext>
            </a:extLst>
          </p:cNvPr>
          <p:cNvSpPr txBox="1">
            <a:spLocks/>
          </p:cNvSpPr>
          <p:nvPr/>
        </p:nvSpPr>
        <p:spPr>
          <a:xfrm>
            <a:off x="699334" y="4399832"/>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Suffixes and prefixes are types of morphemes. </a:t>
            </a:r>
          </a:p>
        </p:txBody>
      </p:sp>
    </p:spTree>
    <p:extLst>
      <p:ext uri="{BB962C8B-B14F-4D97-AF65-F5344CB8AC3E}">
        <p14:creationId xmlns:p14="http://schemas.microsoft.com/office/powerpoint/2010/main" val="203815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Tree>
    <p:extLst>
      <p:ext uri="{BB962C8B-B14F-4D97-AF65-F5344CB8AC3E}">
        <p14:creationId xmlns:p14="http://schemas.microsoft.com/office/powerpoint/2010/main" val="164672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252535" y="3548194"/>
            <a:ext cx="26389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start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ed</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188367" y="5184951"/>
            <a:ext cx="27672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start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ing</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 verb tense</a:t>
            </a:r>
          </a:p>
        </p:txBody>
      </p:sp>
      <p:sp>
        <p:nvSpPr>
          <p:cNvPr id="7" name="TextBox 21">
            <a:extLst>
              <a:ext uri="{FF2B5EF4-FFF2-40B4-BE49-F238E27FC236}">
                <a16:creationId xmlns:a16="http://schemas.microsoft.com/office/drawing/2014/main" id="{D4D14309-2F65-5559-8C69-FA3172BB8E10}"/>
              </a:ext>
            </a:extLst>
          </p:cNvPr>
          <p:cNvSpPr txBox="1">
            <a:spLocks noChangeArrowheads="1"/>
          </p:cNvSpPr>
          <p:nvPr/>
        </p:nvSpPr>
        <p:spPr bwMode="auto">
          <a:xfrm>
            <a:off x="5358065" y="186277"/>
            <a:ext cx="247070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Tree>
    <p:extLst>
      <p:ext uri="{BB962C8B-B14F-4D97-AF65-F5344CB8AC3E}">
        <p14:creationId xmlns:p14="http://schemas.microsoft.com/office/powerpoint/2010/main" val="168070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252534" y="2934104"/>
            <a:ext cx="26389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188366" y="5435873"/>
            <a:ext cx="27672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run</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83272"/>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make nouns plural</a:t>
            </a:r>
          </a:p>
        </p:txBody>
      </p:sp>
      <p:sp>
        <p:nvSpPr>
          <p:cNvPr id="7" name="TextBox 21">
            <a:extLst>
              <a:ext uri="{FF2B5EF4-FFF2-40B4-BE49-F238E27FC236}">
                <a16:creationId xmlns:a16="http://schemas.microsoft.com/office/drawing/2014/main" id="{D4D14309-2F65-5559-8C69-FA3172BB8E10}"/>
              </a:ext>
            </a:extLst>
          </p:cNvPr>
          <p:cNvSpPr txBox="1">
            <a:spLocks noChangeArrowheads="1"/>
          </p:cNvSpPr>
          <p:nvPr/>
        </p:nvSpPr>
        <p:spPr bwMode="auto">
          <a:xfrm>
            <a:off x="5358065" y="18627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8" name="TextBox 21">
            <a:extLst>
              <a:ext uri="{FF2B5EF4-FFF2-40B4-BE49-F238E27FC236}">
                <a16:creationId xmlns:a16="http://schemas.microsoft.com/office/drawing/2014/main" id="{BC99E3C0-846B-A077-82D2-9A0CAAFF9A05}"/>
              </a:ext>
            </a:extLst>
          </p:cNvPr>
          <p:cNvSpPr txBox="1">
            <a:spLocks noChangeArrowheads="1"/>
          </p:cNvSpPr>
          <p:nvPr/>
        </p:nvSpPr>
        <p:spPr bwMode="auto">
          <a:xfrm>
            <a:off x="955054" y="4385041"/>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 verb tense</a:t>
            </a:r>
          </a:p>
        </p:txBody>
      </p:sp>
    </p:spTree>
    <p:extLst>
      <p:ext uri="{BB962C8B-B14F-4D97-AF65-F5344CB8AC3E}">
        <p14:creationId xmlns:p14="http://schemas.microsoft.com/office/powerpoint/2010/main" val="188272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389166" y="4189121"/>
            <a:ext cx="236566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fast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fast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er</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fast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est</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955056" y="149770"/>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188359" y="1771926"/>
            <a:ext cx="375412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more than</a:t>
            </a:r>
          </a:p>
        </p:txBody>
      </p:sp>
      <p:sp>
        <p:nvSpPr>
          <p:cNvPr id="7" name="TextBox 21">
            <a:extLst>
              <a:ext uri="{FF2B5EF4-FFF2-40B4-BE49-F238E27FC236}">
                <a16:creationId xmlns:a16="http://schemas.microsoft.com/office/drawing/2014/main" id="{D4D14309-2F65-5559-8C69-FA3172BB8E10}"/>
              </a:ext>
            </a:extLst>
          </p:cNvPr>
          <p:cNvSpPr txBox="1">
            <a:spLocks noChangeArrowheads="1"/>
          </p:cNvSpPr>
          <p:nvPr/>
        </p:nvSpPr>
        <p:spPr bwMode="auto">
          <a:xfrm>
            <a:off x="5968211" y="191366"/>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BC99E3C0-846B-A077-82D2-9A0CAAFF9A05}"/>
              </a:ext>
            </a:extLst>
          </p:cNvPr>
          <p:cNvSpPr txBox="1">
            <a:spLocks noChangeArrowheads="1"/>
          </p:cNvSpPr>
          <p:nvPr/>
        </p:nvSpPr>
        <p:spPr bwMode="auto">
          <a:xfrm>
            <a:off x="814409" y="3173458"/>
            <a:ext cx="75151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make comparisons</a:t>
            </a:r>
          </a:p>
        </p:txBody>
      </p:sp>
      <p:sp>
        <p:nvSpPr>
          <p:cNvPr id="11" name="TextBox 21">
            <a:extLst>
              <a:ext uri="{FF2B5EF4-FFF2-40B4-BE49-F238E27FC236}">
                <a16:creationId xmlns:a16="http://schemas.microsoft.com/office/drawing/2014/main" id="{EA9A80FE-45B9-2CC8-F635-BE84183B6E22}"/>
              </a:ext>
            </a:extLst>
          </p:cNvPr>
          <p:cNvSpPr txBox="1">
            <a:spLocks noChangeArrowheads="1"/>
          </p:cNvSpPr>
          <p:nvPr/>
        </p:nvSpPr>
        <p:spPr bwMode="auto">
          <a:xfrm>
            <a:off x="5201516" y="1774852"/>
            <a:ext cx="375412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most</a:t>
            </a:r>
          </a:p>
        </p:txBody>
      </p:sp>
    </p:spTree>
    <p:extLst>
      <p:ext uri="{BB962C8B-B14F-4D97-AF65-F5344CB8AC3E}">
        <p14:creationId xmlns:p14="http://schemas.microsoft.com/office/powerpoint/2010/main" val="93823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7" grpId="0"/>
      <p:bldP spid="8"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202403" y="4621142"/>
            <a:ext cx="27391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quick</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ly</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makes describing words</a:t>
            </a:r>
          </a:p>
        </p:txBody>
      </p:sp>
    </p:spTree>
    <p:extLst>
      <p:ext uri="{BB962C8B-B14F-4D97-AF65-F5344CB8AC3E}">
        <p14:creationId xmlns:p14="http://schemas.microsoft.com/office/powerpoint/2010/main" val="172527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-less</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without</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116176" y="4051648"/>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help</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less</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275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of</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116176" y="4063371"/>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hope</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ful</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450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106</a:t>
            </a:r>
          </a:p>
          <a:p>
            <a:pPr algn="ctr"/>
            <a:r>
              <a:rPr lang="en-US" sz="4800" b="1" dirty="0">
                <a:solidFill>
                  <a:srgbClr val="E05436"/>
                </a:solidFill>
                <a:latin typeface="Century Gothic" panose="020B0502020202020204" pitchFamily="34" charset="0"/>
              </a:rPr>
              <a:t>Affixes Review 1</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beginning of a word</a:t>
            </a:r>
          </a:p>
        </p:txBody>
      </p:sp>
    </p:spTree>
    <p:extLst>
      <p:ext uri="{BB962C8B-B14F-4D97-AF65-F5344CB8AC3E}">
        <p14:creationId xmlns:p14="http://schemas.microsoft.com/office/powerpoint/2010/main" val="588776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opposite</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116178" y="3843353"/>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tie</a:t>
            </a:r>
          </a:p>
        </p:txBody>
      </p:sp>
      <p:sp>
        <p:nvSpPr>
          <p:cNvPr id="6" name="TextBox 21">
            <a:extLst>
              <a:ext uri="{FF2B5EF4-FFF2-40B4-BE49-F238E27FC236}">
                <a16:creationId xmlns:a16="http://schemas.microsoft.com/office/drawing/2014/main" id="{F01B0AC9-E14A-F1F3-0AA2-889A27076EBA}"/>
              </a:ext>
            </a:extLst>
          </p:cNvPr>
          <p:cNvSpPr txBox="1">
            <a:spLocks noChangeArrowheads="1"/>
          </p:cNvSpPr>
          <p:nvPr/>
        </p:nvSpPr>
        <p:spPr bwMode="auto">
          <a:xfrm>
            <a:off x="3116178" y="5434715"/>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zip</a:t>
            </a:r>
          </a:p>
        </p:txBody>
      </p:sp>
    </p:spTree>
    <p:extLst>
      <p:ext uri="{BB962C8B-B14F-4D97-AF65-F5344CB8AC3E}">
        <p14:creationId xmlns:p14="http://schemas.microsoft.com/office/powerpoint/2010/main" val="33233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before</a:t>
            </a:r>
          </a:p>
        </p:txBody>
      </p:sp>
      <p:sp>
        <p:nvSpPr>
          <p:cNvPr id="2" name="TextBox 21">
            <a:extLst>
              <a:ext uri="{FF2B5EF4-FFF2-40B4-BE49-F238E27FC236}">
                <a16:creationId xmlns:a16="http://schemas.microsoft.com/office/drawing/2014/main" id="{4D86485D-B610-8DC2-1F71-5E89231CAF0F}"/>
              </a:ext>
            </a:extLst>
          </p:cNvPr>
          <p:cNvSpPr txBox="1">
            <a:spLocks noChangeArrowheads="1"/>
          </p:cNvSpPr>
          <p:nvPr/>
        </p:nvSpPr>
        <p:spPr bwMode="auto">
          <a:xfrm>
            <a:off x="3116176" y="4102169"/>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pre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view</a:t>
            </a:r>
          </a:p>
        </p:txBody>
      </p:sp>
    </p:spTree>
    <p:extLst>
      <p:ext uri="{BB962C8B-B14F-4D97-AF65-F5344CB8AC3E}">
        <p14:creationId xmlns:p14="http://schemas.microsoft.com/office/powerpoint/2010/main" val="48974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t>
            </a:r>
          </a:p>
        </p:txBody>
      </p:sp>
      <p:sp>
        <p:nvSpPr>
          <p:cNvPr id="7" name="TextBox 21">
            <a:extLst>
              <a:ext uri="{FF2B5EF4-FFF2-40B4-BE49-F238E27FC236}">
                <a16:creationId xmlns:a16="http://schemas.microsoft.com/office/drawing/2014/main" id="{193E7CB6-5070-2921-2691-6476E683141A}"/>
              </a:ext>
            </a:extLst>
          </p:cNvPr>
          <p:cNvSpPr txBox="1">
            <a:spLocks noChangeArrowheads="1"/>
          </p:cNvSpPr>
          <p:nvPr/>
        </p:nvSpPr>
        <p:spPr bwMode="auto">
          <a:xfrm>
            <a:off x="955053" y="2067325"/>
            <a:ext cx="735475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again or go back</a:t>
            </a:r>
          </a:p>
        </p:txBody>
      </p:sp>
      <p:sp>
        <p:nvSpPr>
          <p:cNvPr id="6" name="TextBox 21">
            <a:extLst>
              <a:ext uri="{FF2B5EF4-FFF2-40B4-BE49-F238E27FC236}">
                <a16:creationId xmlns:a16="http://schemas.microsoft.com/office/drawing/2014/main" id="{1AF9E211-AF84-CF4C-49C7-49638E3F1063}"/>
              </a:ext>
            </a:extLst>
          </p:cNvPr>
          <p:cNvSpPr txBox="1">
            <a:spLocks noChangeArrowheads="1"/>
          </p:cNvSpPr>
          <p:nvPr/>
        </p:nvSpPr>
        <p:spPr bwMode="auto">
          <a:xfrm>
            <a:off x="3116178" y="3843353"/>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play</a:t>
            </a:r>
          </a:p>
        </p:txBody>
      </p:sp>
      <p:sp>
        <p:nvSpPr>
          <p:cNvPr id="9" name="TextBox 21">
            <a:extLst>
              <a:ext uri="{FF2B5EF4-FFF2-40B4-BE49-F238E27FC236}">
                <a16:creationId xmlns:a16="http://schemas.microsoft.com/office/drawing/2014/main" id="{FD87F61B-86BC-3A6D-F129-F6F0732C6EA6}"/>
              </a:ext>
            </a:extLst>
          </p:cNvPr>
          <p:cNvSpPr txBox="1">
            <a:spLocks noChangeArrowheads="1"/>
          </p:cNvSpPr>
          <p:nvPr/>
        </p:nvSpPr>
        <p:spPr bwMode="auto">
          <a:xfrm>
            <a:off x="3116178" y="5434715"/>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turn</a:t>
            </a:r>
          </a:p>
        </p:txBody>
      </p:sp>
    </p:spTree>
    <p:extLst>
      <p:ext uri="{BB962C8B-B14F-4D97-AF65-F5344CB8AC3E}">
        <p14:creationId xmlns:p14="http://schemas.microsoft.com/office/powerpoint/2010/main" val="57809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a:t>
            </a:r>
          </a:p>
        </p:txBody>
      </p:sp>
      <p:sp>
        <p:nvSpPr>
          <p:cNvPr id="7" name="TextBox 21">
            <a:extLst>
              <a:ext uri="{FF2B5EF4-FFF2-40B4-BE49-F238E27FC236}">
                <a16:creationId xmlns:a16="http://schemas.microsoft.com/office/drawing/2014/main" id="{193E7CB6-5070-2921-2691-6476E683141A}"/>
              </a:ext>
            </a:extLst>
          </p:cNvPr>
          <p:cNvSpPr txBox="1">
            <a:spLocks noChangeArrowheads="1"/>
          </p:cNvSpPr>
          <p:nvPr/>
        </p:nvSpPr>
        <p:spPr bwMode="auto">
          <a:xfrm>
            <a:off x="955053" y="2067325"/>
            <a:ext cx="735475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apart</a:t>
            </a:r>
          </a:p>
        </p:txBody>
      </p:sp>
      <p:sp>
        <p:nvSpPr>
          <p:cNvPr id="8" name="TextBox 21">
            <a:extLst>
              <a:ext uri="{FF2B5EF4-FFF2-40B4-BE49-F238E27FC236}">
                <a16:creationId xmlns:a16="http://schemas.microsoft.com/office/drawing/2014/main" id="{ED7992CE-5574-75B0-CD7C-077AE6AB5F1B}"/>
              </a:ext>
            </a:extLst>
          </p:cNvPr>
          <p:cNvSpPr txBox="1">
            <a:spLocks noChangeArrowheads="1"/>
          </p:cNvSpPr>
          <p:nvPr/>
        </p:nvSpPr>
        <p:spPr bwMode="auto">
          <a:xfrm>
            <a:off x="2361735" y="5423899"/>
            <a:ext cx="45413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dis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connect</a:t>
            </a:r>
          </a:p>
        </p:txBody>
      </p:sp>
      <p:sp>
        <p:nvSpPr>
          <p:cNvPr id="6" name="TextBox 21">
            <a:extLst>
              <a:ext uri="{FF2B5EF4-FFF2-40B4-BE49-F238E27FC236}">
                <a16:creationId xmlns:a16="http://schemas.microsoft.com/office/drawing/2014/main" id="{21283D9F-4576-EF6F-9746-468D85AA86D3}"/>
              </a:ext>
            </a:extLst>
          </p:cNvPr>
          <p:cNvSpPr txBox="1">
            <a:spLocks noChangeArrowheads="1"/>
          </p:cNvSpPr>
          <p:nvPr/>
        </p:nvSpPr>
        <p:spPr bwMode="auto">
          <a:xfrm>
            <a:off x="2369912" y="3837945"/>
            <a:ext cx="44041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dis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like</a:t>
            </a:r>
          </a:p>
        </p:txBody>
      </p:sp>
    </p:spTree>
    <p:extLst>
      <p:ext uri="{BB962C8B-B14F-4D97-AF65-F5344CB8AC3E}">
        <p14:creationId xmlns:p14="http://schemas.microsoft.com/office/powerpoint/2010/main" val="176750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655581" y="2519847"/>
            <a:ext cx="783283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unfinished</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0484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going</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jumped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mixes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smarter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loudest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slowly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114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harmful</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spotless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preset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4443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restart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unkind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dislike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2675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106</a:t>
            </a:r>
          </a:p>
          <a:p>
            <a:pPr algn="ctr"/>
            <a:r>
              <a:rPr lang="en-US" sz="4800" b="1" dirty="0">
                <a:solidFill>
                  <a:srgbClr val="E05436"/>
                </a:solidFill>
                <a:latin typeface="Century Gothic" panose="020B0502020202020204" pitchFamily="34" charset="0"/>
              </a:rPr>
              <a:t>Affixes Review 1</a:t>
            </a:r>
          </a:p>
        </p:txBody>
      </p:sp>
    </p:spTree>
    <p:extLst>
      <p:ext uri="{BB962C8B-B14F-4D97-AF65-F5344CB8AC3E}">
        <p14:creationId xmlns:p14="http://schemas.microsoft.com/office/powerpoint/2010/main" val="1421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Tree>
    <p:extLst>
      <p:ext uri="{BB962C8B-B14F-4D97-AF65-F5344CB8AC3E}">
        <p14:creationId xmlns:p14="http://schemas.microsoft.com/office/powerpoint/2010/main" val="2545879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252535" y="3548194"/>
            <a:ext cx="26389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start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ed</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188367" y="5184951"/>
            <a:ext cx="27672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start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ing</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 verb tense</a:t>
            </a:r>
          </a:p>
        </p:txBody>
      </p:sp>
      <p:sp>
        <p:nvSpPr>
          <p:cNvPr id="7" name="TextBox 21">
            <a:extLst>
              <a:ext uri="{FF2B5EF4-FFF2-40B4-BE49-F238E27FC236}">
                <a16:creationId xmlns:a16="http://schemas.microsoft.com/office/drawing/2014/main" id="{D4D14309-2F65-5559-8C69-FA3172BB8E10}"/>
              </a:ext>
            </a:extLst>
          </p:cNvPr>
          <p:cNvSpPr txBox="1">
            <a:spLocks noChangeArrowheads="1"/>
          </p:cNvSpPr>
          <p:nvPr/>
        </p:nvSpPr>
        <p:spPr bwMode="auto">
          <a:xfrm>
            <a:off x="5358065" y="186277"/>
            <a:ext cx="247070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Tree>
    <p:extLst>
      <p:ext uri="{BB962C8B-B14F-4D97-AF65-F5344CB8AC3E}">
        <p14:creationId xmlns:p14="http://schemas.microsoft.com/office/powerpoint/2010/main" val="16998110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252534" y="2934104"/>
            <a:ext cx="26389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188366" y="5435873"/>
            <a:ext cx="27672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run</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83272"/>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make nouns plural</a:t>
            </a:r>
          </a:p>
        </p:txBody>
      </p:sp>
      <p:sp>
        <p:nvSpPr>
          <p:cNvPr id="7" name="TextBox 21">
            <a:extLst>
              <a:ext uri="{FF2B5EF4-FFF2-40B4-BE49-F238E27FC236}">
                <a16:creationId xmlns:a16="http://schemas.microsoft.com/office/drawing/2014/main" id="{D4D14309-2F65-5559-8C69-FA3172BB8E10}"/>
              </a:ext>
            </a:extLst>
          </p:cNvPr>
          <p:cNvSpPr txBox="1">
            <a:spLocks noChangeArrowheads="1"/>
          </p:cNvSpPr>
          <p:nvPr/>
        </p:nvSpPr>
        <p:spPr bwMode="auto">
          <a:xfrm>
            <a:off x="5358065" y="18627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8" name="TextBox 21">
            <a:extLst>
              <a:ext uri="{FF2B5EF4-FFF2-40B4-BE49-F238E27FC236}">
                <a16:creationId xmlns:a16="http://schemas.microsoft.com/office/drawing/2014/main" id="{BC99E3C0-846B-A077-82D2-9A0CAAFF9A05}"/>
              </a:ext>
            </a:extLst>
          </p:cNvPr>
          <p:cNvSpPr txBox="1">
            <a:spLocks noChangeArrowheads="1"/>
          </p:cNvSpPr>
          <p:nvPr/>
        </p:nvSpPr>
        <p:spPr bwMode="auto">
          <a:xfrm>
            <a:off x="955054" y="4385041"/>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 verb tense</a:t>
            </a:r>
          </a:p>
        </p:txBody>
      </p:sp>
    </p:spTree>
    <p:extLst>
      <p:ext uri="{BB962C8B-B14F-4D97-AF65-F5344CB8AC3E}">
        <p14:creationId xmlns:p14="http://schemas.microsoft.com/office/powerpoint/2010/main" val="4048598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389166" y="4189121"/>
            <a:ext cx="236566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fast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fast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er</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fast</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est</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955056" y="149770"/>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188359" y="1771926"/>
            <a:ext cx="375412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more than</a:t>
            </a:r>
          </a:p>
        </p:txBody>
      </p:sp>
      <p:sp>
        <p:nvSpPr>
          <p:cNvPr id="7" name="TextBox 21">
            <a:extLst>
              <a:ext uri="{FF2B5EF4-FFF2-40B4-BE49-F238E27FC236}">
                <a16:creationId xmlns:a16="http://schemas.microsoft.com/office/drawing/2014/main" id="{D4D14309-2F65-5559-8C69-FA3172BB8E10}"/>
              </a:ext>
            </a:extLst>
          </p:cNvPr>
          <p:cNvSpPr txBox="1">
            <a:spLocks noChangeArrowheads="1"/>
          </p:cNvSpPr>
          <p:nvPr/>
        </p:nvSpPr>
        <p:spPr bwMode="auto">
          <a:xfrm>
            <a:off x="5968211" y="191366"/>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BC99E3C0-846B-A077-82D2-9A0CAAFF9A05}"/>
              </a:ext>
            </a:extLst>
          </p:cNvPr>
          <p:cNvSpPr txBox="1">
            <a:spLocks noChangeArrowheads="1"/>
          </p:cNvSpPr>
          <p:nvPr/>
        </p:nvSpPr>
        <p:spPr bwMode="auto">
          <a:xfrm>
            <a:off x="814409" y="3173458"/>
            <a:ext cx="75151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make comparisons</a:t>
            </a:r>
          </a:p>
        </p:txBody>
      </p:sp>
      <p:sp>
        <p:nvSpPr>
          <p:cNvPr id="11" name="TextBox 21">
            <a:extLst>
              <a:ext uri="{FF2B5EF4-FFF2-40B4-BE49-F238E27FC236}">
                <a16:creationId xmlns:a16="http://schemas.microsoft.com/office/drawing/2014/main" id="{EA9A80FE-45B9-2CC8-F635-BE84183B6E22}"/>
              </a:ext>
            </a:extLst>
          </p:cNvPr>
          <p:cNvSpPr txBox="1">
            <a:spLocks noChangeArrowheads="1"/>
          </p:cNvSpPr>
          <p:nvPr/>
        </p:nvSpPr>
        <p:spPr bwMode="auto">
          <a:xfrm>
            <a:off x="5201516" y="1774852"/>
            <a:ext cx="375412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most</a:t>
            </a:r>
          </a:p>
        </p:txBody>
      </p:sp>
    </p:spTree>
    <p:extLst>
      <p:ext uri="{BB962C8B-B14F-4D97-AF65-F5344CB8AC3E}">
        <p14:creationId xmlns:p14="http://schemas.microsoft.com/office/powerpoint/2010/main" val="2343715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202403" y="4621142"/>
            <a:ext cx="27391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quick</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ly</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makes describing words</a:t>
            </a:r>
          </a:p>
        </p:txBody>
      </p:sp>
    </p:spTree>
    <p:extLst>
      <p:ext uri="{BB962C8B-B14F-4D97-AF65-F5344CB8AC3E}">
        <p14:creationId xmlns:p14="http://schemas.microsoft.com/office/powerpoint/2010/main" val="24220909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-less</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without</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116176" y="4051648"/>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help</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less</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74143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of</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116176" y="4063371"/>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hope</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ful</a:t>
            </a:r>
            <a:endPar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278885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beginning of a word</a:t>
            </a:r>
          </a:p>
        </p:txBody>
      </p:sp>
    </p:spTree>
    <p:extLst>
      <p:ext uri="{BB962C8B-B14F-4D97-AF65-F5344CB8AC3E}">
        <p14:creationId xmlns:p14="http://schemas.microsoft.com/office/powerpoint/2010/main" val="27947639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opposite</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116178" y="3843353"/>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tie</a:t>
            </a:r>
          </a:p>
        </p:txBody>
      </p:sp>
      <p:sp>
        <p:nvSpPr>
          <p:cNvPr id="6" name="TextBox 21">
            <a:extLst>
              <a:ext uri="{FF2B5EF4-FFF2-40B4-BE49-F238E27FC236}">
                <a16:creationId xmlns:a16="http://schemas.microsoft.com/office/drawing/2014/main" id="{F01B0AC9-E14A-F1F3-0AA2-889A27076EBA}"/>
              </a:ext>
            </a:extLst>
          </p:cNvPr>
          <p:cNvSpPr txBox="1">
            <a:spLocks noChangeArrowheads="1"/>
          </p:cNvSpPr>
          <p:nvPr/>
        </p:nvSpPr>
        <p:spPr bwMode="auto">
          <a:xfrm>
            <a:off x="3116178" y="5434715"/>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zip</a:t>
            </a:r>
          </a:p>
        </p:txBody>
      </p:sp>
    </p:spTree>
    <p:extLst>
      <p:ext uri="{BB962C8B-B14F-4D97-AF65-F5344CB8AC3E}">
        <p14:creationId xmlns:p14="http://schemas.microsoft.com/office/powerpoint/2010/main" val="12884058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before</a:t>
            </a:r>
          </a:p>
        </p:txBody>
      </p:sp>
      <p:sp>
        <p:nvSpPr>
          <p:cNvPr id="2" name="TextBox 21">
            <a:extLst>
              <a:ext uri="{FF2B5EF4-FFF2-40B4-BE49-F238E27FC236}">
                <a16:creationId xmlns:a16="http://schemas.microsoft.com/office/drawing/2014/main" id="{4D86485D-B610-8DC2-1F71-5E89231CAF0F}"/>
              </a:ext>
            </a:extLst>
          </p:cNvPr>
          <p:cNvSpPr txBox="1">
            <a:spLocks noChangeArrowheads="1"/>
          </p:cNvSpPr>
          <p:nvPr/>
        </p:nvSpPr>
        <p:spPr bwMode="auto">
          <a:xfrm>
            <a:off x="3116176" y="4102169"/>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pre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view</a:t>
            </a:r>
          </a:p>
        </p:txBody>
      </p:sp>
    </p:spTree>
    <p:extLst>
      <p:ext uri="{BB962C8B-B14F-4D97-AF65-F5344CB8AC3E}">
        <p14:creationId xmlns:p14="http://schemas.microsoft.com/office/powerpoint/2010/main" val="35092655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t>
            </a:r>
          </a:p>
        </p:txBody>
      </p:sp>
      <p:sp>
        <p:nvSpPr>
          <p:cNvPr id="7" name="TextBox 21">
            <a:extLst>
              <a:ext uri="{FF2B5EF4-FFF2-40B4-BE49-F238E27FC236}">
                <a16:creationId xmlns:a16="http://schemas.microsoft.com/office/drawing/2014/main" id="{193E7CB6-5070-2921-2691-6476E683141A}"/>
              </a:ext>
            </a:extLst>
          </p:cNvPr>
          <p:cNvSpPr txBox="1">
            <a:spLocks noChangeArrowheads="1"/>
          </p:cNvSpPr>
          <p:nvPr/>
        </p:nvSpPr>
        <p:spPr bwMode="auto">
          <a:xfrm>
            <a:off x="955053" y="2067325"/>
            <a:ext cx="735475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again or go back</a:t>
            </a:r>
          </a:p>
        </p:txBody>
      </p:sp>
      <p:sp>
        <p:nvSpPr>
          <p:cNvPr id="6" name="TextBox 21">
            <a:extLst>
              <a:ext uri="{FF2B5EF4-FFF2-40B4-BE49-F238E27FC236}">
                <a16:creationId xmlns:a16="http://schemas.microsoft.com/office/drawing/2014/main" id="{1AF9E211-AF84-CF4C-49C7-49638E3F1063}"/>
              </a:ext>
            </a:extLst>
          </p:cNvPr>
          <p:cNvSpPr txBox="1">
            <a:spLocks noChangeArrowheads="1"/>
          </p:cNvSpPr>
          <p:nvPr/>
        </p:nvSpPr>
        <p:spPr bwMode="auto">
          <a:xfrm>
            <a:off x="3116178" y="3843353"/>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play</a:t>
            </a:r>
          </a:p>
        </p:txBody>
      </p:sp>
      <p:sp>
        <p:nvSpPr>
          <p:cNvPr id="9" name="TextBox 21">
            <a:extLst>
              <a:ext uri="{FF2B5EF4-FFF2-40B4-BE49-F238E27FC236}">
                <a16:creationId xmlns:a16="http://schemas.microsoft.com/office/drawing/2014/main" id="{FD87F61B-86BC-3A6D-F129-F6F0732C6EA6}"/>
              </a:ext>
            </a:extLst>
          </p:cNvPr>
          <p:cNvSpPr txBox="1">
            <a:spLocks noChangeArrowheads="1"/>
          </p:cNvSpPr>
          <p:nvPr/>
        </p:nvSpPr>
        <p:spPr bwMode="auto">
          <a:xfrm>
            <a:off x="3116178" y="5434715"/>
            <a:ext cx="2911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turn</a:t>
            </a:r>
          </a:p>
        </p:txBody>
      </p:sp>
    </p:spTree>
    <p:extLst>
      <p:ext uri="{BB962C8B-B14F-4D97-AF65-F5344CB8AC3E}">
        <p14:creationId xmlns:p14="http://schemas.microsoft.com/office/powerpoint/2010/main" val="40910934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a:t>
            </a:r>
          </a:p>
        </p:txBody>
      </p:sp>
      <p:sp>
        <p:nvSpPr>
          <p:cNvPr id="7" name="TextBox 21">
            <a:extLst>
              <a:ext uri="{FF2B5EF4-FFF2-40B4-BE49-F238E27FC236}">
                <a16:creationId xmlns:a16="http://schemas.microsoft.com/office/drawing/2014/main" id="{193E7CB6-5070-2921-2691-6476E683141A}"/>
              </a:ext>
            </a:extLst>
          </p:cNvPr>
          <p:cNvSpPr txBox="1">
            <a:spLocks noChangeArrowheads="1"/>
          </p:cNvSpPr>
          <p:nvPr/>
        </p:nvSpPr>
        <p:spPr bwMode="auto">
          <a:xfrm>
            <a:off x="955053" y="2067325"/>
            <a:ext cx="735475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apart</a:t>
            </a:r>
          </a:p>
        </p:txBody>
      </p:sp>
      <p:sp>
        <p:nvSpPr>
          <p:cNvPr id="8" name="TextBox 21">
            <a:extLst>
              <a:ext uri="{FF2B5EF4-FFF2-40B4-BE49-F238E27FC236}">
                <a16:creationId xmlns:a16="http://schemas.microsoft.com/office/drawing/2014/main" id="{ED7992CE-5574-75B0-CD7C-077AE6AB5F1B}"/>
              </a:ext>
            </a:extLst>
          </p:cNvPr>
          <p:cNvSpPr txBox="1">
            <a:spLocks noChangeArrowheads="1"/>
          </p:cNvSpPr>
          <p:nvPr/>
        </p:nvSpPr>
        <p:spPr bwMode="auto">
          <a:xfrm>
            <a:off x="2361735" y="5423899"/>
            <a:ext cx="45413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dis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connect</a:t>
            </a:r>
          </a:p>
        </p:txBody>
      </p:sp>
      <p:sp>
        <p:nvSpPr>
          <p:cNvPr id="6" name="TextBox 21">
            <a:extLst>
              <a:ext uri="{FF2B5EF4-FFF2-40B4-BE49-F238E27FC236}">
                <a16:creationId xmlns:a16="http://schemas.microsoft.com/office/drawing/2014/main" id="{21283D9F-4576-EF6F-9746-468D85AA86D3}"/>
              </a:ext>
            </a:extLst>
          </p:cNvPr>
          <p:cNvSpPr txBox="1">
            <a:spLocks noChangeArrowheads="1"/>
          </p:cNvSpPr>
          <p:nvPr/>
        </p:nvSpPr>
        <p:spPr bwMode="auto">
          <a:xfrm>
            <a:off x="2369912" y="3837945"/>
            <a:ext cx="44041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dis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like</a:t>
            </a:r>
          </a:p>
        </p:txBody>
      </p:sp>
    </p:spTree>
    <p:extLst>
      <p:ext uri="{BB962C8B-B14F-4D97-AF65-F5344CB8AC3E}">
        <p14:creationId xmlns:p14="http://schemas.microsoft.com/office/powerpoint/2010/main" val="16211973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smaller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Google Shape;648;p36">
            <a:extLst>
              <a:ext uri="{FF2B5EF4-FFF2-40B4-BE49-F238E27FC236}">
                <a16:creationId xmlns:a16="http://schemas.microsoft.com/office/drawing/2014/main" id="{9FB482AB-903F-FD4F-2437-A06F94AE83E6}"/>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harmless</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56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replay</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hopeful</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534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11739416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624BAA7-BCA6-5682-EE49-B83C47F14462}"/>
              </a:ext>
            </a:extLst>
          </p:cNvPr>
          <p:cNvGraphicFramePr>
            <a:graphicFrameLocks noGrp="1"/>
          </p:cNvGraphicFramePr>
          <p:nvPr>
            <p:extLst>
              <p:ext uri="{D42A27DB-BD31-4B8C-83A1-F6EECF244321}">
                <p14:modId xmlns:p14="http://schemas.microsoft.com/office/powerpoint/2010/main" val="381239474"/>
              </p:ext>
            </p:extLst>
          </p:nvPr>
        </p:nvGraphicFramePr>
        <p:xfrm>
          <a:off x="72047" y="137563"/>
          <a:ext cx="8939218" cy="6091912"/>
        </p:xfrm>
        <a:graphic>
          <a:graphicData uri="http://schemas.openxmlformats.org/drawingml/2006/table">
            <a:tbl>
              <a:tblPr firstRow="1" bandRow="1"/>
              <a:tblGrid>
                <a:gridCol w="1999602">
                  <a:extLst>
                    <a:ext uri="{9D8B030D-6E8A-4147-A177-3AD203B41FA5}">
                      <a16:colId xmlns:a16="http://schemas.microsoft.com/office/drawing/2014/main" val="3347880438"/>
                    </a:ext>
                  </a:extLst>
                </a:gridCol>
                <a:gridCol w="2825341">
                  <a:extLst>
                    <a:ext uri="{9D8B030D-6E8A-4147-A177-3AD203B41FA5}">
                      <a16:colId xmlns:a16="http://schemas.microsoft.com/office/drawing/2014/main" val="4169887866"/>
                    </a:ext>
                  </a:extLst>
                </a:gridCol>
                <a:gridCol w="4114275">
                  <a:extLst>
                    <a:ext uri="{9D8B030D-6E8A-4147-A177-3AD203B41FA5}">
                      <a16:colId xmlns:a16="http://schemas.microsoft.com/office/drawing/2014/main" val="3245804296"/>
                    </a:ext>
                  </a:extLst>
                </a:gridCol>
              </a:tblGrid>
              <a:tr h="664752">
                <a:tc>
                  <a:txBody>
                    <a:bodyPr/>
                    <a:lstStyle/>
                    <a:p>
                      <a:pPr algn="ctr"/>
                      <a:r>
                        <a:rPr lang="en-US" sz="2800" b="1" dirty="0">
                          <a:latin typeface="Century Gothic" panose="020B0502020202020204" pitchFamily="34" charset="0"/>
                        </a:rPr>
                        <a:t>Word</a:t>
                      </a:r>
                    </a:p>
                  </a:txBody>
                  <a:tcPr/>
                </a:tc>
                <a:tc>
                  <a:txBody>
                    <a:bodyPr/>
                    <a:lstStyle/>
                    <a:p>
                      <a:pPr algn="ctr"/>
                      <a:r>
                        <a:rPr lang="en-US" sz="2800" b="1" dirty="0">
                          <a:latin typeface="Century Gothic" panose="020B0502020202020204" pitchFamily="34" charset="0"/>
                        </a:rPr>
                        <a:t>Word Parts</a:t>
                      </a:r>
                    </a:p>
                  </a:txBody>
                  <a:tcPr/>
                </a:tc>
                <a:tc>
                  <a:txBody>
                    <a:bodyPr/>
                    <a:lstStyle/>
                    <a:p>
                      <a:pPr algn="ctr"/>
                      <a:r>
                        <a:rPr lang="en-US" sz="2800" b="1" dirty="0">
                          <a:latin typeface="Century Gothic" panose="020B0502020202020204" pitchFamily="34" charset="0"/>
                        </a:rPr>
                        <a:t>Definition</a:t>
                      </a:r>
                    </a:p>
                  </a:txBody>
                  <a:tcPr/>
                </a:tc>
                <a:extLst>
                  <a:ext uri="{0D108BD9-81ED-4DB2-BD59-A6C34878D82A}">
                    <a16:rowId xmlns:a16="http://schemas.microsoft.com/office/drawing/2014/main" val="98143655"/>
                  </a:ext>
                </a:extLst>
              </a:tr>
              <a:tr h="1356790">
                <a:tc>
                  <a:txBody>
                    <a:bodyPr/>
                    <a:lstStyle/>
                    <a:p>
                      <a:r>
                        <a:rPr lang="en-US" sz="2400" i="0" dirty="0">
                          <a:latin typeface="Century Gothic" panose="020B0502020202020204" pitchFamily="34" charset="0"/>
                        </a:rPr>
                        <a:t>prepays</a:t>
                      </a:r>
                    </a:p>
                  </a:txBody>
                  <a:tcPr/>
                </a:tc>
                <a:tc>
                  <a:txBody>
                    <a:bodyPr/>
                    <a:lstStyle/>
                    <a:p>
                      <a:r>
                        <a:rPr lang="en-US" sz="2400" i="0" dirty="0">
                          <a:latin typeface="Century Gothic" panose="020B0502020202020204" pitchFamily="34" charset="0"/>
                        </a:rPr>
                        <a:t>pre + pay + s</a:t>
                      </a:r>
                    </a:p>
                  </a:txBody>
                  <a:tcPr/>
                </a:tc>
                <a:tc>
                  <a:txBody>
                    <a:bodyPr/>
                    <a:lstStyle/>
                    <a:p>
                      <a:r>
                        <a:rPr lang="en-US" sz="1800" i="0" dirty="0">
                          <a:latin typeface="Century Gothic" panose="020B0502020202020204" pitchFamily="34" charset="0"/>
                        </a:rPr>
                        <a:t>If someone prepays for something, they pay for it ahead of time or in advance. </a:t>
                      </a:r>
                    </a:p>
                  </a:txBody>
                  <a:tcPr/>
                </a:tc>
                <a:extLst>
                  <a:ext uri="{0D108BD9-81ED-4DB2-BD59-A6C34878D82A}">
                    <a16:rowId xmlns:a16="http://schemas.microsoft.com/office/drawing/2014/main" val="1118145446"/>
                  </a:ext>
                </a:extLst>
              </a:tr>
              <a:tr h="1356790">
                <a:tc>
                  <a:txBody>
                    <a:bodyPr/>
                    <a:lstStyle/>
                    <a:p>
                      <a:r>
                        <a:rPr lang="en-US" sz="2400" dirty="0">
                          <a:latin typeface="Century Gothic" panose="020B0502020202020204" pitchFamily="34" charset="0"/>
                        </a:rPr>
                        <a:t>repainting</a:t>
                      </a:r>
                    </a:p>
                  </a:txBody>
                  <a:tcPr/>
                </a:tc>
                <a:tc>
                  <a:txBody>
                    <a:bodyPr/>
                    <a:lstStyle/>
                    <a:p>
                      <a:endParaRPr lang="en-US" sz="2400" dirty="0">
                        <a:latin typeface="Century Gothic" panose="020B0502020202020204" pitchFamily="34" charset="0"/>
                      </a:endParaRPr>
                    </a:p>
                  </a:txBody>
                  <a:tcPr/>
                </a:tc>
                <a:tc>
                  <a:txBody>
                    <a:bodyPr/>
                    <a:lstStyle/>
                    <a:p>
                      <a:endParaRPr lang="en-US" sz="1800" dirty="0">
                        <a:latin typeface="Century Gothic" panose="020B0502020202020204" pitchFamily="34" charset="0"/>
                      </a:endParaRPr>
                    </a:p>
                  </a:txBody>
                  <a:tcPr/>
                </a:tc>
                <a:extLst>
                  <a:ext uri="{0D108BD9-81ED-4DB2-BD59-A6C34878D82A}">
                    <a16:rowId xmlns:a16="http://schemas.microsoft.com/office/drawing/2014/main" val="4169552468"/>
                  </a:ext>
                </a:extLst>
              </a:tr>
              <a:tr h="1356790">
                <a:tc>
                  <a:txBody>
                    <a:bodyPr/>
                    <a:lstStyle/>
                    <a:p>
                      <a:r>
                        <a:rPr lang="en-US" sz="2400" dirty="0">
                          <a:latin typeface="Century Gothic" panose="020B0502020202020204" pitchFamily="34" charset="0"/>
                        </a:rPr>
                        <a:t>unhelpful</a:t>
                      </a:r>
                    </a:p>
                  </a:txBody>
                  <a:tcPr/>
                </a:tc>
                <a:tc>
                  <a:txBody>
                    <a:bodyPr/>
                    <a:lstStyle/>
                    <a:p>
                      <a:endParaRPr lang="en-US" sz="2400" i="0" dirty="0">
                        <a:latin typeface="Century Gothic" panose="020B0502020202020204" pitchFamily="34" charset="0"/>
                      </a:endParaRPr>
                    </a:p>
                  </a:txBody>
                  <a:tcPr/>
                </a:tc>
                <a:tc>
                  <a:txBody>
                    <a:bodyPr/>
                    <a:lstStyle/>
                    <a:p>
                      <a:endParaRPr lang="en-US" sz="1800" i="0" dirty="0">
                        <a:latin typeface="Century Gothic" panose="020B0502020202020204" pitchFamily="34" charset="0"/>
                      </a:endParaRPr>
                    </a:p>
                  </a:txBody>
                  <a:tcPr/>
                </a:tc>
                <a:extLst>
                  <a:ext uri="{0D108BD9-81ED-4DB2-BD59-A6C34878D82A}">
                    <a16:rowId xmlns:a16="http://schemas.microsoft.com/office/drawing/2014/main" val="3762433971"/>
                  </a:ext>
                </a:extLst>
              </a:tr>
              <a:tr h="1356790">
                <a:tc>
                  <a:txBody>
                    <a:bodyPr/>
                    <a:lstStyle/>
                    <a:p>
                      <a:r>
                        <a:rPr lang="en-US" sz="2400" dirty="0">
                          <a:latin typeface="Century Gothic" panose="020B0502020202020204" pitchFamily="34" charset="0"/>
                        </a:rPr>
                        <a:t>disinfected</a:t>
                      </a:r>
                    </a:p>
                  </a:txBody>
                  <a:tcPr/>
                </a:tc>
                <a:tc>
                  <a:txBody>
                    <a:bodyPr/>
                    <a:lstStyle/>
                    <a:p>
                      <a:endParaRPr lang="en-US" sz="2400" dirty="0">
                        <a:latin typeface="Century Gothic" panose="020B0502020202020204" pitchFamily="34" charset="0"/>
                      </a:endParaRPr>
                    </a:p>
                  </a:txBody>
                  <a:tcPr/>
                </a:tc>
                <a:tc>
                  <a:txBody>
                    <a:bodyPr/>
                    <a:lstStyle/>
                    <a:p>
                      <a:endParaRPr lang="en-US" sz="1800" dirty="0">
                        <a:latin typeface="Century Gothic" panose="020B0502020202020204" pitchFamily="34" charset="0"/>
                      </a:endParaRPr>
                    </a:p>
                  </a:txBody>
                  <a:tcPr/>
                </a:tc>
                <a:extLst>
                  <a:ext uri="{0D108BD9-81ED-4DB2-BD59-A6C34878D82A}">
                    <a16:rowId xmlns:a16="http://schemas.microsoft.com/office/drawing/2014/main" val="485883956"/>
                  </a:ext>
                </a:extLst>
              </a:tr>
            </a:tbl>
          </a:graphicData>
        </a:graphic>
      </p:graphicFrame>
    </p:spTree>
    <p:extLst>
      <p:ext uri="{BB962C8B-B14F-4D97-AF65-F5344CB8AC3E}">
        <p14:creationId xmlns:p14="http://schemas.microsoft.com/office/powerpoint/2010/main" val="2894023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9EA537DF-4ED9-4B42-969B-ADA11DF37F22}"/>
              </a:ext>
            </a:extLst>
          </p:cNvPr>
          <p:cNvSpPr/>
          <p:nvPr/>
        </p:nvSpPr>
        <p:spPr>
          <a:xfrm>
            <a:off x="4072182"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7AF601-CDE7-844A-93C3-72D3C012C4ED}"/>
              </a:ext>
            </a:extLst>
          </p:cNvPr>
          <p:cNvSpPr/>
          <p:nvPr/>
        </p:nvSpPr>
        <p:spPr>
          <a:xfrm>
            <a:off x="254286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16339C-BDDF-0C40-8E9A-172E743110EF}"/>
              </a:ext>
            </a:extLst>
          </p:cNvPr>
          <p:cNvSpPr/>
          <p:nvPr/>
        </p:nvSpPr>
        <p:spPr>
          <a:xfrm>
            <a:off x="326599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B3C8B5-01B3-6E40-8B2E-373012E301DE}"/>
              </a:ext>
            </a:extLst>
          </p:cNvPr>
          <p:cNvSpPr/>
          <p:nvPr/>
        </p:nvSpPr>
        <p:spPr>
          <a:xfrm>
            <a:off x="526336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6EE616C8-1D3F-4CA0-3095-77D8C1E09AD1}"/>
              </a:ext>
            </a:extLst>
          </p:cNvPr>
          <p:cNvCxnSpPr>
            <a:cxnSpLocks/>
          </p:cNvCxnSpPr>
          <p:nvPr/>
        </p:nvCxnSpPr>
        <p:spPr>
          <a:xfrm>
            <a:off x="5006717" y="3918347"/>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ECA51A1-C9C0-1E71-C9B1-E37398E177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2234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truly</a:t>
            </a:r>
          </a:p>
        </p:txBody>
      </p:sp>
      <p:sp>
        <p:nvSpPr>
          <p:cNvPr id="12" name="Heart 11">
            <a:extLst>
              <a:ext uri="{FF2B5EF4-FFF2-40B4-BE49-F238E27FC236}">
                <a16:creationId xmlns:a16="http://schemas.microsoft.com/office/drawing/2014/main" id="{D278E194-6184-2146-A8C1-63D0F88DF8A3}"/>
              </a:ext>
            </a:extLst>
          </p:cNvPr>
          <p:cNvSpPr/>
          <p:nvPr/>
        </p:nvSpPr>
        <p:spPr>
          <a:xfrm>
            <a:off x="4129167"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8831A98-358D-B540-83F7-8712102616B7}"/>
              </a:ext>
            </a:extLst>
          </p:cNvPr>
          <p:cNvSpPr/>
          <p:nvPr/>
        </p:nvSpPr>
        <p:spPr>
          <a:xfrm>
            <a:off x="274098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08C0A65-A452-2244-A5EB-A8703054F45B}"/>
              </a:ext>
            </a:extLst>
          </p:cNvPr>
          <p:cNvSpPr/>
          <p:nvPr/>
        </p:nvSpPr>
        <p:spPr>
          <a:xfrm>
            <a:off x="346411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97D8382-2AEF-2348-AABF-BF36B0B1B759}"/>
              </a:ext>
            </a:extLst>
          </p:cNvPr>
          <p:cNvSpPr/>
          <p:nvPr/>
        </p:nvSpPr>
        <p:spPr>
          <a:xfrm>
            <a:off x="4923570" y="407097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3576EC-9037-C043-B0FD-CE90D66B244A}"/>
              </a:ext>
            </a:extLst>
          </p:cNvPr>
          <p:cNvSpPr/>
          <p:nvPr/>
        </p:nvSpPr>
        <p:spPr>
          <a:xfrm>
            <a:off x="563146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C7DD2CC-B23A-DC40-231B-A1CB902DD69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1199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Ride your bike slowly to prevent a crash.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50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He discovered a mistake and had to redo his work.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99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are truly thankful for all the gifts.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8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Words Matter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It is important to remember that words matter. The words we say can impact how we feel and how we make other</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people feel.</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6"/>
            <a:ext cx="8105214" cy="4246713"/>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Kind words are powerful. We are more likely to get what we need when we ask nicely. We can also use kind words to</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express our feelings and share what we are thankful for. Think of a time someone gave you a compliment. It probably made you feel cheerful. </a:t>
            </a:r>
          </a:p>
        </p:txBody>
      </p:sp>
    </p:spTree>
    <p:extLst>
      <p:ext uri="{BB962C8B-B14F-4D97-AF65-F5344CB8AC3E}">
        <p14:creationId xmlns:p14="http://schemas.microsoft.com/office/powerpoint/2010/main" val="13954565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Unkind words are powerful too. They can be deeply painful and disrespectful. Has anyone ever said something unkind to you? It probably made you feel dreadful.</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987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Nobody is flawless, we all make mistakes. If we say something hurtful, we can stop, reflect, and retry. Hopefully, we can all think deeply about the words we say to make everyone’s day a bit more delightful.</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747686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991</TotalTime>
  <Words>957</Words>
  <Application>Microsoft Office PowerPoint</Application>
  <PresentationFormat>On-screen Show (4:3)</PresentationFormat>
  <Paragraphs>223</Paragraphs>
  <Slides>92</Slides>
  <Notes>31</Notes>
  <HiddenSlides>0</HiddenSlides>
  <MMClips>0</MMClips>
  <ScaleCrop>false</ScaleCrop>
  <HeadingPairs>
    <vt:vector size="4" baseType="variant">
      <vt:variant>
        <vt:lpstr>Theme</vt:lpstr>
      </vt:variant>
      <vt:variant>
        <vt:i4>2</vt:i4>
      </vt:variant>
      <vt:variant>
        <vt:lpstr>Slide Titles</vt:lpstr>
      </vt:variant>
      <vt:variant>
        <vt:i4>92</vt:i4>
      </vt:variant>
    </vt:vector>
  </HeadingPairs>
  <TitlesOfParts>
    <vt:vector size="9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49</cp:revision>
  <dcterms:created xsi:type="dcterms:W3CDTF">2022-06-06T14:24:31Z</dcterms:created>
  <dcterms:modified xsi:type="dcterms:W3CDTF">2025-01-15T08:14:01Z</dcterms:modified>
</cp:coreProperties>
</file>