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78"/>
  </p:notesMasterIdLst>
  <p:sldIdLst>
    <p:sldId id="3268" r:id="rId3"/>
    <p:sldId id="2199" r:id="rId4"/>
    <p:sldId id="3049" r:id="rId5"/>
    <p:sldId id="3269" r:id="rId6"/>
    <p:sldId id="2240" r:id="rId7"/>
    <p:sldId id="2238" r:id="rId8"/>
    <p:sldId id="2241" r:id="rId9"/>
    <p:sldId id="2198" r:id="rId10"/>
    <p:sldId id="2339" r:id="rId11"/>
    <p:sldId id="2719" r:id="rId12"/>
    <p:sldId id="2720" r:id="rId13"/>
    <p:sldId id="2721" r:id="rId14"/>
    <p:sldId id="2722" r:id="rId15"/>
    <p:sldId id="2723" r:id="rId16"/>
    <p:sldId id="2724" r:id="rId17"/>
    <p:sldId id="2725" r:id="rId18"/>
    <p:sldId id="2726" r:id="rId19"/>
    <p:sldId id="2242" r:id="rId20"/>
    <p:sldId id="2200" r:id="rId21"/>
    <p:sldId id="2201" r:id="rId22"/>
    <p:sldId id="2243" r:id="rId23"/>
    <p:sldId id="2202" r:id="rId24"/>
    <p:sldId id="2244" r:id="rId25"/>
    <p:sldId id="2203" r:id="rId26"/>
    <p:sldId id="2312" r:id="rId27"/>
    <p:sldId id="2313" r:id="rId28"/>
    <p:sldId id="2360" r:id="rId29"/>
    <p:sldId id="356" r:id="rId30"/>
    <p:sldId id="3184" r:id="rId31"/>
    <p:sldId id="3227" r:id="rId32"/>
    <p:sldId id="3257" r:id="rId33"/>
    <p:sldId id="3228" r:id="rId34"/>
    <p:sldId id="3258" r:id="rId35"/>
    <p:sldId id="2962" r:id="rId36"/>
    <p:sldId id="2963" r:id="rId37"/>
    <p:sldId id="2964" r:id="rId38"/>
    <p:sldId id="2213" r:id="rId39"/>
    <p:sldId id="2214" r:id="rId40"/>
    <p:sldId id="2245" r:id="rId41"/>
    <p:sldId id="2216" r:id="rId42"/>
    <p:sldId id="3270" r:id="rId43"/>
    <p:sldId id="2217" r:id="rId44"/>
    <p:sldId id="368" r:id="rId45"/>
    <p:sldId id="3259" r:id="rId46"/>
    <p:sldId id="3260" r:id="rId47"/>
    <p:sldId id="3261" r:id="rId48"/>
    <p:sldId id="3262" r:id="rId49"/>
    <p:sldId id="3267" r:id="rId50"/>
    <p:sldId id="2285" r:id="rId51"/>
    <p:sldId id="2221" r:id="rId52"/>
    <p:sldId id="2222" r:id="rId53"/>
    <p:sldId id="2224" r:id="rId54"/>
    <p:sldId id="2226" r:id="rId55"/>
    <p:sldId id="2227" r:id="rId56"/>
    <p:sldId id="2138" r:id="rId57"/>
    <p:sldId id="2101" r:id="rId58"/>
    <p:sldId id="2130" r:id="rId59"/>
    <p:sldId id="2104" r:id="rId60"/>
    <p:sldId id="578" r:id="rId61"/>
    <p:sldId id="555" r:id="rId62"/>
    <p:sldId id="2228" r:id="rId63"/>
    <p:sldId id="2125" r:id="rId64"/>
    <p:sldId id="562" r:id="rId65"/>
    <p:sldId id="2229" r:id="rId66"/>
    <p:sldId id="2223" r:id="rId67"/>
    <p:sldId id="2230" r:id="rId68"/>
    <p:sldId id="2274" r:id="rId69"/>
    <p:sldId id="2299" r:id="rId70"/>
    <p:sldId id="2300" r:id="rId71"/>
    <p:sldId id="2234" r:id="rId72"/>
    <p:sldId id="2235" r:id="rId73"/>
    <p:sldId id="2132" r:id="rId74"/>
    <p:sldId id="2163" r:id="rId75"/>
    <p:sldId id="2225" r:id="rId76"/>
    <p:sldId id="2236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959"/>
    <p:restoredTop sz="78639"/>
  </p:normalViewPr>
  <p:slideViewPr>
    <p:cSldViewPr snapToGrid="0" snapToObjects="1">
      <p:cViewPr varScale="1">
        <p:scale>
          <a:sx n="99" d="100"/>
          <a:sy n="99" d="100"/>
        </p:scale>
        <p:origin x="18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291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94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03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D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724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03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d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44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795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2910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944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d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445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1-45</a:t>
            </a:r>
          </a:p>
          <a:p>
            <a:endParaRPr lang="en-US" dirty="0"/>
          </a:p>
          <a:p>
            <a:r>
              <a:rPr lang="en-US" dirty="0"/>
              <a:t>The digraph TH has not been introduced yet.</a:t>
            </a:r>
          </a:p>
          <a:p>
            <a:r>
              <a:rPr lang="en-US" dirty="0"/>
              <a:t>E represents the</a:t>
            </a:r>
            <a:r>
              <a:rPr lang="en-US" b="0" dirty="0"/>
              <a:t> /</a:t>
            </a:r>
            <a:r>
              <a:rPr lang="en-US" b="0" dirty="0" err="1"/>
              <a:t>ŭ</a:t>
            </a:r>
            <a:r>
              <a:rPr lang="en-US" b="0" dirty="0"/>
              <a:t>/ or /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b="0" dirty="0"/>
              <a:t>sound depending on stress.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68879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3256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13+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temporarily irregular word is now decodable because nasalized A and D /d/ have been introduced.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03542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as a word can be pronounced /</a:t>
            </a:r>
            <a:r>
              <a:rPr lang="en-US" dirty="0" err="1"/>
              <a:t>ā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122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9-20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r>
              <a:rPr lang="en-US" dirty="0"/>
              <a:t>S /z/ has not been introduced yet.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138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11-20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 /z/ has not been introduced yet.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7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Lesson 13+</a:t>
            </a:r>
          </a:p>
          <a:p>
            <a:endParaRPr lang="en-US" sz="1900" dirty="0"/>
          </a:p>
          <a:p>
            <a:r>
              <a:rPr lang="en-US" sz="1900" dirty="0"/>
              <a:t>AI </a:t>
            </a:r>
            <a:r>
              <a:rPr lang="en-US" sz="2000" dirty="0"/>
              <a:t>represents</a:t>
            </a:r>
            <a:r>
              <a:rPr lang="en-US" sz="1900" dirty="0"/>
              <a:t> the /</a:t>
            </a:r>
            <a:r>
              <a:rPr lang="en-US" sz="1900" dirty="0" err="1"/>
              <a:t>ĕ</a:t>
            </a:r>
            <a:r>
              <a:rPr lang="en-US" sz="1900" dirty="0"/>
              <a:t>/ sound.</a:t>
            </a:r>
          </a:p>
          <a:p>
            <a:endParaRPr lang="en-US" sz="1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/>
              <a:t>The white rectangle under the word may be used in editing mode. Cover the heart and square icons then reveal them one at a time during instruction. </a:t>
            </a:r>
            <a:endParaRPr lang="en-US" sz="2000" b="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95822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F6DE2-9954-7347-964E-BA9B438BA1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737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795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63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03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636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29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253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24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149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3445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647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37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54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728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685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508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5991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78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16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4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A89D59-AA6E-454D-3278-49BCC4266682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13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d /d/</a:t>
            </a:r>
          </a:p>
        </p:txBody>
      </p:sp>
    </p:spTree>
    <p:extLst>
      <p:ext uri="{BB962C8B-B14F-4D97-AF65-F5344CB8AC3E}">
        <p14:creationId xmlns:p14="http://schemas.microsoft.com/office/powerpoint/2010/main" val="2694472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13053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703281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760562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821247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66021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6228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0498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21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9882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38093B-E431-E414-FEBC-A8E3124CA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958" y="3566160"/>
            <a:ext cx="3880084" cy="271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9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89094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mad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4981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8C0032-AE79-43D9-1B36-15849B44A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009F9-06B9-08D3-4485-446FAA0F0BEE}"/>
              </a:ext>
            </a:extLst>
          </p:cNvPr>
          <p:cNvSpPr txBox="1"/>
          <p:nvPr/>
        </p:nvSpPr>
        <p:spPr>
          <a:xfrm>
            <a:off x="3181369" y="4475463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80955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E7A5AFD3-AAC2-0377-9DAD-E0877DE07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43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D838B178-E9BF-0E7C-8C99-C73B8D46F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25" y="1011740"/>
            <a:ext cx="2236775" cy="381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25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4109319B-53FC-81E4-0954-0849E0A785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90" b="28966"/>
          <a:stretch/>
        </p:blipFill>
        <p:spPr>
          <a:xfrm>
            <a:off x="13648" y="955344"/>
            <a:ext cx="9130352" cy="393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66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75265F4E-1EA8-EB49-77A9-A70349724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" y="1100147"/>
            <a:ext cx="1224881" cy="369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228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73B84C71-762C-8B5D-8D5D-8B96D5DF7F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33" b="29951"/>
          <a:stretch/>
        </p:blipFill>
        <p:spPr>
          <a:xfrm>
            <a:off x="19332" y="914400"/>
            <a:ext cx="9124668" cy="388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664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2753694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dad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116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43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dim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240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284E85-072C-109C-28A7-A9DC7D32572E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13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d /d/</a:t>
            </a:r>
          </a:p>
        </p:txBody>
      </p:sp>
    </p:spTree>
    <p:extLst>
      <p:ext uri="{BB962C8B-B14F-4D97-AF65-F5344CB8AC3E}">
        <p14:creationId xmlns:p14="http://schemas.microsoft.com/office/powerpoint/2010/main" val="1707804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EE448F-E50D-F0C9-A7E6-60223B82D677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13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d /d/</a:t>
            </a:r>
          </a:p>
        </p:txBody>
      </p:sp>
    </p:spTree>
    <p:extLst>
      <p:ext uri="{BB962C8B-B14F-4D97-AF65-F5344CB8AC3E}">
        <p14:creationId xmlns:p14="http://schemas.microsoft.com/office/powerpoint/2010/main" val="30603616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38093B-E431-E414-FEBC-A8E3124CA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958" y="3566160"/>
            <a:ext cx="3880084" cy="271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9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36627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mad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75655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297FA9A-A304-7053-E4E0-94E855E58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A5E1B01-FF2B-B0A4-F61B-F70B21A696FC}"/>
              </a:ext>
            </a:extLst>
          </p:cNvPr>
          <p:cNvSpPr txBox="1"/>
          <p:nvPr/>
        </p:nvSpPr>
        <p:spPr>
          <a:xfrm>
            <a:off x="3181369" y="4475463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9533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73B84C71-762C-8B5D-8D5D-8B96D5DF7F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33" b="29951"/>
          <a:stretch/>
        </p:blipFill>
        <p:spPr>
          <a:xfrm>
            <a:off x="19332" y="914400"/>
            <a:ext cx="9124668" cy="388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846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dad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dot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did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sad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330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</a:t>
            </a:r>
            <a:endParaRPr lang="en-US" sz="11500" spc="30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486992C-6E00-2B2F-A404-C9085B15D192}"/>
              </a:ext>
            </a:extLst>
          </p:cNvPr>
          <p:cNvSpPr/>
          <p:nvPr/>
        </p:nvSpPr>
        <p:spPr>
          <a:xfrm>
            <a:off x="4835309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C51931-041E-A838-23DF-84F1A33A35CA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BCB0CF40-9417-27B1-F56A-A2ACCB8CAA5B}"/>
              </a:ext>
            </a:extLst>
          </p:cNvPr>
          <p:cNvSpPr/>
          <p:nvPr/>
        </p:nvSpPr>
        <p:spPr>
          <a:xfrm>
            <a:off x="3667416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3C9B3-62EA-76AD-29C7-00B94802890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91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al"/>
              </a:rPr>
              <a:t>I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42DD39D-7E56-463D-A162-AE3FFD37B688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BE979-90C9-F1A5-7990-32D5C58EAF8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023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CDB865-D07B-4DC4-8A2C-792A8372CFAE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alibri" panose="020F0502020204030204"/>
                <a:sym typeface="Arial"/>
              </a:rPr>
              <a:t>and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FACC3B-A3E7-BCC4-E93F-E5C03E2EB552}"/>
              </a:ext>
            </a:extLst>
          </p:cNvPr>
          <p:cNvSpPr/>
          <p:nvPr/>
        </p:nvSpPr>
        <p:spPr>
          <a:xfrm>
            <a:off x="3327287" y="398350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A21644-7CB4-CA2E-7DEF-11B9EE4FA553}"/>
              </a:ext>
            </a:extLst>
          </p:cNvPr>
          <p:cNvSpPr/>
          <p:nvPr/>
        </p:nvSpPr>
        <p:spPr>
          <a:xfrm>
            <a:off x="4251960" y="39995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91CC17-79CD-F0F0-DFE4-28F3B4596CC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099ADC-ECF9-942B-C73D-6EA36DDA268D}"/>
              </a:ext>
            </a:extLst>
          </p:cNvPr>
          <p:cNvSpPr/>
          <p:nvPr/>
        </p:nvSpPr>
        <p:spPr>
          <a:xfrm>
            <a:off x="5176633" y="398350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592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a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5C32AB5-3E76-3EE2-2C45-BD9230175A32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28A36-F2A2-8DC3-E4DE-7928FC92C25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92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is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9A2EFD-F2F6-405B-B032-F0160CEE09C4}"/>
              </a:ext>
            </a:extLst>
          </p:cNvPr>
          <p:cNvSpPr/>
          <p:nvPr/>
        </p:nvSpPr>
        <p:spPr>
          <a:xfrm>
            <a:off x="3772622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5D500843-C422-536F-413E-C3BF9FFC7CD8}"/>
              </a:ext>
            </a:extLst>
          </p:cNvPr>
          <p:cNvSpPr/>
          <p:nvPr/>
        </p:nvSpPr>
        <p:spPr>
          <a:xfrm>
            <a:off x="4487086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640E02-4417-31D6-E90A-B479A917791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54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37E721-F14C-42B0-83A1-ADB982B273A5}"/>
              </a:ext>
            </a:extLst>
          </p:cNvPr>
          <p:cNvSpPr/>
          <p:nvPr/>
        </p:nvSpPr>
        <p:spPr>
          <a:xfrm>
            <a:off x="3925306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738EB848-956D-916F-7363-5D14C8096C42}"/>
              </a:ext>
            </a:extLst>
          </p:cNvPr>
          <p:cNvSpPr/>
          <p:nvPr/>
        </p:nvSpPr>
        <p:spPr>
          <a:xfrm>
            <a:off x="4756910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7E851D-F88E-67DF-4AEB-0989BA32D07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066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said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163307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AB7B-A37D-4CE4-B7CC-12E8D501595E}"/>
              </a:ext>
            </a:extLst>
          </p:cNvPr>
          <p:cNvSpPr/>
          <p:nvPr/>
        </p:nvSpPr>
        <p:spPr>
          <a:xfrm>
            <a:off x="5234107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5F4FE-AB1E-914C-BBF7-198774FA47BD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0FF4EF89-3EEA-1211-3F18-69139856E991}"/>
              </a:ext>
            </a:extLst>
          </p:cNvPr>
          <p:cNvSpPr/>
          <p:nvPr/>
        </p:nvSpPr>
        <p:spPr>
          <a:xfrm>
            <a:off x="4056830" y="404265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C3440-C198-6714-B4A5-80F1CE9EF1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8">
            <a:extLst>
              <a:ext uri="{FF2B5EF4-FFF2-40B4-BE49-F238E27FC236}">
                <a16:creationId xmlns:a16="http://schemas.microsoft.com/office/drawing/2014/main" id="{364DDCDB-FF8D-CFB9-8D48-72F872242F73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10451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It did not pop.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11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am as sad as dad.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68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Did Tom tap the pad?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47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Sid and Dad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497416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 is sad.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 did not fit in the pit.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Sid is not sad.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Sid did fit in the pit.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079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 is mad.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 did not sit in the pit.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Sid is not mad.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Sid sat in the pit.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o</a:t>
            </a:r>
            <a:br>
              <a:rPr lang="en-US" sz="23900" b="1" dirty="0">
                <a:latin typeface="Century Gothic" panose="020B0502020202020204" pitchFamily="34" charset="0"/>
              </a:rPr>
            </a:br>
            <a:endParaRPr lang="en-US" sz="23900" b="1" dirty="0">
              <a:latin typeface="Century Gothic" panose="020B0502020202020204" pitchFamily="34" charset="0"/>
            </a:endParaRPr>
          </a:p>
          <a:p>
            <a:pPr algn="ctr"/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8930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960</TotalTime>
  <Words>882</Words>
  <Application>Microsoft Macintosh PowerPoint</Application>
  <PresentationFormat>On-screen Show (4:3)</PresentationFormat>
  <Paragraphs>175</Paragraphs>
  <Slides>75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81" baseType="lpstr">
      <vt:lpstr>Arial</vt:lpstr>
      <vt:lpstr>Calibri</vt:lpstr>
      <vt:lpstr>Century Gothic</vt:lpstr>
      <vt:lpstr>Comic Sans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Alyssa Ricke</cp:lastModifiedBy>
  <cp:revision>41</cp:revision>
  <dcterms:created xsi:type="dcterms:W3CDTF">2022-06-06T14:24:31Z</dcterms:created>
  <dcterms:modified xsi:type="dcterms:W3CDTF">2023-12-15T17:46:43Z</dcterms:modified>
</cp:coreProperties>
</file>