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83"/>
  </p:notesMasterIdLst>
  <p:sldIdLst>
    <p:sldId id="2247" r:id="rId2"/>
    <p:sldId id="2199" r:id="rId3"/>
    <p:sldId id="3049" r:id="rId4"/>
    <p:sldId id="2248" r:id="rId5"/>
    <p:sldId id="2240" r:id="rId6"/>
    <p:sldId id="2238" r:id="rId7"/>
    <p:sldId id="2241" r:id="rId8"/>
    <p:sldId id="2198" r:id="rId9"/>
    <p:sldId id="3601" r:id="rId10"/>
    <p:sldId id="3602" r:id="rId11"/>
    <p:sldId id="3603" r:id="rId12"/>
    <p:sldId id="3604" r:id="rId13"/>
    <p:sldId id="3605" r:id="rId14"/>
    <p:sldId id="3606" r:id="rId15"/>
    <p:sldId id="3607" r:id="rId16"/>
    <p:sldId id="3608" r:id="rId17"/>
    <p:sldId id="3609" r:id="rId18"/>
    <p:sldId id="3610" r:id="rId19"/>
    <p:sldId id="3611" r:id="rId20"/>
    <p:sldId id="3612" r:id="rId21"/>
    <p:sldId id="3613" r:id="rId22"/>
    <p:sldId id="3614" r:id="rId23"/>
    <p:sldId id="3615" r:id="rId24"/>
    <p:sldId id="3616" r:id="rId25"/>
    <p:sldId id="3617" r:id="rId26"/>
    <p:sldId id="3618" r:id="rId27"/>
    <p:sldId id="3619" r:id="rId28"/>
    <p:sldId id="2242" r:id="rId29"/>
    <p:sldId id="2200" r:id="rId30"/>
    <p:sldId id="2201" r:id="rId31"/>
    <p:sldId id="2243" r:id="rId32"/>
    <p:sldId id="2202" r:id="rId33"/>
    <p:sldId id="2244" r:id="rId34"/>
    <p:sldId id="2203" r:id="rId35"/>
    <p:sldId id="3686" r:id="rId36"/>
    <p:sldId id="3687" r:id="rId37"/>
    <p:sldId id="1066" r:id="rId38"/>
    <p:sldId id="3688" r:id="rId39"/>
    <p:sldId id="3689" r:id="rId40"/>
    <p:sldId id="4000" r:id="rId41"/>
    <p:sldId id="4233" r:id="rId42"/>
    <p:sldId id="4234" r:id="rId43"/>
    <p:sldId id="4235" r:id="rId44"/>
    <p:sldId id="2213" r:id="rId45"/>
    <p:sldId id="2214" r:id="rId46"/>
    <p:sldId id="2245" r:id="rId47"/>
    <p:sldId id="2216" r:id="rId48"/>
    <p:sldId id="2250" r:id="rId49"/>
    <p:sldId id="2217" r:id="rId50"/>
    <p:sldId id="368" r:id="rId51"/>
    <p:sldId id="4003" r:id="rId52"/>
    <p:sldId id="4004" r:id="rId53"/>
    <p:sldId id="4005" r:id="rId54"/>
    <p:sldId id="4006" r:id="rId55"/>
    <p:sldId id="4007" r:id="rId56"/>
    <p:sldId id="4236" r:id="rId57"/>
    <p:sldId id="4237" r:id="rId58"/>
    <p:sldId id="2221" r:id="rId59"/>
    <p:sldId id="2222" r:id="rId60"/>
    <p:sldId id="2224" r:id="rId61"/>
    <p:sldId id="2226" r:id="rId62"/>
    <p:sldId id="2227" r:id="rId63"/>
    <p:sldId id="760" r:id="rId64"/>
    <p:sldId id="1011" r:id="rId65"/>
    <p:sldId id="2228" r:id="rId66"/>
    <p:sldId id="2125" r:id="rId67"/>
    <p:sldId id="762" r:id="rId68"/>
    <p:sldId id="2229" r:id="rId69"/>
    <p:sldId id="2223" r:id="rId70"/>
    <p:sldId id="2230" r:id="rId71"/>
    <p:sldId id="2611" r:id="rId72"/>
    <p:sldId id="2610" r:id="rId73"/>
    <p:sldId id="2612" r:id="rId74"/>
    <p:sldId id="2234" r:id="rId75"/>
    <p:sldId id="2235" r:id="rId76"/>
    <p:sldId id="2158" r:id="rId77"/>
    <p:sldId id="2159" r:id="rId78"/>
    <p:sldId id="2166" r:id="rId79"/>
    <p:sldId id="4008" r:id="rId80"/>
    <p:sldId id="2225" r:id="rId81"/>
    <p:sldId id="2236" r:id="rId8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E2CF035-AA50-DC94-688B-9377E818EE49}" name="Contesse,Valentina A" initials="CA" userId="S::valufgator@ufl.edu::66806d4e-fd53-4162-bb2b-dfd5f9123657" providerId="AD"/>
  <p188:author id="{E71CE4EF-5F63-C309-1C8F-AD9BED01D6EA}" name="Alyssa Ricke" initials="AR" userId="S::alychickq22@ufl.edu::36f174c9-250d-4433-864f-f7349753d04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F6FA9"/>
    <a:srgbClr val="E15436"/>
    <a:srgbClr val="2C629F"/>
    <a:srgbClr val="25B0A7"/>
    <a:srgbClr val="AE382B"/>
    <a:srgbClr val="252B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693"/>
    <p:restoredTop sz="78686"/>
  </p:normalViewPr>
  <p:slideViewPr>
    <p:cSldViewPr snapToGrid="0" snapToObjects="1">
      <p:cViewPr varScale="1">
        <p:scale>
          <a:sx n="110" d="100"/>
          <a:sy n="110" d="100"/>
        </p:scale>
        <p:origin x="183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presProps" Target="pres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notesMaster" Target="notesMasters/notesMaster1.xml"/><Relationship Id="rId88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2DBB2B-03B0-BA4D-8766-8EF49B89551B}" type="datetimeFigureOut">
              <a:rPr lang="en-US" smtClean="0"/>
              <a:t>8/10/23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FB05D2-5D65-874B-87C6-2AEC7FA940C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36616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ufliteracy.org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64763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1D7219-E6E5-4162-93E8-28354AC0EB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41698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1D7219-E6E5-4162-93E8-28354AC0EB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26552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5 for words to spell.</a:t>
            </a:r>
          </a:p>
          <a:p>
            <a:r>
              <a:rPr lang="en-US" dirty="0"/>
              <a:t>Handwriting paper to model spelling.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59080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5 for words to spell.</a:t>
            </a:r>
          </a:p>
          <a:p>
            <a:r>
              <a:rPr lang="en-US" dirty="0"/>
              <a:t>Handwriting paper for guided spelling practice.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41856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5 for recommended teacher language and activities to review the new concept.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81581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1D7219-E6E5-4162-93E8-28354AC0EB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377087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1D7219-E6E5-4162-93E8-28354AC0EB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053240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1D7219-E6E5-4162-93E8-28354AC0EB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416983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1D7219-E6E5-4162-93E8-28354AC0EB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265524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56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91014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See </a:t>
            </a:r>
            <a:r>
              <a:rPr lang="en-US" i="1" dirty="0"/>
              <a:t>UFLI Foundations</a:t>
            </a:r>
            <a:r>
              <a:rPr lang="en-US" i="0" dirty="0"/>
              <a:t> lesson plan Step 1 for phonemic awareness activity.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87413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6 for word work activity. </a:t>
            </a:r>
          </a:p>
          <a:p>
            <a:r>
              <a:rPr lang="en-US" i="0" dirty="0"/>
              <a:t>Visit </a:t>
            </a:r>
            <a:r>
              <a:rPr lang="en-US" i="0" dirty="0" err="1"/>
              <a:t>ufliteracy.org</a:t>
            </a:r>
            <a:r>
              <a:rPr lang="en-US" i="0" dirty="0"/>
              <a:t> to access the Word Work Mat apps.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59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024947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7 for irregular word activities.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each word may be used in editing mode. Cover the heart and square icons then reveal them one at a time during instruction. 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126020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reviewing irregular words.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939026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 103+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U represents the /</a:t>
            </a:r>
            <a:r>
              <a:rPr lang="en-US" dirty="0" err="1"/>
              <a:t>ū</a:t>
            </a:r>
            <a:r>
              <a:rPr lang="en-US" dirty="0"/>
              <a:t>/ sound, which is only irregular because it come in the middle of a word (i.e., no silent e at the end, no UI vowel team).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930779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612">
              <a:defRPr/>
            </a:pPr>
            <a:r>
              <a:rPr lang="en-US" dirty="0"/>
              <a:t>Lesson 103+</a:t>
            </a:r>
          </a:p>
          <a:p>
            <a:pPr defTabSz="966612"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U represents the /</a:t>
            </a:r>
            <a:r>
              <a:rPr lang="en-US" dirty="0" err="1"/>
              <a:t>ū</a:t>
            </a:r>
            <a:r>
              <a:rPr lang="en-US" dirty="0"/>
              <a:t>/ sound, which is only irregular because it come in the middle of a word (i.e., no silent e at the end, no UI vowel team).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defTabSz="966612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800268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Handwriting paper for irregular word spelling practice. Use as needed. </a:t>
            </a:r>
          </a:p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reviewing irregular words.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822957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orange star indicates these are new irregular words that need to be introduced. </a:t>
            </a:r>
          </a:p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teaching irregular words.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37177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 107+</a:t>
            </a:r>
          </a:p>
          <a:p>
            <a:endParaRPr lang="en-US" dirty="0"/>
          </a:p>
          <a:p>
            <a:r>
              <a:rPr lang="en-US" dirty="0"/>
              <a:t>U represents the /</a:t>
            </a:r>
            <a:r>
              <a:rPr lang="en-US" dirty="0" err="1"/>
              <a:t>ĭ</a:t>
            </a:r>
            <a:r>
              <a:rPr lang="en-US" dirty="0"/>
              <a:t>/ sound.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002434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Handwriting paper for irregular word spelling practice. Use as needed. </a:t>
            </a:r>
          </a:p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teaching irregular words.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514821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8 for connected text activities.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44790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2 for student phoneme responses.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372577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8 for sentences to write.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200225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</a:t>
            </a:r>
            <a:r>
              <a:rPr lang="en-US" i="1" dirty="0"/>
              <a:t>UFLI Foundations </a:t>
            </a:r>
            <a:r>
              <a:rPr lang="en-US" i="0" dirty="0"/>
              <a:t>decodable text is provided here. </a:t>
            </a: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decodable text guide for additional </a:t>
            </a:r>
            <a:r>
              <a:rPr lang="en-US" i="0"/>
              <a:t>text options.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838956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035808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279615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118795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27133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3 for auditory drill activity.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12967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No slides needed for auditory drill.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74921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4 for blending drill word chain and grid. </a:t>
            </a:r>
          </a:p>
          <a:p>
            <a:r>
              <a:rPr lang="en-US" i="0" dirty="0"/>
              <a:t>Visit </a:t>
            </a:r>
            <a:r>
              <a:rPr lang="en-US" i="0" dirty="0" err="1"/>
              <a:t>ufliteracy.org</a:t>
            </a:r>
            <a:r>
              <a:rPr lang="en-US" i="0" dirty="0"/>
              <a:t> to access the Blending Board app.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20876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5 for recommended teacher language and activities to introduce the new concept. 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7044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1D7219-E6E5-4162-93E8-28354AC0EB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37708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1D7219-E6E5-4162-93E8-28354AC0EB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05324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8/10/23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60868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squ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EA9F29-680B-FDF7-9D67-80B79047E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8/10/23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9E727A-3B5F-5C9C-BC3B-F3D69A9AE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601BF9-2CBD-3ACA-A38D-4631041C9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3A3DC1-C346-050C-57B0-71B7B4A203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78B93A-7FD5-375C-DF26-8B528D16EEC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694775" y="6345444"/>
            <a:ext cx="34336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9787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nor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2CD2AF-2D46-C947-B29A-40A80EE79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8/10/23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7367F0-7D00-CFCC-2FC5-A555753EF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29F062-9342-A1BD-342A-0C0E58951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EA588C-9DC8-220A-19CC-519DF3186D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7E23C5-8E25-EA00-FEB1-564BEE52EE8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1645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8/10/23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23465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8/10/23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01179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8/10/23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4409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8/10/23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90251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_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905FE3-04FD-A215-32C3-948721EB02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7682A-6A4C-49B5-868D-7260A2C1560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8/10/23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B3AFF5-E1B6-D26F-0D3D-074C782C4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05DE54-3282-EE4C-3752-F4D2D50E1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CCE1B1-4751-4057-BEBB-A535099F4E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D63468-B6A7-5A43-B845-AA81A3A6A1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9C04C5D-871E-ADEC-53D7-9DA9F9A6A85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2348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ew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39E604-6A08-1816-597D-0FE0E24FA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8/10/23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DF94B8-0136-267C-E303-DA682C5B8B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914F7C-9A70-995E-2EE1-4BA50E707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BCA8B4E-EA88-8946-729D-27C2FDC8DE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61617" y="112541"/>
            <a:ext cx="2620762" cy="2820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700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8/10/23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56060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8/10/23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74563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8/10/23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94775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8/10/23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28954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8/10/23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50088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8/10/23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4901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eme plac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99EF16-56B5-1649-F5CD-13679B102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8/10/23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0AEFEE-EF90-0E3F-EC7B-EDB5A0384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642E29-E8B4-5D87-27AB-669EEAC75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EE577F-6433-E44B-58E8-54EA2F88E6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787AA01-1ABE-44D3-1084-0861B08C9104}"/>
              </a:ext>
            </a:extLst>
          </p:cNvPr>
          <p:cNvSpPr/>
          <p:nvPr userDrawn="1"/>
        </p:nvSpPr>
        <p:spPr>
          <a:xfrm>
            <a:off x="3569480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118A61A-CC23-689E-638A-3209DADB7A2E}"/>
              </a:ext>
            </a:extLst>
          </p:cNvPr>
          <p:cNvSpPr/>
          <p:nvPr userDrawn="1"/>
        </p:nvSpPr>
        <p:spPr>
          <a:xfrm>
            <a:off x="6030811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9550B0D-B596-6412-53D3-21AA2CE31D43}"/>
              </a:ext>
            </a:extLst>
          </p:cNvPr>
          <p:cNvSpPr/>
          <p:nvPr userDrawn="1"/>
        </p:nvSpPr>
        <p:spPr>
          <a:xfrm>
            <a:off x="1144010" y="4668556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F9BE56-7EEF-9E8F-9D8B-EEC719DC98EF}"/>
              </a:ext>
            </a:extLst>
          </p:cNvPr>
          <p:cNvSpPr txBox="1"/>
          <p:nvPr userDrawn="1"/>
        </p:nvSpPr>
        <p:spPr>
          <a:xfrm>
            <a:off x="1486733" y="4770053"/>
            <a:ext cx="1319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beginning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E7D877-E495-775F-96D8-DFD037ECC522}"/>
              </a:ext>
            </a:extLst>
          </p:cNvPr>
          <p:cNvSpPr txBox="1"/>
          <p:nvPr userDrawn="1"/>
        </p:nvSpPr>
        <p:spPr>
          <a:xfrm>
            <a:off x="4090938" y="4770053"/>
            <a:ext cx="962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middle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B5843F-EA74-38CC-DD4C-9357DC16C2A3}"/>
              </a:ext>
            </a:extLst>
          </p:cNvPr>
          <p:cNvSpPr txBox="1"/>
          <p:nvPr userDrawn="1"/>
        </p:nvSpPr>
        <p:spPr>
          <a:xfrm>
            <a:off x="6715775" y="4781626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end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FDC2A01-7E68-F82C-516A-8B87DA245FD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5893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slidesh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FBFA2E-2C7E-B24B-5A1F-6C8E106FD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8/10/23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04AB0A-683E-598E-DFB1-83C266B15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3A0AB0-4D66-462D-3BAB-34FB14ABB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8D3C08-D752-B70E-E19F-AA224C33E7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B0AE0F-2064-8114-03F5-6807F761EC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573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6293B-7FD6-2A49-801F-A90DF30EFDFD}" type="datetimeFigureOut">
              <a:rPr lang="en-US" smtClean="0"/>
              <a:t>8/10/23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3506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74" r:id="rId8"/>
    <p:sldLayoutId id="2147483672" r:id="rId9"/>
    <p:sldLayoutId id="2147483673" r:id="rId10"/>
    <p:sldLayoutId id="2147483675" r:id="rId11"/>
    <p:sldLayoutId id="2147483668" r:id="rId12"/>
    <p:sldLayoutId id="2147483669" r:id="rId13"/>
    <p:sldLayoutId id="2147483670" r:id="rId14"/>
    <p:sldLayoutId id="2147483671" r:id="rId15"/>
    <p:sldLayoutId id="2147483676" r:id="rId16"/>
    <p:sldLayoutId id="214748367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ufliteracy.org/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28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9223614-1BDE-9CA2-E34A-8AB3F419A697}"/>
              </a:ext>
            </a:extLst>
          </p:cNvPr>
          <p:cNvSpPr txBox="1"/>
          <p:nvPr/>
        </p:nvSpPr>
        <p:spPr>
          <a:xfrm>
            <a:off x="0" y="3132060"/>
            <a:ext cx="9143999" cy="193852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60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107</a:t>
            </a:r>
          </a:p>
          <a:p>
            <a:pPr algn="ctr"/>
            <a:r>
              <a:rPr lang="en-US" sz="60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Doubling Rule -ed, -ing</a:t>
            </a:r>
          </a:p>
        </p:txBody>
      </p:sp>
    </p:spTree>
    <p:extLst>
      <p:ext uri="{BB962C8B-B14F-4D97-AF65-F5344CB8AC3E}">
        <p14:creationId xmlns:p14="http://schemas.microsoft.com/office/powerpoint/2010/main" val="36503625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er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157996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e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6261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t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634558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s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405365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900" b="1" dirty="0" err="1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kn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579567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900" b="1" dirty="0" err="1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wr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656748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mb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512505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900" b="1" dirty="0" err="1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ou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85694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ow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532102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oi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861679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4"/>
            <a:extLst>
              <a:ext uri="{FF2B5EF4-FFF2-40B4-BE49-F238E27FC236}">
                <a16:creationId xmlns:a16="http://schemas.microsoft.com/office/drawing/2014/main" id="{E415BF13-DE52-C26B-E6D6-EC2B1AD86881}"/>
              </a:ext>
            </a:extLst>
          </p:cNvPr>
          <p:cNvSpPr/>
          <p:nvPr/>
        </p:nvSpPr>
        <p:spPr>
          <a:xfrm>
            <a:off x="5153891" y="4384964"/>
            <a:ext cx="1704109" cy="3117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916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oy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626802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ea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104266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au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058817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aw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79706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augh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335248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900" b="1" dirty="0" err="1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ew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009241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900" b="1" dirty="0" err="1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ui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164787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900" b="1" dirty="0" err="1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ue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647677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68326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64514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2454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103049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444420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257772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949378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077864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21">
            <a:extLst>
              <a:ext uri="{FF2B5EF4-FFF2-40B4-BE49-F238E27FC236}">
                <a16:creationId xmlns:a16="http://schemas.microsoft.com/office/drawing/2014/main" id="{74AA1038-56BF-8AB6-B715-664A2CFB4D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9161" y="780510"/>
            <a:ext cx="2220734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-ed</a:t>
            </a:r>
          </a:p>
        </p:txBody>
      </p:sp>
      <p:sp>
        <p:nvSpPr>
          <p:cNvPr id="10" name="TextBox 21">
            <a:extLst>
              <a:ext uri="{FF2B5EF4-FFF2-40B4-BE49-F238E27FC236}">
                <a16:creationId xmlns:a16="http://schemas.microsoft.com/office/drawing/2014/main" id="{9ADFEFC2-2285-BD0F-CCAA-0C40E997EE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5054" y="2413337"/>
            <a:ext cx="7233891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change verb tense</a:t>
            </a:r>
          </a:p>
        </p:txBody>
      </p:sp>
      <p:sp>
        <p:nvSpPr>
          <p:cNvPr id="7" name="TextBox 21">
            <a:extLst>
              <a:ext uri="{FF2B5EF4-FFF2-40B4-BE49-F238E27FC236}">
                <a16:creationId xmlns:a16="http://schemas.microsoft.com/office/drawing/2014/main" id="{D4D14309-2F65-5559-8C69-FA3172BB8E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2023" y="780510"/>
            <a:ext cx="2386536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-ing</a:t>
            </a:r>
          </a:p>
        </p:txBody>
      </p:sp>
    </p:spTree>
    <p:extLst>
      <p:ext uri="{BB962C8B-B14F-4D97-AF65-F5344CB8AC3E}">
        <p14:creationId xmlns:p14="http://schemas.microsoft.com/office/powerpoint/2010/main" val="2522942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09DC42E-8BA6-A34A-9D1E-FD41E03F5F54}"/>
              </a:ext>
            </a:extLst>
          </p:cNvPr>
          <p:cNvSpPr/>
          <p:nvPr/>
        </p:nvSpPr>
        <p:spPr>
          <a:xfrm>
            <a:off x="1456662" y="672367"/>
            <a:ext cx="3636332" cy="17280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stop</a:t>
            </a:r>
          </a:p>
        </p:txBody>
      </p:sp>
    </p:spTree>
    <p:extLst>
      <p:ext uri="{BB962C8B-B14F-4D97-AF65-F5344CB8AC3E}">
        <p14:creationId xmlns:p14="http://schemas.microsoft.com/office/powerpoint/2010/main" val="63127055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8163ABB-B4B0-894E-8733-8241B4A79F1D}"/>
              </a:ext>
            </a:extLst>
          </p:cNvPr>
          <p:cNvSpPr/>
          <p:nvPr/>
        </p:nvSpPr>
        <p:spPr>
          <a:xfrm>
            <a:off x="1456662" y="672367"/>
            <a:ext cx="3636332" cy="17280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st</a:t>
            </a:r>
            <a:r>
              <a:rPr kumimoji="0" lang="en-US" sz="10000" b="1" i="0" u="none" strike="noStrike" kern="1200" cap="none" spc="0" normalizeH="0" baseline="0" noProof="0" dirty="0">
                <a:ln>
                  <a:noFill/>
                </a:ln>
                <a:solidFill>
                  <a:srgbClr val="E1543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  <a:r>
              <a:rPr kumimoji="0" lang="en-US" sz="10000" b="1" i="0" u="none" strike="noStrike" kern="1200" cap="none" spc="0" normalizeH="0" baseline="0" noProof="0" dirty="0">
                <a:ln>
                  <a:noFill/>
                </a:ln>
                <a:solidFill>
                  <a:srgbClr val="2C629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5EA0B17-B060-0844-824C-09F1CFE896CB}"/>
              </a:ext>
            </a:extLst>
          </p:cNvPr>
          <p:cNvSpPr/>
          <p:nvPr/>
        </p:nvSpPr>
        <p:spPr>
          <a:xfrm>
            <a:off x="3051545" y="2123996"/>
            <a:ext cx="1158948" cy="17280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E1543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2C629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E1543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2C629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55422738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8163ABB-B4B0-894E-8733-8241B4A79F1D}"/>
              </a:ext>
            </a:extLst>
          </p:cNvPr>
          <p:cNvSpPr/>
          <p:nvPr/>
        </p:nvSpPr>
        <p:spPr>
          <a:xfrm>
            <a:off x="1456662" y="672367"/>
            <a:ext cx="3636332" cy="17280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st</a:t>
            </a:r>
            <a:r>
              <a:rPr kumimoji="0" lang="en-US" sz="10000" b="1" i="0" u="none" strike="noStrike" kern="1200" cap="none" spc="0" normalizeH="0" baseline="0" noProof="0" dirty="0">
                <a:ln>
                  <a:noFill/>
                </a:ln>
                <a:solidFill>
                  <a:srgbClr val="E1543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  <a:r>
              <a:rPr kumimoji="0" lang="en-US" sz="10000" b="1" i="0" u="none" strike="noStrike" kern="1200" cap="none" spc="0" normalizeH="0" baseline="0" noProof="0" dirty="0">
                <a:ln>
                  <a:noFill/>
                </a:ln>
                <a:solidFill>
                  <a:srgbClr val="2C629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5EA0B17-B060-0844-824C-09F1CFE896CB}"/>
              </a:ext>
            </a:extLst>
          </p:cNvPr>
          <p:cNvSpPr/>
          <p:nvPr/>
        </p:nvSpPr>
        <p:spPr>
          <a:xfrm>
            <a:off x="3051545" y="2123996"/>
            <a:ext cx="1158948" cy="17280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E1543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2C629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E1543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2C629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4AD1645-229C-2748-A61B-07F65E85D750}"/>
              </a:ext>
            </a:extLst>
          </p:cNvPr>
          <p:cNvSpPr/>
          <p:nvPr/>
        </p:nvSpPr>
        <p:spPr>
          <a:xfrm>
            <a:off x="4465675" y="672367"/>
            <a:ext cx="2828260" cy="17280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1" i="0" u="none" strike="noStrike" kern="1200" cap="none" spc="0" normalizeH="0" baseline="0" noProof="0" dirty="0">
                <a:ln>
                  <a:noFill/>
                </a:ln>
                <a:solidFill>
                  <a:srgbClr val="2C629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</a:t>
            </a:r>
            <a:r>
              <a:rPr kumimoji="0" lang="en-US" sz="10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ed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0CE0758-DA5A-024F-BAB6-DE67A9DAE61A}"/>
              </a:ext>
            </a:extLst>
          </p:cNvPr>
          <p:cNvSpPr/>
          <p:nvPr/>
        </p:nvSpPr>
        <p:spPr>
          <a:xfrm>
            <a:off x="1456662" y="3678296"/>
            <a:ext cx="3636332" cy="17280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st</a:t>
            </a:r>
            <a:r>
              <a:rPr kumimoji="0" lang="en-US" sz="10000" b="1" i="0" u="none" strike="noStrike" kern="1200" cap="none" spc="0" normalizeH="0" baseline="0" noProof="0" dirty="0">
                <a:ln>
                  <a:noFill/>
                </a:ln>
                <a:solidFill>
                  <a:srgbClr val="E1543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  <a:r>
              <a:rPr kumimoji="0" lang="en-US" sz="10000" b="1" i="0" u="none" strike="noStrike" kern="1200" cap="none" spc="0" normalizeH="0" baseline="0" noProof="0" dirty="0">
                <a:ln>
                  <a:noFill/>
                </a:ln>
                <a:solidFill>
                  <a:srgbClr val="2C629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C88BAB0-E2FB-7D4B-BEF5-CD76E955D998}"/>
              </a:ext>
            </a:extLst>
          </p:cNvPr>
          <p:cNvSpPr/>
          <p:nvPr/>
        </p:nvSpPr>
        <p:spPr>
          <a:xfrm>
            <a:off x="3051545" y="5129925"/>
            <a:ext cx="1158948" cy="17280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E1543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2C629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E1543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2C629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7534674-C3D2-A543-ABC3-DC14263BEE5B}"/>
              </a:ext>
            </a:extLst>
          </p:cNvPr>
          <p:cNvSpPr/>
          <p:nvPr/>
        </p:nvSpPr>
        <p:spPr>
          <a:xfrm>
            <a:off x="4465674" y="3678296"/>
            <a:ext cx="3221663" cy="17280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1" i="0" u="none" strike="noStrike" kern="1200" cap="none" spc="0" normalizeH="0" baseline="0" noProof="0" dirty="0">
                <a:ln>
                  <a:noFill/>
                </a:ln>
                <a:solidFill>
                  <a:srgbClr val="2C629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</a:t>
            </a:r>
            <a:r>
              <a:rPr kumimoji="0" lang="en-US" sz="10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ing</a:t>
            </a:r>
          </a:p>
        </p:txBody>
      </p:sp>
    </p:spTree>
    <p:extLst>
      <p:ext uri="{BB962C8B-B14F-4D97-AF65-F5344CB8AC3E}">
        <p14:creationId xmlns:p14="http://schemas.microsoft.com/office/powerpoint/2010/main" val="3981602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8163ABB-B4B0-894E-8733-8241B4A79F1D}"/>
              </a:ext>
            </a:extLst>
          </p:cNvPr>
          <p:cNvSpPr/>
          <p:nvPr/>
        </p:nvSpPr>
        <p:spPr>
          <a:xfrm>
            <a:off x="1456662" y="672367"/>
            <a:ext cx="3636332" cy="17280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st</a:t>
            </a:r>
            <a:r>
              <a:rPr kumimoji="0" lang="en-US" sz="10000" b="1" i="0" u="none" strike="noStrike" kern="1200" cap="none" spc="0" normalizeH="0" baseline="0" noProof="0" dirty="0">
                <a:ln>
                  <a:noFill/>
                </a:ln>
                <a:solidFill>
                  <a:srgbClr val="E1543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  <a:r>
              <a:rPr kumimoji="0" lang="en-US" sz="10000" b="1" i="0" u="none" strike="noStrike" kern="1200" cap="none" spc="0" normalizeH="0" baseline="0" noProof="0" dirty="0">
                <a:ln>
                  <a:noFill/>
                </a:ln>
                <a:solidFill>
                  <a:srgbClr val="2C629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5EA0B17-B060-0844-824C-09F1CFE896CB}"/>
              </a:ext>
            </a:extLst>
          </p:cNvPr>
          <p:cNvSpPr/>
          <p:nvPr/>
        </p:nvSpPr>
        <p:spPr>
          <a:xfrm>
            <a:off x="3051545" y="2123996"/>
            <a:ext cx="1158948" cy="17280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E1543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2C629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E1543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2C629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4AD1645-229C-2748-A61B-07F65E85D750}"/>
              </a:ext>
            </a:extLst>
          </p:cNvPr>
          <p:cNvSpPr/>
          <p:nvPr/>
        </p:nvSpPr>
        <p:spPr>
          <a:xfrm>
            <a:off x="4465675" y="672367"/>
            <a:ext cx="2828260" cy="17280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1" i="0" u="none" strike="noStrike" kern="1200" cap="none" spc="0" normalizeH="0" baseline="0" noProof="0" dirty="0">
                <a:ln>
                  <a:noFill/>
                </a:ln>
                <a:solidFill>
                  <a:srgbClr val="2C629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</a:t>
            </a:r>
            <a:r>
              <a:rPr kumimoji="0" lang="en-US" sz="10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ed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0CE0758-DA5A-024F-BAB6-DE67A9DAE61A}"/>
              </a:ext>
            </a:extLst>
          </p:cNvPr>
          <p:cNvSpPr/>
          <p:nvPr/>
        </p:nvSpPr>
        <p:spPr>
          <a:xfrm>
            <a:off x="1456662" y="3678296"/>
            <a:ext cx="3636332" cy="17280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st</a:t>
            </a:r>
            <a:r>
              <a:rPr kumimoji="0" lang="en-US" sz="10000" b="1" i="0" u="none" strike="noStrike" kern="1200" cap="none" spc="0" normalizeH="0" baseline="0" noProof="0" dirty="0">
                <a:ln>
                  <a:noFill/>
                </a:ln>
                <a:solidFill>
                  <a:srgbClr val="E1543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  <a:r>
              <a:rPr kumimoji="0" lang="en-US" sz="10000" b="1" i="0" u="none" strike="noStrike" kern="1200" cap="none" spc="0" normalizeH="0" baseline="0" noProof="0" dirty="0">
                <a:ln>
                  <a:noFill/>
                </a:ln>
                <a:solidFill>
                  <a:srgbClr val="2C629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C88BAB0-E2FB-7D4B-BEF5-CD76E955D998}"/>
              </a:ext>
            </a:extLst>
          </p:cNvPr>
          <p:cNvSpPr/>
          <p:nvPr/>
        </p:nvSpPr>
        <p:spPr>
          <a:xfrm>
            <a:off x="3051545" y="5129925"/>
            <a:ext cx="1158948" cy="17280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E1543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2C629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E1543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2C629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7534674-C3D2-A543-ABC3-DC14263BEE5B}"/>
              </a:ext>
            </a:extLst>
          </p:cNvPr>
          <p:cNvSpPr/>
          <p:nvPr/>
        </p:nvSpPr>
        <p:spPr>
          <a:xfrm>
            <a:off x="4465674" y="3678296"/>
            <a:ext cx="3221663" cy="17280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1" i="0" u="none" strike="noStrike" kern="1200" cap="none" spc="0" normalizeH="0" baseline="0" noProof="0" dirty="0">
                <a:ln>
                  <a:noFill/>
                </a:ln>
                <a:solidFill>
                  <a:srgbClr val="2C629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</a:t>
            </a:r>
            <a:r>
              <a:rPr kumimoji="0" lang="en-US" sz="10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ing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D1C2FB5-5B78-B05F-838D-207CE3DC1648}"/>
              </a:ext>
            </a:extLst>
          </p:cNvPr>
          <p:cNvSpPr/>
          <p:nvPr/>
        </p:nvSpPr>
        <p:spPr>
          <a:xfrm>
            <a:off x="1850064" y="846142"/>
            <a:ext cx="2721935" cy="1554300"/>
          </a:xfrm>
          <a:prstGeom prst="rect">
            <a:avLst/>
          </a:prstGeom>
          <a:noFill/>
          <a:ln w="38100">
            <a:solidFill>
              <a:schemeClr val="bg1">
                <a:lumMod val="65000"/>
              </a:schemeClr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986FDE-37C5-6204-A25A-3FB02C962D49}"/>
              </a:ext>
            </a:extLst>
          </p:cNvPr>
          <p:cNvSpPr/>
          <p:nvPr/>
        </p:nvSpPr>
        <p:spPr>
          <a:xfrm>
            <a:off x="1850064" y="3852071"/>
            <a:ext cx="2721935" cy="1554299"/>
          </a:xfrm>
          <a:prstGeom prst="rect">
            <a:avLst/>
          </a:prstGeom>
          <a:noFill/>
          <a:ln w="38100">
            <a:solidFill>
              <a:schemeClr val="bg1">
                <a:lumMod val="65000"/>
              </a:schemeClr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68292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D571399-AB89-8F63-767C-066045B9215B}"/>
              </a:ext>
            </a:extLst>
          </p:cNvPr>
          <p:cNvSpPr txBox="1"/>
          <p:nvPr/>
        </p:nvSpPr>
        <p:spPr>
          <a:xfrm>
            <a:off x="910156" y="2933280"/>
            <a:ext cx="7323685" cy="165504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107</a:t>
            </a:r>
          </a:p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Doubling Rule -ed, -ing</a:t>
            </a:r>
          </a:p>
        </p:txBody>
      </p:sp>
    </p:spTree>
    <p:extLst>
      <p:ext uri="{BB962C8B-B14F-4D97-AF65-F5344CB8AC3E}">
        <p14:creationId xmlns:p14="http://schemas.microsoft.com/office/powerpoint/2010/main" val="376364250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39;p35">
            <a:extLst>
              <a:ext uri="{FF2B5EF4-FFF2-40B4-BE49-F238E27FC236}">
                <a16:creationId xmlns:a16="http://schemas.microsoft.com/office/drawing/2014/main" id="{FB3F58DD-6B13-4DD8-C629-7DADF01FD50E}"/>
              </a:ext>
            </a:extLst>
          </p:cNvPr>
          <p:cNvSpPr txBox="1"/>
          <p:nvPr/>
        </p:nvSpPr>
        <p:spPr>
          <a:xfrm>
            <a:off x="1269008" y="1739541"/>
            <a:ext cx="6605984" cy="1818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40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1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tapping</a:t>
            </a:r>
            <a:endParaRPr kumimoji="0" sz="1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39;p35">
            <a:extLst>
              <a:ext uri="{FF2B5EF4-FFF2-40B4-BE49-F238E27FC236}">
                <a16:creationId xmlns:a16="http://schemas.microsoft.com/office/drawing/2014/main" id="{837E1154-8043-31CF-B6BE-74D3F8A35A0C}"/>
              </a:ext>
            </a:extLst>
          </p:cNvPr>
          <p:cNvSpPr txBox="1"/>
          <p:nvPr/>
        </p:nvSpPr>
        <p:spPr>
          <a:xfrm>
            <a:off x="1269008" y="3870370"/>
            <a:ext cx="6605984" cy="1818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40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1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hopped</a:t>
            </a:r>
            <a:endParaRPr kumimoji="0" sz="1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1131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46;p36">
            <a:extLst>
              <a:ext uri="{FF2B5EF4-FFF2-40B4-BE49-F238E27FC236}">
                <a16:creationId xmlns:a16="http://schemas.microsoft.com/office/drawing/2014/main" id="{915F26F0-ABF0-ABBD-6889-584B1220B01D}"/>
              </a:ext>
            </a:extLst>
          </p:cNvPr>
          <p:cNvSpPr txBox="1"/>
          <p:nvPr/>
        </p:nvSpPr>
        <p:spPr>
          <a:xfrm>
            <a:off x="0" y="1685049"/>
            <a:ext cx="9143999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sitting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50;p36">
            <a:extLst>
              <a:ext uri="{FF2B5EF4-FFF2-40B4-BE49-F238E27FC236}">
                <a16:creationId xmlns:a16="http://schemas.microsoft.com/office/drawing/2014/main" id="{D43F15E5-1011-7E78-DF53-054B7F62D52A}"/>
              </a:ext>
            </a:extLst>
          </p:cNvPr>
          <p:cNvSpPr txBox="1"/>
          <p:nvPr/>
        </p:nvSpPr>
        <p:spPr>
          <a:xfrm>
            <a:off x="0" y="3303485"/>
            <a:ext cx="9143999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rubbing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Google Shape;653;p36">
            <a:extLst>
              <a:ext uri="{FF2B5EF4-FFF2-40B4-BE49-F238E27FC236}">
                <a16:creationId xmlns:a16="http://schemas.microsoft.com/office/drawing/2014/main" id="{E73C6DBC-D76F-4F31-2B0C-8DE49B0E5A1A}"/>
              </a:ext>
            </a:extLst>
          </p:cNvPr>
          <p:cNvSpPr txBox="1"/>
          <p:nvPr/>
        </p:nvSpPr>
        <p:spPr>
          <a:xfrm>
            <a:off x="0" y="4901633"/>
            <a:ext cx="9143999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stopping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47832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46;p36">
            <a:extLst>
              <a:ext uri="{FF2B5EF4-FFF2-40B4-BE49-F238E27FC236}">
                <a16:creationId xmlns:a16="http://schemas.microsoft.com/office/drawing/2014/main" id="{915F26F0-ABF0-ABBD-6889-584B1220B01D}"/>
              </a:ext>
            </a:extLst>
          </p:cNvPr>
          <p:cNvSpPr txBox="1"/>
          <p:nvPr/>
        </p:nvSpPr>
        <p:spPr>
          <a:xfrm>
            <a:off x="0" y="1685049"/>
            <a:ext cx="9143999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stirring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50;p36">
            <a:extLst>
              <a:ext uri="{FF2B5EF4-FFF2-40B4-BE49-F238E27FC236}">
                <a16:creationId xmlns:a16="http://schemas.microsoft.com/office/drawing/2014/main" id="{D43F15E5-1011-7E78-DF53-054B7F62D52A}"/>
              </a:ext>
            </a:extLst>
          </p:cNvPr>
          <p:cNvSpPr txBox="1"/>
          <p:nvPr/>
        </p:nvSpPr>
        <p:spPr>
          <a:xfrm>
            <a:off x="0" y="3303485"/>
            <a:ext cx="9143999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grabbed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Google Shape;653;p36">
            <a:extLst>
              <a:ext uri="{FF2B5EF4-FFF2-40B4-BE49-F238E27FC236}">
                <a16:creationId xmlns:a16="http://schemas.microsoft.com/office/drawing/2014/main" id="{E73C6DBC-D76F-4F31-2B0C-8DE49B0E5A1A}"/>
              </a:ext>
            </a:extLst>
          </p:cNvPr>
          <p:cNvSpPr txBox="1"/>
          <p:nvPr/>
        </p:nvSpPr>
        <p:spPr>
          <a:xfrm>
            <a:off x="0" y="4901633"/>
            <a:ext cx="9143999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hugged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12997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46;p36">
            <a:extLst>
              <a:ext uri="{FF2B5EF4-FFF2-40B4-BE49-F238E27FC236}">
                <a16:creationId xmlns:a16="http://schemas.microsoft.com/office/drawing/2014/main" id="{915F26F0-ABF0-ABBD-6889-584B1220B01D}"/>
              </a:ext>
            </a:extLst>
          </p:cNvPr>
          <p:cNvSpPr txBox="1"/>
          <p:nvPr/>
        </p:nvSpPr>
        <p:spPr>
          <a:xfrm>
            <a:off x="0" y="2347658"/>
            <a:ext cx="9143999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dropped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50;p36">
            <a:extLst>
              <a:ext uri="{FF2B5EF4-FFF2-40B4-BE49-F238E27FC236}">
                <a16:creationId xmlns:a16="http://schemas.microsoft.com/office/drawing/2014/main" id="{D43F15E5-1011-7E78-DF53-054B7F62D52A}"/>
              </a:ext>
            </a:extLst>
          </p:cNvPr>
          <p:cNvSpPr txBox="1"/>
          <p:nvPr/>
        </p:nvSpPr>
        <p:spPr>
          <a:xfrm>
            <a:off x="0" y="3966094"/>
            <a:ext cx="9143999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planned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61017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058114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427222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069291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40;p67">
            <a:extLst>
              <a:ext uri="{FF2B5EF4-FFF2-40B4-BE49-F238E27FC236}">
                <a16:creationId xmlns:a16="http://schemas.microsoft.com/office/drawing/2014/main" id="{E5202857-DDDA-C2CD-3AFE-C2B2A89CFBD1}"/>
              </a:ext>
            </a:extLst>
          </p:cNvPr>
          <p:cNvSpPr txBox="1"/>
          <p:nvPr/>
        </p:nvSpPr>
        <p:spPr>
          <a:xfrm>
            <a:off x="553913" y="3429000"/>
            <a:ext cx="803617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Insert brief reinforcement activity and/or transition to next part of reading block.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2417658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E2CA483-BA5C-CFD7-30A6-9508DF92F49D}"/>
              </a:ext>
            </a:extLst>
          </p:cNvPr>
          <p:cNvSpPr txBox="1"/>
          <p:nvPr/>
        </p:nvSpPr>
        <p:spPr>
          <a:xfrm>
            <a:off x="910156" y="2933280"/>
            <a:ext cx="7323685" cy="165504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107</a:t>
            </a:r>
          </a:p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Doubling Rule -ed, -ing</a:t>
            </a:r>
          </a:p>
        </p:txBody>
      </p:sp>
    </p:spTree>
    <p:extLst>
      <p:ext uri="{BB962C8B-B14F-4D97-AF65-F5344CB8AC3E}">
        <p14:creationId xmlns:p14="http://schemas.microsoft.com/office/powerpoint/2010/main" val="142148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34265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358801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3" name="Google Shape;288;p3">
            <a:extLst>
              <a:ext uri="{FF2B5EF4-FFF2-40B4-BE49-F238E27FC236}">
                <a16:creationId xmlns:a16="http://schemas.microsoft.com/office/drawing/2014/main" id="{FB026085-2D6C-BFF8-5D7A-765F8ACFEFB9}"/>
              </a:ext>
            </a:extLst>
          </p:cNvPr>
          <p:cNvSpPr txBox="1"/>
          <p:nvPr/>
        </p:nvSpPr>
        <p:spPr>
          <a:xfrm>
            <a:off x="0" y="365127"/>
            <a:ext cx="9144000" cy="932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409C"/>
              </a:buClr>
              <a:buSzPts val="5400"/>
              <a:buFont typeface="Century Gothic"/>
              <a:buNone/>
            </a:pPr>
            <a:r>
              <a:rPr lang="en-US" sz="5400" b="1" i="0" u="none" strike="noStrike" cap="none" dirty="0">
                <a:solidFill>
                  <a:srgbClr val="2C629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New Concept Review</a:t>
            </a:r>
            <a:endParaRPr dirty="0">
              <a:solidFill>
                <a:srgbClr val="2C629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6B3518-BD25-0F59-C8A4-C02F8E5DC2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061" r="20038"/>
          <a:stretch/>
        </p:blipFill>
        <p:spPr>
          <a:xfrm>
            <a:off x="2916382" y="1778000"/>
            <a:ext cx="3311236" cy="3302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0E0542-C59E-16A6-F7EF-888F18661F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49345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21">
            <a:extLst>
              <a:ext uri="{FF2B5EF4-FFF2-40B4-BE49-F238E27FC236}">
                <a16:creationId xmlns:a16="http://schemas.microsoft.com/office/drawing/2014/main" id="{74AA1038-56BF-8AB6-B715-664A2CFB4D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9161" y="780510"/>
            <a:ext cx="2220734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-ed</a:t>
            </a:r>
          </a:p>
        </p:txBody>
      </p:sp>
      <p:sp>
        <p:nvSpPr>
          <p:cNvPr id="10" name="TextBox 21">
            <a:extLst>
              <a:ext uri="{FF2B5EF4-FFF2-40B4-BE49-F238E27FC236}">
                <a16:creationId xmlns:a16="http://schemas.microsoft.com/office/drawing/2014/main" id="{9ADFEFC2-2285-BD0F-CCAA-0C40E997EE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5054" y="2413337"/>
            <a:ext cx="7233891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change verb tense</a:t>
            </a:r>
          </a:p>
        </p:txBody>
      </p:sp>
      <p:sp>
        <p:nvSpPr>
          <p:cNvPr id="7" name="TextBox 21">
            <a:extLst>
              <a:ext uri="{FF2B5EF4-FFF2-40B4-BE49-F238E27FC236}">
                <a16:creationId xmlns:a16="http://schemas.microsoft.com/office/drawing/2014/main" id="{D4D14309-2F65-5559-8C69-FA3172BB8E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2023" y="780510"/>
            <a:ext cx="2386536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-ing</a:t>
            </a:r>
          </a:p>
        </p:txBody>
      </p:sp>
    </p:spTree>
    <p:extLst>
      <p:ext uri="{BB962C8B-B14F-4D97-AF65-F5344CB8AC3E}">
        <p14:creationId xmlns:p14="http://schemas.microsoft.com/office/powerpoint/2010/main" val="120269803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09DC42E-8BA6-A34A-9D1E-FD41E03F5F54}"/>
              </a:ext>
            </a:extLst>
          </p:cNvPr>
          <p:cNvSpPr/>
          <p:nvPr/>
        </p:nvSpPr>
        <p:spPr>
          <a:xfrm>
            <a:off x="1456662" y="672367"/>
            <a:ext cx="3636332" cy="17280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stop</a:t>
            </a:r>
          </a:p>
        </p:txBody>
      </p:sp>
    </p:spTree>
    <p:extLst>
      <p:ext uri="{BB962C8B-B14F-4D97-AF65-F5344CB8AC3E}">
        <p14:creationId xmlns:p14="http://schemas.microsoft.com/office/powerpoint/2010/main" val="179202670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8163ABB-B4B0-894E-8733-8241B4A79F1D}"/>
              </a:ext>
            </a:extLst>
          </p:cNvPr>
          <p:cNvSpPr/>
          <p:nvPr/>
        </p:nvSpPr>
        <p:spPr>
          <a:xfrm>
            <a:off x="1456662" y="672367"/>
            <a:ext cx="3636332" cy="17280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st</a:t>
            </a:r>
            <a:r>
              <a:rPr kumimoji="0" lang="en-US" sz="10000" b="1" i="0" u="none" strike="noStrike" kern="1200" cap="none" spc="0" normalizeH="0" baseline="0" noProof="0" dirty="0">
                <a:ln>
                  <a:noFill/>
                </a:ln>
                <a:solidFill>
                  <a:srgbClr val="E1543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  <a:r>
              <a:rPr kumimoji="0" lang="en-US" sz="10000" b="1" i="0" u="none" strike="noStrike" kern="1200" cap="none" spc="0" normalizeH="0" baseline="0" noProof="0" dirty="0">
                <a:ln>
                  <a:noFill/>
                </a:ln>
                <a:solidFill>
                  <a:srgbClr val="2C629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5EA0B17-B060-0844-824C-09F1CFE896CB}"/>
              </a:ext>
            </a:extLst>
          </p:cNvPr>
          <p:cNvSpPr/>
          <p:nvPr/>
        </p:nvSpPr>
        <p:spPr>
          <a:xfrm>
            <a:off x="3051545" y="2123996"/>
            <a:ext cx="1158948" cy="17280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E1543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2C629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E1543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2C629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59214951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8163ABB-B4B0-894E-8733-8241B4A79F1D}"/>
              </a:ext>
            </a:extLst>
          </p:cNvPr>
          <p:cNvSpPr/>
          <p:nvPr/>
        </p:nvSpPr>
        <p:spPr>
          <a:xfrm>
            <a:off x="1456662" y="672367"/>
            <a:ext cx="3636332" cy="17280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st</a:t>
            </a:r>
            <a:r>
              <a:rPr kumimoji="0" lang="en-US" sz="10000" b="1" i="0" u="none" strike="noStrike" kern="1200" cap="none" spc="0" normalizeH="0" baseline="0" noProof="0" dirty="0">
                <a:ln>
                  <a:noFill/>
                </a:ln>
                <a:solidFill>
                  <a:srgbClr val="E1543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  <a:r>
              <a:rPr kumimoji="0" lang="en-US" sz="10000" b="1" i="0" u="none" strike="noStrike" kern="1200" cap="none" spc="0" normalizeH="0" baseline="0" noProof="0" dirty="0">
                <a:ln>
                  <a:noFill/>
                </a:ln>
                <a:solidFill>
                  <a:srgbClr val="2C629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5EA0B17-B060-0844-824C-09F1CFE896CB}"/>
              </a:ext>
            </a:extLst>
          </p:cNvPr>
          <p:cNvSpPr/>
          <p:nvPr/>
        </p:nvSpPr>
        <p:spPr>
          <a:xfrm>
            <a:off x="3051545" y="2123996"/>
            <a:ext cx="1158948" cy="17280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E1543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2C629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E1543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2C629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4AD1645-229C-2748-A61B-07F65E85D750}"/>
              </a:ext>
            </a:extLst>
          </p:cNvPr>
          <p:cNvSpPr/>
          <p:nvPr/>
        </p:nvSpPr>
        <p:spPr>
          <a:xfrm>
            <a:off x="4465675" y="672367"/>
            <a:ext cx="2828260" cy="17280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1" i="0" u="none" strike="noStrike" kern="1200" cap="none" spc="0" normalizeH="0" baseline="0" noProof="0" dirty="0">
                <a:ln>
                  <a:noFill/>
                </a:ln>
                <a:solidFill>
                  <a:srgbClr val="2C629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</a:t>
            </a:r>
            <a:r>
              <a:rPr kumimoji="0" lang="en-US" sz="10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ed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0CE0758-DA5A-024F-BAB6-DE67A9DAE61A}"/>
              </a:ext>
            </a:extLst>
          </p:cNvPr>
          <p:cNvSpPr/>
          <p:nvPr/>
        </p:nvSpPr>
        <p:spPr>
          <a:xfrm>
            <a:off x="1456662" y="3678296"/>
            <a:ext cx="3636332" cy="17280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st</a:t>
            </a:r>
            <a:r>
              <a:rPr kumimoji="0" lang="en-US" sz="10000" b="1" i="0" u="none" strike="noStrike" kern="1200" cap="none" spc="0" normalizeH="0" baseline="0" noProof="0" dirty="0">
                <a:ln>
                  <a:noFill/>
                </a:ln>
                <a:solidFill>
                  <a:srgbClr val="E1543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  <a:r>
              <a:rPr kumimoji="0" lang="en-US" sz="10000" b="1" i="0" u="none" strike="noStrike" kern="1200" cap="none" spc="0" normalizeH="0" baseline="0" noProof="0" dirty="0">
                <a:ln>
                  <a:noFill/>
                </a:ln>
                <a:solidFill>
                  <a:srgbClr val="2C629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C88BAB0-E2FB-7D4B-BEF5-CD76E955D998}"/>
              </a:ext>
            </a:extLst>
          </p:cNvPr>
          <p:cNvSpPr/>
          <p:nvPr/>
        </p:nvSpPr>
        <p:spPr>
          <a:xfrm>
            <a:off x="3051545" y="5129925"/>
            <a:ext cx="1158948" cy="17280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E1543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2C629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E1543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2C629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7534674-C3D2-A543-ABC3-DC14263BEE5B}"/>
              </a:ext>
            </a:extLst>
          </p:cNvPr>
          <p:cNvSpPr/>
          <p:nvPr/>
        </p:nvSpPr>
        <p:spPr>
          <a:xfrm>
            <a:off x="4465674" y="3678296"/>
            <a:ext cx="3221663" cy="17280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1" i="0" u="none" strike="noStrike" kern="1200" cap="none" spc="0" normalizeH="0" baseline="0" noProof="0" dirty="0">
                <a:ln>
                  <a:noFill/>
                </a:ln>
                <a:solidFill>
                  <a:srgbClr val="2C629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</a:t>
            </a:r>
            <a:r>
              <a:rPr kumimoji="0" lang="en-US" sz="10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ing</a:t>
            </a:r>
          </a:p>
        </p:txBody>
      </p:sp>
    </p:spTree>
    <p:extLst>
      <p:ext uri="{BB962C8B-B14F-4D97-AF65-F5344CB8AC3E}">
        <p14:creationId xmlns:p14="http://schemas.microsoft.com/office/powerpoint/2010/main" val="819212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8163ABB-B4B0-894E-8733-8241B4A79F1D}"/>
              </a:ext>
            </a:extLst>
          </p:cNvPr>
          <p:cNvSpPr/>
          <p:nvPr/>
        </p:nvSpPr>
        <p:spPr>
          <a:xfrm>
            <a:off x="1456662" y="672367"/>
            <a:ext cx="3636332" cy="17280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st</a:t>
            </a:r>
            <a:r>
              <a:rPr kumimoji="0" lang="en-US" sz="10000" b="1" i="0" u="none" strike="noStrike" kern="1200" cap="none" spc="0" normalizeH="0" baseline="0" noProof="0" dirty="0">
                <a:ln>
                  <a:noFill/>
                </a:ln>
                <a:solidFill>
                  <a:srgbClr val="E1543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  <a:r>
              <a:rPr kumimoji="0" lang="en-US" sz="10000" b="1" i="0" u="none" strike="noStrike" kern="1200" cap="none" spc="0" normalizeH="0" baseline="0" noProof="0" dirty="0">
                <a:ln>
                  <a:noFill/>
                </a:ln>
                <a:solidFill>
                  <a:srgbClr val="2C629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5EA0B17-B060-0844-824C-09F1CFE896CB}"/>
              </a:ext>
            </a:extLst>
          </p:cNvPr>
          <p:cNvSpPr/>
          <p:nvPr/>
        </p:nvSpPr>
        <p:spPr>
          <a:xfrm>
            <a:off x="3051545" y="2123996"/>
            <a:ext cx="1158948" cy="17280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E1543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2C629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E1543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2C629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4AD1645-229C-2748-A61B-07F65E85D750}"/>
              </a:ext>
            </a:extLst>
          </p:cNvPr>
          <p:cNvSpPr/>
          <p:nvPr/>
        </p:nvSpPr>
        <p:spPr>
          <a:xfrm>
            <a:off x="4465675" y="672367"/>
            <a:ext cx="2828260" cy="17280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1" i="0" u="none" strike="noStrike" kern="1200" cap="none" spc="0" normalizeH="0" baseline="0" noProof="0" dirty="0">
                <a:ln>
                  <a:noFill/>
                </a:ln>
                <a:solidFill>
                  <a:srgbClr val="2C629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</a:t>
            </a:r>
            <a:r>
              <a:rPr kumimoji="0" lang="en-US" sz="10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ed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0CE0758-DA5A-024F-BAB6-DE67A9DAE61A}"/>
              </a:ext>
            </a:extLst>
          </p:cNvPr>
          <p:cNvSpPr/>
          <p:nvPr/>
        </p:nvSpPr>
        <p:spPr>
          <a:xfrm>
            <a:off x="1456662" y="3678296"/>
            <a:ext cx="3636332" cy="17280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st</a:t>
            </a:r>
            <a:r>
              <a:rPr kumimoji="0" lang="en-US" sz="10000" b="1" i="0" u="none" strike="noStrike" kern="1200" cap="none" spc="0" normalizeH="0" baseline="0" noProof="0" dirty="0">
                <a:ln>
                  <a:noFill/>
                </a:ln>
                <a:solidFill>
                  <a:srgbClr val="E1543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  <a:r>
              <a:rPr kumimoji="0" lang="en-US" sz="10000" b="1" i="0" u="none" strike="noStrike" kern="1200" cap="none" spc="0" normalizeH="0" baseline="0" noProof="0" dirty="0">
                <a:ln>
                  <a:noFill/>
                </a:ln>
                <a:solidFill>
                  <a:srgbClr val="2C629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C88BAB0-E2FB-7D4B-BEF5-CD76E955D998}"/>
              </a:ext>
            </a:extLst>
          </p:cNvPr>
          <p:cNvSpPr/>
          <p:nvPr/>
        </p:nvSpPr>
        <p:spPr>
          <a:xfrm>
            <a:off x="3051545" y="5129925"/>
            <a:ext cx="1158948" cy="17280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E1543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2C629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E1543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2C629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7534674-C3D2-A543-ABC3-DC14263BEE5B}"/>
              </a:ext>
            </a:extLst>
          </p:cNvPr>
          <p:cNvSpPr/>
          <p:nvPr/>
        </p:nvSpPr>
        <p:spPr>
          <a:xfrm>
            <a:off x="4465674" y="3678296"/>
            <a:ext cx="3221663" cy="17280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1" i="0" u="none" strike="noStrike" kern="1200" cap="none" spc="0" normalizeH="0" baseline="0" noProof="0" dirty="0">
                <a:ln>
                  <a:noFill/>
                </a:ln>
                <a:solidFill>
                  <a:srgbClr val="2C629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</a:t>
            </a:r>
            <a:r>
              <a:rPr kumimoji="0" lang="en-US" sz="10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ing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D1C2FB5-5B78-B05F-838D-207CE3DC1648}"/>
              </a:ext>
            </a:extLst>
          </p:cNvPr>
          <p:cNvSpPr/>
          <p:nvPr/>
        </p:nvSpPr>
        <p:spPr>
          <a:xfrm>
            <a:off x="1850064" y="846142"/>
            <a:ext cx="2721935" cy="1554300"/>
          </a:xfrm>
          <a:prstGeom prst="rect">
            <a:avLst/>
          </a:prstGeom>
          <a:noFill/>
          <a:ln w="38100">
            <a:solidFill>
              <a:schemeClr val="bg1">
                <a:lumMod val="65000"/>
              </a:schemeClr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986FDE-37C5-6204-A25A-3FB02C962D49}"/>
              </a:ext>
            </a:extLst>
          </p:cNvPr>
          <p:cNvSpPr/>
          <p:nvPr/>
        </p:nvSpPr>
        <p:spPr>
          <a:xfrm>
            <a:off x="1850064" y="3852071"/>
            <a:ext cx="2721935" cy="1554299"/>
          </a:xfrm>
          <a:prstGeom prst="rect">
            <a:avLst/>
          </a:prstGeom>
          <a:noFill/>
          <a:ln w="38100">
            <a:solidFill>
              <a:schemeClr val="bg1">
                <a:lumMod val="65000"/>
              </a:schemeClr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91813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46;p36">
            <a:extLst>
              <a:ext uri="{FF2B5EF4-FFF2-40B4-BE49-F238E27FC236}">
                <a16:creationId xmlns:a16="http://schemas.microsoft.com/office/drawing/2014/main" id="{915F26F0-ABF0-ABBD-6889-584B1220B01D}"/>
              </a:ext>
            </a:extLst>
          </p:cNvPr>
          <p:cNvSpPr txBox="1"/>
          <p:nvPr/>
        </p:nvSpPr>
        <p:spPr>
          <a:xfrm>
            <a:off x="0" y="2347658"/>
            <a:ext cx="9143999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shopped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50;p36">
            <a:extLst>
              <a:ext uri="{FF2B5EF4-FFF2-40B4-BE49-F238E27FC236}">
                <a16:creationId xmlns:a16="http://schemas.microsoft.com/office/drawing/2014/main" id="{D43F15E5-1011-7E78-DF53-054B7F62D52A}"/>
              </a:ext>
            </a:extLst>
          </p:cNvPr>
          <p:cNvSpPr txBox="1"/>
          <p:nvPr/>
        </p:nvSpPr>
        <p:spPr>
          <a:xfrm>
            <a:off x="0" y="3966094"/>
            <a:ext cx="9143999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begged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86054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46;p36">
            <a:extLst>
              <a:ext uri="{FF2B5EF4-FFF2-40B4-BE49-F238E27FC236}">
                <a16:creationId xmlns:a16="http://schemas.microsoft.com/office/drawing/2014/main" id="{915F26F0-ABF0-ABBD-6889-584B1220B01D}"/>
              </a:ext>
            </a:extLst>
          </p:cNvPr>
          <p:cNvSpPr txBox="1"/>
          <p:nvPr/>
        </p:nvSpPr>
        <p:spPr>
          <a:xfrm>
            <a:off x="0" y="2347658"/>
            <a:ext cx="9143999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lang="en-US" sz="8000" b="1" dirty="0">
                <a:solidFill>
                  <a:prstClr val="black"/>
                </a:solidFill>
                <a:latin typeface="Century Gothic"/>
                <a:sym typeface="Century Gothic"/>
              </a:rPr>
              <a:t>c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lapping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50;p36">
            <a:extLst>
              <a:ext uri="{FF2B5EF4-FFF2-40B4-BE49-F238E27FC236}">
                <a16:creationId xmlns:a16="http://schemas.microsoft.com/office/drawing/2014/main" id="{D43F15E5-1011-7E78-DF53-054B7F62D52A}"/>
              </a:ext>
            </a:extLst>
          </p:cNvPr>
          <p:cNvSpPr txBox="1"/>
          <p:nvPr/>
        </p:nvSpPr>
        <p:spPr>
          <a:xfrm>
            <a:off x="0" y="3966094"/>
            <a:ext cx="9143999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sitting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35415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73289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45247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660300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084090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602863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234045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420DF26-60A0-47C0-A28D-34023D7B517F}"/>
              </a:ext>
            </a:extLst>
          </p:cNvPr>
          <p:cNvSpPr txBox="1"/>
          <p:nvPr/>
        </p:nvSpPr>
        <p:spPr>
          <a:xfrm>
            <a:off x="86265" y="2067284"/>
            <a:ext cx="9143999" cy="186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truth</a:t>
            </a:r>
            <a:endParaRPr kumimoji="0" lang="en-US" sz="1800" b="0" i="0" u="none" strike="noStrike" kern="1200" cap="none" spc="30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Heart 5">
            <a:extLst>
              <a:ext uri="{FF2B5EF4-FFF2-40B4-BE49-F238E27FC236}">
                <a16:creationId xmlns:a16="http://schemas.microsoft.com/office/drawing/2014/main" id="{9EA537DF-4ED9-4B42-969B-ADA11DF37F22}"/>
              </a:ext>
            </a:extLst>
          </p:cNvPr>
          <p:cNvSpPr/>
          <p:nvPr/>
        </p:nvSpPr>
        <p:spPr>
          <a:xfrm>
            <a:off x="4072182" y="4062051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67AF601-CDE7-844A-93C3-72D3C012C4ED}"/>
              </a:ext>
            </a:extLst>
          </p:cNvPr>
          <p:cNvSpPr/>
          <p:nvPr/>
        </p:nvSpPr>
        <p:spPr>
          <a:xfrm>
            <a:off x="2542866" y="4062051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B16339C-BDDF-0C40-8E9A-172E743110EF}"/>
              </a:ext>
            </a:extLst>
          </p:cNvPr>
          <p:cNvSpPr/>
          <p:nvPr/>
        </p:nvSpPr>
        <p:spPr>
          <a:xfrm>
            <a:off x="3265998" y="4062051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BB3C8B5-01B3-6E40-8B2E-373012E301DE}"/>
              </a:ext>
            </a:extLst>
          </p:cNvPr>
          <p:cNvSpPr/>
          <p:nvPr/>
        </p:nvSpPr>
        <p:spPr>
          <a:xfrm>
            <a:off x="5263369" y="4062051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EE616C8-1D3F-4CA0-3095-77D8C1E09AD1}"/>
              </a:ext>
            </a:extLst>
          </p:cNvPr>
          <p:cNvCxnSpPr>
            <a:cxnSpLocks/>
          </p:cNvCxnSpPr>
          <p:nvPr/>
        </p:nvCxnSpPr>
        <p:spPr>
          <a:xfrm>
            <a:off x="5006717" y="3918347"/>
            <a:ext cx="1139251" cy="0"/>
          </a:xfrm>
          <a:prstGeom prst="line">
            <a:avLst/>
          </a:prstGeom>
          <a:ln w="25400">
            <a:solidFill>
              <a:srgbClr val="2C62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6ECA51A1-C9C0-1E71-C9B1-E37398E177EF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22349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420DF26-60A0-47C0-A28D-34023D7B517F}"/>
              </a:ext>
            </a:extLst>
          </p:cNvPr>
          <p:cNvSpPr txBox="1"/>
          <p:nvPr/>
        </p:nvSpPr>
        <p:spPr>
          <a:xfrm>
            <a:off x="86265" y="2067284"/>
            <a:ext cx="9143999" cy="186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truly</a:t>
            </a:r>
          </a:p>
        </p:txBody>
      </p:sp>
      <p:sp>
        <p:nvSpPr>
          <p:cNvPr id="12" name="Heart 11">
            <a:extLst>
              <a:ext uri="{FF2B5EF4-FFF2-40B4-BE49-F238E27FC236}">
                <a16:creationId xmlns:a16="http://schemas.microsoft.com/office/drawing/2014/main" id="{D278E194-6184-2146-A8C1-63D0F88DF8A3}"/>
              </a:ext>
            </a:extLst>
          </p:cNvPr>
          <p:cNvSpPr/>
          <p:nvPr/>
        </p:nvSpPr>
        <p:spPr>
          <a:xfrm>
            <a:off x="4129167" y="4070973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8831A98-358D-B540-83F7-8712102616B7}"/>
              </a:ext>
            </a:extLst>
          </p:cNvPr>
          <p:cNvSpPr/>
          <p:nvPr/>
        </p:nvSpPr>
        <p:spPr>
          <a:xfrm>
            <a:off x="2740986" y="4062051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08C0A65-A452-2244-A5EB-A8703054F45B}"/>
              </a:ext>
            </a:extLst>
          </p:cNvPr>
          <p:cNvSpPr/>
          <p:nvPr/>
        </p:nvSpPr>
        <p:spPr>
          <a:xfrm>
            <a:off x="3464118" y="4062051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97D8382-2AEF-2348-AABF-BF36B0B1B759}"/>
              </a:ext>
            </a:extLst>
          </p:cNvPr>
          <p:cNvSpPr/>
          <p:nvPr/>
        </p:nvSpPr>
        <p:spPr>
          <a:xfrm>
            <a:off x="4923570" y="4070973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33576EC-9037-C043-B0FD-CE90D66B244A}"/>
              </a:ext>
            </a:extLst>
          </p:cNvPr>
          <p:cNvSpPr/>
          <p:nvPr/>
        </p:nvSpPr>
        <p:spPr>
          <a:xfrm>
            <a:off x="5631462" y="4062051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C7DD2CC-B23A-DC40-231B-A1CB902DD695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11996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879520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3" name="Google Shape;288;p3">
            <a:extLst>
              <a:ext uri="{FF2B5EF4-FFF2-40B4-BE49-F238E27FC236}">
                <a16:creationId xmlns:a16="http://schemas.microsoft.com/office/drawing/2014/main" id="{FB026085-2D6C-BFF8-5D7A-765F8ACFEFB9}"/>
              </a:ext>
            </a:extLst>
          </p:cNvPr>
          <p:cNvSpPr txBox="1"/>
          <p:nvPr/>
        </p:nvSpPr>
        <p:spPr>
          <a:xfrm>
            <a:off x="0" y="2496268"/>
            <a:ext cx="9144000" cy="932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409C"/>
              </a:buClr>
              <a:buSzPts val="5400"/>
              <a:buFont typeface="Century Gothic"/>
              <a:buNone/>
            </a:pPr>
            <a:r>
              <a:rPr lang="en-US" sz="5400" b="1" i="0" u="none" strike="noStrike" cap="none" dirty="0">
                <a:solidFill>
                  <a:srgbClr val="2C629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Teach</a:t>
            </a:r>
            <a:endParaRPr dirty="0">
              <a:solidFill>
                <a:srgbClr val="2C629F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4C89B1E-FB5F-680D-EC17-1541E17E7F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6" name="Star: 5 Points 8">
            <a:extLst>
              <a:ext uri="{FF2B5EF4-FFF2-40B4-BE49-F238E27FC236}">
                <a16:creationId xmlns:a16="http://schemas.microsoft.com/office/drawing/2014/main" id="{D4F75F7B-5E00-C297-A79A-332F35729540}"/>
              </a:ext>
            </a:extLst>
          </p:cNvPr>
          <p:cNvSpPr>
            <a:spLocks noChangeAspect="1"/>
          </p:cNvSpPr>
          <p:nvPr/>
        </p:nvSpPr>
        <p:spPr>
          <a:xfrm>
            <a:off x="8297598" y="177661"/>
            <a:ext cx="665691" cy="640080"/>
          </a:xfrm>
          <a:prstGeom prst="star5">
            <a:avLst/>
          </a:prstGeom>
          <a:solidFill>
            <a:srgbClr val="E67448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7783000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420DF26-60A0-47C0-A28D-34023D7B517F}"/>
              </a:ext>
            </a:extLst>
          </p:cNvPr>
          <p:cNvSpPr txBox="1"/>
          <p:nvPr/>
        </p:nvSpPr>
        <p:spPr>
          <a:xfrm>
            <a:off x="86265" y="2067284"/>
            <a:ext cx="9143999" cy="186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busy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AF847E3-A911-4C0F-B6A2-9334BB260FA4}"/>
              </a:ext>
            </a:extLst>
          </p:cNvPr>
          <p:cNvSpPr/>
          <p:nvPr/>
        </p:nvSpPr>
        <p:spPr>
          <a:xfrm>
            <a:off x="3090970" y="4077715"/>
            <a:ext cx="637309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EE346BB-2F0E-45A4-92B6-86B5544114D0}"/>
              </a:ext>
            </a:extLst>
          </p:cNvPr>
          <p:cNvSpPr/>
          <p:nvPr/>
        </p:nvSpPr>
        <p:spPr>
          <a:xfrm>
            <a:off x="5620644" y="4077715"/>
            <a:ext cx="637309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Heart 6">
            <a:extLst>
              <a:ext uri="{FF2B5EF4-FFF2-40B4-BE49-F238E27FC236}">
                <a16:creationId xmlns:a16="http://schemas.microsoft.com/office/drawing/2014/main" id="{62C0DF10-D280-FB4A-8300-26DF9CAF3DF1}"/>
              </a:ext>
            </a:extLst>
          </p:cNvPr>
          <p:cNvSpPr/>
          <p:nvPr/>
        </p:nvSpPr>
        <p:spPr>
          <a:xfrm>
            <a:off x="3914208" y="4082176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DE7763B-FB58-9E4E-A7C7-7A14EEDAF723}"/>
              </a:ext>
            </a:extLst>
          </p:cNvPr>
          <p:cNvSpPr/>
          <p:nvPr/>
        </p:nvSpPr>
        <p:spPr>
          <a:xfrm>
            <a:off x="4859459" y="4077715"/>
            <a:ext cx="637309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72305A9-2A26-B8E9-56B5-96C928A387A3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tar: 5 Points 8">
            <a:extLst>
              <a:ext uri="{FF2B5EF4-FFF2-40B4-BE49-F238E27FC236}">
                <a16:creationId xmlns:a16="http://schemas.microsoft.com/office/drawing/2014/main" id="{CC3DC5CC-2E81-061A-A1FD-CE0B6017958B}"/>
              </a:ext>
            </a:extLst>
          </p:cNvPr>
          <p:cNvSpPr>
            <a:spLocks noChangeAspect="1"/>
          </p:cNvSpPr>
          <p:nvPr/>
        </p:nvSpPr>
        <p:spPr>
          <a:xfrm>
            <a:off x="8297598" y="177661"/>
            <a:ext cx="665691" cy="640080"/>
          </a:xfrm>
          <a:prstGeom prst="star5">
            <a:avLst/>
          </a:prstGeom>
          <a:solidFill>
            <a:srgbClr val="E67448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8121019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461548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63165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972115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113094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The kids were skipping and running on the playground.</a:t>
            </a:r>
            <a:endParaRPr kumimoji="0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8751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We were busy shopping and chatting.</a:t>
            </a:r>
            <a:endParaRPr kumimoji="0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794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She stopped jogging and fanned herself.</a:t>
            </a:r>
            <a:endParaRPr kumimoji="0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1024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498985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374698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3" name="Google Shape;288;p3">
            <a:extLst>
              <a:ext uri="{FF2B5EF4-FFF2-40B4-BE49-F238E27FC236}">
                <a16:creationId xmlns:a16="http://schemas.microsoft.com/office/drawing/2014/main" id="{FB026085-2D6C-BFF8-5D7A-765F8ACFEFB9}"/>
              </a:ext>
            </a:extLst>
          </p:cNvPr>
          <p:cNvSpPr txBox="1"/>
          <p:nvPr/>
        </p:nvSpPr>
        <p:spPr>
          <a:xfrm>
            <a:off x="0" y="365127"/>
            <a:ext cx="9144000" cy="932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409C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The Busy Day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DD3AFC-CC3D-226A-DC1B-101B048B8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7" name="Google Shape;923;p56">
            <a:extLst>
              <a:ext uri="{FF2B5EF4-FFF2-40B4-BE49-F238E27FC236}">
                <a16:creationId xmlns:a16="http://schemas.microsoft.com/office/drawing/2014/main" id="{53A1068A-6518-8147-541A-DE138B9E1AAB}"/>
              </a:ext>
            </a:extLst>
          </p:cNvPr>
          <p:cNvSpPr txBox="1"/>
          <p:nvPr/>
        </p:nvSpPr>
        <p:spPr>
          <a:xfrm>
            <a:off x="478346" y="1519087"/>
            <a:ext cx="8105214" cy="361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ct val="120000"/>
              </a:lnSpc>
              <a:buClr>
                <a:prstClr val="black"/>
              </a:buClr>
              <a:buSzPts val="6600"/>
              <a:defRPr/>
            </a:pPr>
            <a:r>
              <a:rPr lang="en-US" sz="32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When Edwin got home from work, he dropped his bag on the floor and plopped on the couch. “What a busy day I had,” he sighed. “I am exhausted.” Edwin’s roommate walked in. “What made your day so busy?” he asked. Edwin explained.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61652047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DD3AFC-CC3D-226A-DC1B-101B048B8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7" name="Google Shape;923;p56">
            <a:extLst>
              <a:ext uri="{FF2B5EF4-FFF2-40B4-BE49-F238E27FC236}">
                <a16:creationId xmlns:a16="http://schemas.microsoft.com/office/drawing/2014/main" id="{53A1068A-6518-8147-541A-DE138B9E1AAB}"/>
              </a:ext>
            </a:extLst>
          </p:cNvPr>
          <p:cNvSpPr txBox="1"/>
          <p:nvPr/>
        </p:nvSpPr>
        <p:spPr>
          <a:xfrm>
            <a:off x="595656" y="706287"/>
            <a:ext cx="8105214" cy="361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ct val="120000"/>
              </a:lnSpc>
              <a:buClr>
                <a:prstClr val="black"/>
              </a:buClr>
              <a:buSzPts val="6600"/>
              <a:defRPr/>
            </a:pPr>
            <a:r>
              <a:rPr lang="en-US" sz="32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“It started this morning when I dropped off some letters at the post office. The line was so long that I ended up running late for work. Then, at work, I had so many meetings. It felt like they were never going to end. I planned to come home for lunch, but I was so busy I skipped that trip.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39545655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DD3AFC-CC3D-226A-DC1B-101B048B8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7" name="Google Shape;923;p56">
            <a:extLst>
              <a:ext uri="{FF2B5EF4-FFF2-40B4-BE49-F238E27FC236}">
                <a16:creationId xmlns:a16="http://schemas.microsoft.com/office/drawing/2014/main" id="{53A1068A-6518-8147-541A-DE138B9E1AAB}"/>
              </a:ext>
            </a:extLst>
          </p:cNvPr>
          <p:cNvSpPr txBox="1"/>
          <p:nvPr/>
        </p:nvSpPr>
        <p:spPr>
          <a:xfrm>
            <a:off x="595656" y="706287"/>
            <a:ext cx="8105214" cy="361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ct val="120000"/>
              </a:lnSpc>
              <a:buClr>
                <a:prstClr val="black"/>
              </a:buClr>
              <a:buSzPts val="6600"/>
              <a:defRPr/>
            </a:pPr>
            <a:r>
              <a:rPr lang="en-US" sz="32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I grabbed a sandwich and a drink from the diner on the corner. As I was jogging back to the office, I tripped and dropped my drink. But I was too busy to go back and get a new one. When my day was finally over, I hopped in my car and drove home.”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66648751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DD3AFC-CC3D-226A-DC1B-101B048B8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7" name="Google Shape;923;p56">
            <a:extLst>
              <a:ext uri="{FF2B5EF4-FFF2-40B4-BE49-F238E27FC236}">
                <a16:creationId xmlns:a16="http://schemas.microsoft.com/office/drawing/2014/main" id="{53A1068A-6518-8147-541A-DE138B9E1AAB}"/>
              </a:ext>
            </a:extLst>
          </p:cNvPr>
          <p:cNvSpPr txBox="1"/>
          <p:nvPr/>
        </p:nvSpPr>
        <p:spPr>
          <a:xfrm>
            <a:off x="595656" y="706287"/>
            <a:ext cx="8105214" cy="361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ct val="120000"/>
              </a:lnSpc>
              <a:buClr>
                <a:prstClr val="black"/>
              </a:buClr>
              <a:buSzPts val="6600"/>
              <a:defRPr/>
            </a:pPr>
            <a:r>
              <a:rPr lang="en-US" sz="32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“What are you planning to do this evening?” Edwin’s roommate asked. “Nothing!” Edwin responded, “I will be sitting right here on this couch, resting.”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4893168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483866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798273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40;p67">
            <a:extLst>
              <a:ext uri="{FF2B5EF4-FFF2-40B4-BE49-F238E27FC236}">
                <a16:creationId xmlns:a16="http://schemas.microsoft.com/office/drawing/2014/main" id="{C074E753-6D3D-6A1E-58B1-8F4D19F52894}"/>
              </a:ext>
            </a:extLst>
          </p:cNvPr>
          <p:cNvSpPr txBox="1"/>
          <p:nvPr/>
        </p:nvSpPr>
        <p:spPr>
          <a:xfrm>
            <a:off x="553913" y="3429000"/>
            <a:ext cx="803617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Insert brief reinforcement activity and/or transition to next part of reading block.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467930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y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160480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969</TotalTime>
  <Words>971</Words>
  <Application>Microsoft Macintosh PowerPoint</Application>
  <PresentationFormat>On-screen Show (4:3)</PresentationFormat>
  <Paragraphs>174</Paragraphs>
  <Slides>81</Slides>
  <Notes>35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81</vt:i4>
      </vt:variant>
    </vt:vector>
  </HeadingPairs>
  <TitlesOfParts>
    <vt:vector size="85" baseType="lpstr">
      <vt:lpstr>Arial</vt:lpstr>
      <vt:lpstr>Calibri</vt:lpstr>
      <vt:lpstr>Century Gothic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Colleen Pollett</dc:creator>
  <cp:lastModifiedBy>Alyssa Ricke</cp:lastModifiedBy>
  <cp:revision>42</cp:revision>
  <dcterms:created xsi:type="dcterms:W3CDTF">2022-06-06T14:24:31Z</dcterms:created>
  <dcterms:modified xsi:type="dcterms:W3CDTF">2023-08-10T20:46:14Z</dcterms:modified>
</cp:coreProperties>
</file>