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81"/>
  </p:notesMasterIdLst>
  <p:sldIdLst>
    <p:sldId id="3274" r:id="rId3"/>
    <p:sldId id="2199" r:id="rId4"/>
    <p:sldId id="3049" r:id="rId5"/>
    <p:sldId id="3275" r:id="rId6"/>
    <p:sldId id="2240" r:id="rId7"/>
    <p:sldId id="2238" r:id="rId8"/>
    <p:sldId id="2241" r:id="rId9"/>
    <p:sldId id="2198" r:id="rId10"/>
    <p:sldId id="2417" r:id="rId11"/>
    <p:sldId id="2746" r:id="rId12"/>
    <p:sldId id="2747" r:id="rId13"/>
    <p:sldId id="2748" r:id="rId14"/>
    <p:sldId id="2749" r:id="rId15"/>
    <p:sldId id="2422" r:id="rId16"/>
    <p:sldId id="2423" r:id="rId17"/>
    <p:sldId id="2424" r:id="rId18"/>
    <p:sldId id="2750" r:id="rId19"/>
    <p:sldId id="2751" r:id="rId20"/>
    <p:sldId id="2752" r:id="rId21"/>
    <p:sldId id="2753" r:id="rId22"/>
    <p:sldId id="2242" r:id="rId23"/>
    <p:sldId id="2200" r:id="rId24"/>
    <p:sldId id="2201" r:id="rId25"/>
    <p:sldId id="2243" r:id="rId26"/>
    <p:sldId id="2202" r:id="rId27"/>
    <p:sldId id="2244" r:id="rId28"/>
    <p:sldId id="2203" r:id="rId29"/>
    <p:sldId id="2318" r:id="rId30"/>
    <p:sldId id="2319" r:id="rId31"/>
    <p:sldId id="2362" r:id="rId32"/>
    <p:sldId id="319" r:id="rId33"/>
    <p:sldId id="3199" r:id="rId34"/>
    <p:sldId id="3233" r:id="rId35"/>
    <p:sldId id="3263" r:id="rId36"/>
    <p:sldId id="3234" r:id="rId37"/>
    <p:sldId id="3264" r:id="rId38"/>
    <p:sldId id="2970" r:id="rId39"/>
    <p:sldId id="2971" r:id="rId40"/>
    <p:sldId id="2972" r:id="rId41"/>
    <p:sldId id="2213" r:id="rId42"/>
    <p:sldId id="2214" r:id="rId43"/>
    <p:sldId id="2245" r:id="rId44"/>
    <p:sldId id="2216" r:id="rId45"/>
    <p:sldId id="3276" r:id="rId46"/>
    <p:sldId id="2217" r:id="rId47"/>
    <p:sldId id="368" r:id="rId48"/>
    <p:sldId id="3265" r:id="rId49"/>
    <p:sldId id="3266" r:id="rId50"/>
    <p:sldId id="3267" r:id="rId51"/>
    <p:sldId id="3268" r:id="rId52"/>
    <p:sldId id="3273" r:id="rId53"/>
    <p:sldId id="2289" r:id="rId54"/>
    <p:sldId id="2221" r:id="rId55"/>
    <p:sldId id="2222" r:id="rId56"/>
    <p:sldId id="2224" r:id="rId57"/>
    <p:sldId id="2226" r:id="rId58"/>
    <p:sldId id="2227" r:id="rId59"/>
    <p:sldId id="2138" r:id="rId60"/>
    <p:sldId id="2101" r:id="rId61"/>
    <p:sldId id="3277" r:id="rId62"/>
    <p:sldId id="2104" r:id="rId63"/>
    <p:sldId id="578" r:id="rId64"/>
    <p:sldId id="555" r:id="rId65"/>
    <p:sldId id="562" r:id="rId66"/>
    <p:sldId id="791" r:id="rId67"/>
    <p:sldId id="794" r:id="rId68"/>
    <p:sldId id="2228" r:id="rId69"/>
    <p:sldId id="2223" r:id="rId70"/>
    <p:sldId id="2230" r:id="rId71"/>
    <p:sldId id="2305" r:id="rId72"/>
    <p:sldId id="2338" r:id="rId73"/>
    <p:sldId id="2339" r:id="rId74"/>
    <p:sldId id="2234" r:id="rId75"/>
    <p:sldId id="2235" r:id="rId76"/>
    <p:sldId id="2132" r:id="rId77"/>
    <p:sldId id="2163" r:id="rId78"/>
    <p:sldId id="2225" r:id="rId79"/>
    <p:sldId id="2236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97"/>
    <p:restoredTop sz="78803"/>
  </p:normalViewPr>
  <p:slideViewPr>
    <p:cSldViewPr snapToGrid="0" snapToObjects="1">
      <p:cViewPr varScale="1">
        <p:scale>
          <a:sx n="91" d="100"/>
          <a:sy n="91" d="100"/>
        </p:scale>
        <p:origin x="14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86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190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03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G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724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03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g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44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0372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131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1903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g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445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1-45</a:t>
            </a:r>
          </a:p>
          <a:p>
            <a:endParaRPr lang="en-US" dirty="0"/>
          </a:p>
          <a:p>
            <a:r>
              <a:rPr lang="en-US" dirty="0"/>
              <a:t>The digraph TH has not been introduced yet.</a:t>
            </a:r>
          </a:p>
          <a:p>
            <a:r>
              <a:rPr lang="en-US" dirty="0"/>
              <a:t>E represents the</a:t>
            </a:r>
            <a:r>
              <a:rPr lang="en-US" b="0" dirty="0"/>
              <a:t> /</a:t>
            </a:r>
            <a:r>
              <a:rPr lang="en-US" b="0" dirty="0" err="1"/>
              <a:t>ŭ</a:t>
            </a:r>
            <a:r>
              <a:rPr lang="en-US" b="0" dirty="0"/>
              <a:t>/ or /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b="0" dirty="0"/>
              <a:t>sound depending on stress.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688796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3256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13+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temporarily irregular word is now decodable because nasalized A and D /d/ have been introduced.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03542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as a word can be pronounced /</a:t>
            </a:r>
            <a:r>
              <a:rPr lang="en-US" dirty="0" err="1"/>
              <a:t>ā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1223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9-20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r>
              <a:rPr lang="en-US" dirty="0"/>
              <a:t>S /z/ has not been introduced yet.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13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11-20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 /z/ has not been introduced yet.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7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Lesson 13+</a:t>
            </a:r>
          </a:p>
          <a:p>
            <a:endParaRPr lang="en-US" sz="1900" dirty="0"/>
          </a:p>
          <a:p>
            <a:r>
              <a:rPr lang="en-US" sz="1900" dirty="0"/>
              <a:t>AI </a:t>
            </a:r>
            <a:r>
              <a:rPr lang="en-US" sz="2000" dirty="0"/>
              <a:t>represents</a:t>
            </a:r>
            <a:r>
              <a:rPr lang="en-US" sz="1900" dirty="0"/>
              <a:t> the /</a:t>
            </a:r>
            <a:r>
              <a:rPr lang="en-US" sz="1900" dirty="0" err="1"/>
              <a:t>ĕ</a:t>
            </a:r>
            <a:r>
              <a:rPr lang="en-US" sz="1900" dirty="0"/>
              <a:t>/ sound.</a:t>
            </a:r>
          </a:p>
          <a:p>
            <a:endParaRPr lang="en-US" sz="1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/>
              <a:t>The white rectangle under the word may be used in editing mode. Cover the heart and square icons then reveal them one at a time during instruction. </a:t>
            </a:r>
            <a:endParaRPr lang="en-US" sz="2000" b="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95822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569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092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037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131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07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731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653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628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844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89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2235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5246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019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77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428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70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732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585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656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1102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88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11/29/22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73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C1EA6E-61F3-08FE-74A8-9C1230F1476B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16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g /g/</a:t>
            </a:r>
          </a:p>
        </p:txBody>
      </p:sp>
    </p:spTree>
    <p:extLst>
      <p:ext uri="{BB962C8B-B14F-4D97-AF65-F5344CB8AC3E}">
        <p14:creationId xmlns:p14="http://schemas.microsoft.com/office/powerpoint/2010/main" val="3067432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7045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357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8534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6880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757115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511585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75789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763204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477279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783958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648113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827003-CD9E-F0C9-B6A6-195100CF5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168031" y="3714750"/>
            <a:ext cx="2807931" cy="23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9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2471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69612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dog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24363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90168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4D3695-A664-4695-6594-DE53C0025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F47AE7-23C1-6C2B-405B-944E72FC2424}"/>
              </a:ext>
            </a:extLst>
          </p:cNvPr>
          <p:cNvSpPr txBox="1"/>
          <p:nvPr/>
        </p:nvSpPr>
        <p:spPr>
          <a:xfrm>
            <a:off x="3182731" y="447286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42564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D406FF3B-3EFE-5C38-5467-C1437E5AC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86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5D6593B7-6475-D933-D0E6-120B1D30D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71" y="1035556"/>
            <a:ext cx="2213149" cy="379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56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E6C490FB-41C8-E5EA-8395-550928FAA1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51" b="27521"/>
          <a:stretch/>
        </p:blipFill>
        <p:spPr>
          <a:xfrm>
            <a:off x="19332" y="873457"/>
            <a:ext cx="9124667" cy="40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60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71C52CD2-64BC-634B-E9B6-E027861FC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211" y="2697480"/>
            <a:ext cx="1371283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86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BCE8F1E3-37EE-DA75-2CA0-6CF11B7CC1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60" b="3300"/>
          <a:stretch/>
        </p:blipFill>
        <p:spPr>
          <a:xfrm>
            <a:off x="13648" y="873457"/>
            <a:ext cx="9130352" cy="6086901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FD7FFAF-2310-3337-5AD1-D4C7CD1F9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8089" y="6296573"/>
            <a:ext cx="491319" cy="514715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1811D1B-8A1A-A530-F63F-DE95E4A228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" y="6220738"/>
            <a:ext cx="613746" cy="58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877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tug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gap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941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fog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pig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got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466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gas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gum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gut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166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14C388-C05C-88DB-3320-B7AF76CCDE1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16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g /g/</a:t>
            </a:r>
          </a:p>
        </p:txBody>
      </p:sp>
    </p:spTree>
    <p:extLst>
      <p:ext uri="{BB962C8B-B14F-4D97-AF65-F5344CB8AC3E}">
        <p14:creationId xmlns:p14="http://schemas.microsoft.com/office/powerpoint/2010/main" val="6674784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F6257A-E263-DAA2-1FF7-EFA25C133B93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16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g /g/</a:t>
            </a:r>
          </a:p>
        </p:txBody>
      </p:sp>
    </p:spTree>
    <p:extLst>
      <p:ext uri="{BB962C8B-B14F-4D97-AF65-F5344CB8AC3E}">
        <p14:creationId xmlns:p14="http://schemas.microsoft.com/office/powerpoint/2010/main" val="28407569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827003-CD9E-F0C9-B6A6-195100CF5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168031" y="3714750"/>
            <a:ext cx="2807931" cy="23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7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2471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15758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dog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24363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14049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E4652F-1EC4-9CD8-955F-306B375B7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D75C56-F6CF-9EDA-333C-CFC32024F00F}"/>
              </a:ext>
            </a:extLst>
          </p:cNvPr>
          <p:cNvSpPr txBox="1"/>
          <p:nvPr/>
        </p:nvSpPr>
        <p:spPr>
          <a:xfrm>
            <a:off x="3182731" y="447286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79008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BCE8F1E3-37EE-DA75-2CA0-6CF11B7CC1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60" b="3300"/>
          <a:stretch/>
        </p:blipFill>
        <p:spPr>
          <a:xfrm>
            <a:off x="13648" y="873457"/>
            <a:ext cx="9130352" cy="6086901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FD7FFAF-2310-3337-5AD1-D4C7CD1F9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8089" y="6296573"/>
            <a:ext cx="491319" cy="514715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1811D1B-8A1A-A530-F63F-DE95E4A228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" y="6220738"/>
            <a:ext cx="613746" cy="58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290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got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gas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dog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pig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561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</a:t>
            </a:r>
            <a:endParaRPr lang="en-US" sz="11500" spc="30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486992C-6E00-2B2F-A404-C9085B15D192}"/>
              </a:ext>
            </a:extLst>
          </p:cNvPr>
          <p:cNvSpPr/>
          <p:nvPr/>
        </p:nvSpPr>
        <p:spPr>
          <a:xfrm>
            <a:off x="4835309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C51931-041E-A838-23DF-84F1A33A35CA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BCB0CF40-9417-27B1-F56A-A2ACCB8CAA5B}"/>
              </a:ext>
            </a:extLst>
          </p:cNvPr>
          <p:cNvSpPr/>
          <p:nvPr/>
        </p:nvSpPr>
        <p:spPr>
          <a:xfrm>
            <a:off x="3667416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3C9B3-62EA-76AD-29C7-00B94802890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91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al"/>
              </a:rPr>
              <a:t>I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42DD39D-7E56-463D-A162-AE3FFD37B688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BE979-90C9-F1A5-7990-32D5C58EAF8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02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CDB865-D07B-4DC4-8A2C-792A8372CFAE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alibri" panose="020F0502020204030204"/>
                <a:sym typeface="Arial"/>
              </a:rPr>
              <a:t>and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FACC3B-A3E7-BCC4-E93F-E5C03E2EB552}"/>
              </a:ext>
            </a:extLst>
          </p:cNvPr>
          <p:cNvSpPr/>
          <p:nvPr/>
        </p:nvSpPr>
        <p:spPr>
          <a:xfrm>
            <a:off x="3327287" y="398350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A21644-7CB4-CA2E-7DEF-11B9EE4FA553}"/>
              </a:ext>
            </a:extLst>
          </p:cNvPr>
          <p:cNvSpPr/>
          <p:nvPr/>
        </p:nvSpPr>
        <p:spPr>
          <a:xfrm>
            <a:off x="4251960" y="39995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91CC17-79CD-F0F0-DFE4-28F3B4596CC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099ADC-ECF9-942B-C73D-6EA36DDA268D}"/>
              </a:ext>
            </a:extLst>
          </p:cNvPr>
          <p:cNvSpPr/>
          <p:nvPr/>
        </p:nvSpPr>
        <p:spPr>
          <a:xfrm>
            <a:off x="5176633" y="398350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885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a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5C32AB5-3E76-3EE2-2C45-BD9230175A32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28A36-F2A2-8DC3-E4DE-7928FC92C25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92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is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9A2EFD-F2F6-405B-B032-F0160CEE09C4}"/>
              </a:ext>
            </a:extLst>
          </p:cNvPr>
          <p:cNvSpPr/>
          <p:nvPr/>
        </p:nvSpPr>
        <p:spPr>
          <a:xfrm>
            <a:off x="3772622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5D500843-C422-536F-413E-C3BF9FFC7CD8}"/>
              </a:ext>
            </a:extLst>
          </p:cNvPr>
          <p:cNvSpPr/>
          <p:nvPr/>
        </p:nvSpPr>
        <p:spPr>
          <a:xfrm>
            <a:off x="4487086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640E02-4417-31D6-E90A-B479A917791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542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37E721-F14C-42B0-83A1-ADB982B273A5}"/>
              </a:ext>
            </a:extLst>
          </p:cNvPr>
          <p:cNvSpPr/>
          <p:nvPr/>
        </p:nvSpPr>
        <p:spPr>
          <a:xfrm>
            <a:off x="3925306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738EB848-956D-916F-7363-5D14C8096C42}"/>
              </a:ext>
            </a:extLst>
          </p:cNvPr>
          <p:cNvSpPr/>
          <p:nvPr/>
        </p:nvSpPr>
        <p:spPr>
          <a:xfrm>
            <a:off x="4756910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7E851D-F88E-67DF-4AEB-0989BA32D07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066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said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163307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AB7B-A37D-4CE4-B7CC-12E8D501595E}"/>
              </a:ext>
            </a:extLst>
          </p:cNvPr>
          <p:cNvSpPr/>
          <p:nvPr/>
        </p:nvSpPr>
        <p:spPr>
          <a:xfrm>
            <a:off x="5234107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5F4FE-AB1E-914C-BBF7-198774FA47BD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0FF4EF89-3EEA-1211-3F18-69139856E991}"/>
              </a:ext>
            </a:extLst>
          </p:cNvPr>
          <p:cNvSpPr/>
          <p:nvPr/>
        </p:nvSpPr>
        <p:spPr>
          <a:xfrm>
            <a:off x="4056830" y="404265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C3440-C198-6714-B4A5-80F1CE9EF1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51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DEDE1-231B-4DFC-A6DB-F40CAA692D5B}"/>
              </a:ext>
            </a:extLst>
          </p:cNvPr>
          <p:cNvSpPr/>
          <p:nvPr/>
        </p:nvSpPr>
        <p:spPr>
          <a:xfrm>
            <a:off x="3752779" y="416715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572CC22-C079-1441-9243-BAF4479FDB5E}"/>
              </a:ext>
            </a:extLst>
          </p:cNvPr>
          <p:cNvSpPr/>
          <p:nvPr/>
        </p:nvSpPr>
        <p:spPr>
          <a:xfrm>
            <a:off x="4500333" y="41448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7F217-E6BA-8C3C-0C82-A934C749E3D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677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do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2E1F12-F592-47FC-91A4-7963B7A00DCE}"/>
              </a:ext>
            </a:extLst>
          </p:cNvPr>
          <p:cNvSpPr/>
          <p:nvPr/>
        </p:nvSpPr>
        <p:spPr>
          <a:xfrm>
            <a:off x="3824665" y="403775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8600FD6D-EB74-8447-AFDF-0A12B1536C35}"/>
              </a:ext>
            </a:extLst>
          </p:cNvPr>
          <p:cNvSpPr/>
          <p:nvPr/>
        </p:nvSpPr>
        <p:spPr>
          <a:xfrm>
            <a:off x="4689176" y="403775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95FB3-4FA4-2470-82A2-1584B10C0C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97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 not gag!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15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Mom got a mug.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89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dog and pig dug.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80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lang="en-US" sz="5400" b="1" dirty="0">
                <a:solidFill>
                  <a:prstClr val="black"/>
                </a:solidFill>
                <a:latin typeface="Century Gothic"/>
                <a:sym typeface="Century Gothic"/>
              </a:rPr>
              <a:t>Gus the Dog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497416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is a dog.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the dog is fun.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the dog can dig.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can dig in a pit.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079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dug and dug and dug.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dug in the mud!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“Gus! Do not dig in the mud!” said Mom.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207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956</TotalTime>
  <Words>911</Words>
  <Application>Microsoft Macintosh PowerPoint</Application>
  <PresentationFormat>On-screen Show (4:3)</PresentationFormat>
  <Paragraphs>181</Paragraphs>
  <Slides>78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4" baseType="lpstr">
      <vt:lpstr>Arial</vt:lpstr>
      <vt:lpstr>Calibri</vt:lpstr>
      <vt:lpstr>Century Gothic</vt:lpstr>
      <vt:lpstr>Comic Sans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Colleen Pollett</cp:lastModifiedBy>
  <cp:revision>44</cp:revision>
  <dcterms:created xsi:type="dcterms:W3CDTF">2022-06-06T14:24:31Z</dcterms:created>
  <dcterms:modified xsi:type="dcterms:W3CDTF">2022-11-29T18:54:07Z</dcterms:modified>
</cp:coreProperties>
</file>