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 id="2147483692" r:id="rId3"/>
  </p:sldMasterIdLst>
  <p:notesMasterIdLst>
    <p:notesMasterId r:id="rId91"/>
  </p:notesMasterIdLst>
  <p:sldIdLst>
    <p:sldId id="2247" r:id="rId4"/>
    <p:sldId id="2199" r:id="rId5"/>
    <p:sldId id="3049" r:id="rId6"/>
    <p:sldId id="2248" r:id="rId7"/>
    <p:sldId id="2240" r:id="rId8"/>
    <p:sldId id="2238" r:id="rId9"/>
    <p:sldId id="2241" r:id="rId10"/>
    <p:sldId id="2198" r:id="rId11"/>
    <p:sldId id="4493" r:id="rId12"/>
    <p:sldId id="4516" r:id="rId13"/>
    <p:sldId id="4515" r:id="rId14"/>
    <p:sldId id="4494" r:id="rId15"/>
    <p:sldId id="4495" r:id="rId16"/>
    <p:sldId id="4496" r:id="rId17"/>
    <p:sldId id="4497" r:id="rId18"/>
    <p:sldId id="4498" r:id="rId19"/>
    <p:sldId id="4499" r:id="rId20"/>
    <p:sldId id="4500" r:id="rId21"/>
    <p:sldId id="4501" r:id="rId22"/>
    <p:sldId id="4502" r:id="rId23"/>
    <p:sldId id="4503" r:id="rId24"/>
    <p:sldId id="4504" r:id="rId25"/>
    <p:sldId id="4505" r:id="rId26"/>
    <p:sldId id="4506" r:id="rId27"/>
    <p:sldId id="4507" r:id="rId28"/>
    <p:sldId id="4508" r:id="rId29"/>
    <p:sldId id="4509" r:id="rId30"/>
    <p:sldId id="4510" r:id="rId31"/>
    <p:sldId id="4511" r:id="rId32"/>
    <p:sldId id="2242" r:id="rId33"/>
    <p:sldId id="2200" r:id="rId34"/>
    <p:sldId id="2201" r:id="rId35"/>
    <p:sldId id="2243" r:id="rId36"/>
    <p:sldId id="2202" r:id="rId37"/>
    <p:sldId id="2244" r:id="rId38"/>
    <p:sldId id="2203" r:id="rId39"/>
    <p:sldId id="3606" r:id="rId40"/>
    <p:sldId id="4066" r:id="rId41"/>
    <p:sldId id="4067" r:id="rId42"/>
    <p:sldId id="3619" r:id="rId43"/>
    <p:sldId id="3624" r:id="rId44"/>
    <p:sldId id="3615" r:id="rId45"/>
    <p:sldId id="3625" r:id="rId46"/>
    <p:sldId id="3616" r:id="rId47"/>
    <p:sldId id="3626" r:id="rId48"/>
    <p:sldId id="3620" r:id="rId49"/>
    <p:sldId id="3627" r:id="rId50"/>
    <p:sldId id="3861" r:id="rId51"/>
    <p:sldId id="4529" r:id="rId52"/>
    <p:sldId id="4530" r:id="rId53"/>
    <p:sldId id="3974" r:id="rId54"/>
    <p:sldId id="3973" r:id="rId55"/>
    <p:sldId id="2213" r:id="rId56"/>
    <p:sldId id="2214" r:id="rId57"/>
    <p:sldId id="2245" r:id="rId58"/>
    <p:sldId id="2216" r:id="rId59"/>
    <p:sldId id="2250" r:id="rId60"/>
    <p:sldId id="2217" r:id="rId61"/>
    <p:sldId id="368" r:id="rId62"/>
    <p:sldId id="4517" r:id="rId63"/>
    <p:sldId id="4518" r:id="rId64"/>
    <p:sldId id="4519" r:id="rId65"/>
    <p:sldId id="4526" r:id="rId66"/>
    <p:sldId id="4527" r:id="rId67"/>
    <p:sldId id="4234" r:id="rId68"/>
    <p:sldId id="2221" r:id="rId69"/>
    <p:sldId id="2222" r:id="rId70"/>
    <p:sldId id="2224" r:id="rId71"/>
    <p:sldId id="2226" r:id="rId72"/>
    <p:sldId id="2227" r:id="rId73"/>
    <p:sldId id="980" r:id="rId74"/>
    <p:sldId id="983" r:id="rId75"/>
    <p:sldId id="752" r:id="rId76"/>
    <p:sldId id="2228" r:id="rId77"/>
    <p:sldId id="2223" r:id="rId78"/>
    <p:sldId id="2230" r:id="rId79"/>
    <p:sldId id="2580" r:id="rId80"/>
    <p:sldId id="2581" r:id="rId81"/>
    <p:sldId id="2582" r:id="rId82"/>
    <p:sldId id="2234" r:id="rId83"/>
    <p:sldId id="2235" r:id="rId84"/>
    <p:sldId id="2158" r:id="rId85"/>
    <p:sldId id="2159" r:id="rId86"/>
    <p:sldId id="2166" r:id="rId87"/>
    <p:sldId id="4528" r:id="rId88"/>
    <p:sldId id="2225" r:id="rId89"/>
    <p:sldId id="2236"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7"/>
    <p:restoredTop sz="78695"/>
  </p:normalViewPr>
  <p:slideViewPr>
    <p:cSldViewPr snapToGrid="0" snapToObjects="1">
      <p:cViewPr varScale="1">
        <p:scale>
          <a:sx n="102" d="100"/>
          <a:sy n="102" d="100"/>
        </p:scale>
        <p:origin x="2288"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41</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94992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50051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0545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96557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02535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46</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661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982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007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529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63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661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64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982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2464990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95+</a:t>
            </a:r>
          </a:p>
          <a:p>
            <a:endParaRPr lang="en-US" dirty="0"/>
          </a:p>
          <a:p>
            <a:r>
              <a:rPr lang="en-US" dirty="0"/>
              <a:t>AR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R is silent, and U may be pronounced /</a:t>
            </a:r>
            <a:r>
              <a:rPr lang="en-US" dirty="0" err="1"/>
              <a:t>yū</a:t>
            </a:r>
            <a:r>
              <a:rPr lang="en-US" dirty="0"/>
              <a:t>/ or /</a:t>
            </a:r>
            <a:r>
              <a:rPr lang="en-US" dirty="0" err="1"/>
              <a:t>ŭ</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a:p>
            <a:endParaRPr lang="en-US" dirty="0"/>
          </a:p>
          <a:p>
            <a:endParaRPr lang="en-US" dirty="0"/>
          </a:p>
        </p:txBody>
      </p:sp>
    </p:spTree>
    <p:extLst>
      <p:ext uri="{BB962C8B-B14F-4D97-AF65-F5344CB8AC3E}">
        <p14:creationId xmlns:p14="http://schemas.microsoft.com/office/powerpoint/2010/main" val="2493284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EYE represents the /</a:t>
            </a:r>
            <a:r>
              <a:rPr lang="en-US" dirty="0" err="1"/>
              <a:t>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825497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 represents the /ar/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4118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028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529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49575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64496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75914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045324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3885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24354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9/5/22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70827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9/5/22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39624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9/5/22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8057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050484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24810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28511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75239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929863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07581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9/5/22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3375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54643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6834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2907041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29198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9/5/22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33157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9/5/22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878356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9/5/22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6360246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9/5/22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933633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2173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252377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777453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860497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9/5/22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102390326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9/5/22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110689381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0" y="2933940"/>
            <a:ext cx="9143999" cy="1938528"/>
          </a:xfrm>
          <a:prstGeom prst="rect">
            <a:avLst/>
          </a:prstGeom>
          <a:noFill/>
        </p:spPr>
        <p:txBody>
          <a:bodyPr wrap="square" rtlCol="0">
            <a:noAutofit/>
          </a:bodyPr>
          <a:lstStyle/>
          <a:p>
            <a:pPr algn="ctr"/>
            <a:r>
              <a:rPr lang="en-US" sz="5200" b="1" dirty="0">
                <a:solidFill>
                  <a:srgbClr val="E05436"/>
                </a:solidFill>
                <a:latin typeface="Century Gothic" panose="020B0502020202020204" pitchFamily="34" charset="0"/>
              </a:rPr>
              <a:t>Lesson 97</a:t>
            </a:r>
          </a:p>
          <a:p>
            <a:pPr algn="ctr"/>
            <a:r>
              <a:rPr lang="en-US" sz="5200" b="1" dirty="0">
                <a:solidFill>
                  <a:srgbClr val="E05436"/>
                </a:solidFill>
                <a:latin typeface="Century Gothic" panose="020B0502020202020204" pitchFamily="34" charset="0"/>
              </a:rPr>
              <a:t>Vowel Teams &amp; </a:t>
            </a:r>
          </a:p>
          <a:p>
            <a:pPr algn="ctr"/>
            <a:r>
              <a:rPr lang="en-US" sz="5200" b="1" dirty="0">
                <a:solidFill>
                  <a:srgbClr val="E05436"/>
                </a:solidFill>
                <a:latin typeface="Century Gothic" panose="020B0502020202020204" pitchFamily="34" charset="0"/>
              </a:rPr>
              <a:t>Diphthongs Review</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1375913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Tree>
    <p:extLst>
      <p:ext uri="{BB962C8B-B14F-4D97-AF65-F5344CB8AC3E}">
        <p14:creationId xmlns:p14="http://schemas.microsoft.com/office/powerpoint/2010/main" val="1037379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spTree>
    <p:extLst>
      <p:ext uri="{BB962C8B-B14F-4D97-AF65-F5344CB8AC3E}">
        <p14:creationId xmlns:p14="http://schemas.microsoft.com/office/powerpoint/2010/main" val="3816106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ea</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4586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Tree>
    <p:extLst>
      <p:ext uri="{BB962C8B-B14F-4D97-AF65-F5344CB8AC3E}">
        <p14:creationId xmlns:p14="http://schemas.microsoft.com/office/powerpoint/2010/main" val="2619762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aw</a:t>
            </a:r>
          </a:p>
        </p:txBody>
      </p:sp>
    </p:spTree>
    <p:extLst>
      <p:ext uri="{BB962C8B-B14F-4D97-AF65-F5344CB8AC3E}">
        <p14:creationId xmlns:p14="http://schemas.microsoft.com/office/powerpoint/2010/main" val="2538624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a:t>
            </a:r>
          </a:p>
        </p:txBody>
      </p:sp>
    </p:spTree>
    <p:extLst>
      <p:ext uri="{BB962C8B-B14F-4D97-AF65-F5344CB8AC3E}">
        <p14:creationId xmlns:p14="http://schemas.microsoft.com/office/powerpoint/2010/main" val="1277324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augh</a:t>
            </a:r>
          </a:p>
        </p:txBody>
      </p:sp>
    </p:spTree>
    <p:extLst>
      <p:ext uri="{BB962C8B-B14F-4D97-AF65-F5344CB8AC3E}">
        <p14:creationId xmlns:p14="http://schemas.microsoft.com/office/powerpoint/2010/main" val="736308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49689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7546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8384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2223694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3741425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9054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9346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5116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6517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33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5971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9940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8705"/>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4" name="Title 1">
            <a:extLst>
              <a:ext uri="{FF2B5EF4-FFF2-40B4-BE49-F238E27FC236}">
                <a16:creationId xmlns:a16="http://schemas.microsoft.com/office/drawing/2014/main" id="{4DD18153-44B5-6DEA-1A5F-9CA699D62B96}"/>
              </a:ext>
            </a:extLst>
          </p:cNvPr>
          <p:cNvSpPr txBox="1">
            <a:spLocks/>
          </p:cNvSpPr>
          <p:nvPr/>
        </p:nvSpPr>
        <p:spPr>
          <a:xfrm>
            <a:off x="372139" y="3995411"/>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Diphthongs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911914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82DA69-A3FB-DD47-9999-F5994BABD6F4}"/>
              </a:ext>
            </a:extLst>
          </p:cNvPr>
          <p:cNvPicPr>
            <a:picLocks noChangeAspect="1"/>
          </p:cNvPicPr>
          <p:nvPr/>
        </p:nvPicPr>
        <p:blipFill>
          <a:blip r:embed="rId2"/>
          <a:stretch>
            <a:fillRect/>
          </a:stretch>
        </p:blipFill>
        <p:spPr>
          <a:xfrm>
            <a:off x="311972" y="199739"/>
            <a:ext cx="8520056" cy="5717113"/>
          </a:xfrm>
          <a:prstGeom prst="rect">
            <a:avLst/>
          </a:prstGeom>
        </p:spPr>
      </p:pic>
    </p:spTree>
    <p:extLst>
      <p:ext uri="{BB962C8B-B14F-4D97-AF65-F5344CB8AC3E}">
        <p14:creationId xmlns:p14="http://schemas.microsoft.com/office/powerpoint/2010/main" val="1978136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554504-2851-5471-F215-15731A8E48BA}"/>
              </a:ext>
            </a:extLst>
          </p:cNvPr>
          <p:cNvPicPr>
            <a:picLocks noChangeAspect="1"/>
          </p:cNvPicPr>
          <p:nvPr/>
        </p:nvPicPr>
        <p:blipFill>
          <a:blip r:embed="rId2"/>
          <a:stretch>
            <a:fillRect/>
          </a:stretch>
        </p:blipFill>
        <p:spPr>
          <a:xfrm>
            <a:off x="450166" y="374239"/>
            <a:ext cx="8243668" cy="5507970"/>
          </a:xfrm>
          <a:prstGeom prst="rect">
            <a:avLst/>
          </a:prstGeom>
        </p:spPr>
      </p:pic>
    </p:spTree>
    <p:extLst>
      <p:ext uri="{BB962C8B-B14F-4D97-AF65-F5344CB8AC3E}">
        <p14:creationId xmlns:p14="http://schemas.microsoft.com/office/powerpoint/2010/main" val="1611214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0" y="2857080"/>
            <a:ext cx="9144000" cy="1655049"/>
          </a:xfrm>
          <a:prstGeom prst="rect">
            <a:avLst/>
          </a:prstGeom>
          <a:noFill/>
        </p:spPr>
        <p:txBody>
          <a:bodyPr wrap="square" rtlCol="0">
            <a:noAutofit/>
          </a:bodyPr>
          <a:lstStyle/>
          <a:p>
            <a:pPr algn="ctr"/>
            <a:r>
              <a:rPr lang="en-US" sz="4200" b="1" dirty="0">
                <a:solidFill>
                  <a:srgbClr val="E05436"/>
                </a:solidFill>
                <a:latin typeface="Century Gothic" panose="020B0502020202020204" pitchFamily="34" charset="0"/>
              </a:rPr>
              <a:t>Lesson 97</a:t>
            </a:r>
          </a:p>
          <a:p>
            <a:pPr algn="ctr"/>
            <a:r>
              <a:rPr lang="en-US" sz="4200" b="1" dirty="0">
                <a:solidFill>
                  <a:srgbClr val="E05436"/>
                </a:solidFill>
                <a:latin typeface="Century Gothic" panose="020B0502020202020204" pitchFamily="34" charset="0"/>
              </a:rPr>
              <a:t>Vowel Teams &amp; </a:t>
            </a:r>
          </a:p>
          <a:p>
            <a:pPr algn="ctr"/>
            <a:r>
              <a:rPr lang="en-US" sz="4200" b="1" dirty="0">
                <a:solidFill>
                  <a:srgbClr val="E05436"/>
                </a:solidFill>
                <a:latin typeface="Century Gothic" panose="020B0502020202020204" pitchFamily="34" charset="0"/>
              </a:rPr>
              <a:t>Diphthongs Review</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2983535" y="1896106"/>
            <a:ext cx="1672793"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err="1">
                <a:ln>
                  <a:noFill/>
                </a:ln>
                <a:solidFill>
                  <a:prstClr val="black"/>
                </a:solidFill>
                <a:effectLst/>
                <a:uLnTx/>
                <a:uFillTx/>
                <a:latin typeface="Century Gothic"/>
                <a:ea typeface="Century Gothic"/>
                <a:cs typeface="Century Gothic"/>
                <a:sym typeface="Century Gothic"/>
              </a:rPr>
              <a:t>toi</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4495295" y="1912903"/>
            <a:ext cx="1672793"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let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423859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3.33333E-6 L -0.09149 0.00139 " pathEditMode="relative" rAng="0" ptsTypes="AA">
                                      <p:cBhvr>
                                        <p:cTn id="6" dur="2000" fill="hold"/>
                                        <p:tgtEl>
                                          <p:spTgt spid="10"/>
                                        </p:tgtEl>
                                        <p:attrNameLst>
                                          <p:attrName>ppt_x</p:attrName>
                                          <p:attrName>ppt_y</p:attrName>
                                        </p:attrNameLst>
                                      </p:cBhvr>
                                      <p:rCtr x="-4583" y="69"/>
                                    </p:animMotion>
                                  </p:childTnLst>
                                </p:cTn>
                              </p:par>
                              <p:par>
                                <p:cTn id="7" presetID="42" presetClass="path" presetSubtype="0" accel="50000" decel="50000" fill="hold" grpId="0" nodeType="withEffect">
                                  <p:stCondLst>
                                    <p:cond delay="0"/>
                                  </p:stCondLst>
                                  <p:childTnLst>
                                    <p:animMotion origin="layout" path="M 3.88889E-6 -2.96296E-6 L 0.12586 -0.00115 " pathEditMode="relative" rAng="0" ptsTypes="AA">
                                      <p:cBhvr>
                                        <p:cTn id="8" dur="2000" fill="hold"/>
                                        <p:tgtEl>
                                          <p:spTgt spid="11"/>
                                        </p:tgtEl>
                                        <p:attrNameLst>
                                          <p:attrName>ppt_x</p:attrName>
                                          <p:attrName>ppt_y</p:attrName>
                                        </p:attrNameLst>
                                      </p:cBhvr>
                                      <p:rCtr x="6285"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12" name="Google Shape;639;p35">
            <a:extLst>
              <a:ext uri="{FF2B5EF4-FFF2-40B4-BE49-F238E27FC236}">
                <a16:creationId xmlns:a16="http://schemas.microsoft.com/office/drawing/2014/main" id="{696651E7-7CFB-0A11-E8F7-81A677FFD6CA}"/>
              </a:ext>
            </a:extLst>
          </p:cNvPr>
          <p:cNvSpPr txBox="1"/>
          <p:nvPr/>
        </p:nvSpPr>
        <p:spPr>
          <a:xfrm>
            <a:off x="5638777" y="1904504"/>
            <a:ext cx="1672793"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let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2B667B9B-2A2E-148C-AE68-98961C6D943A}"/>
              </a:ext>
            </a:extLst>
          </p:cNvPr>
          <p:cNvSpPr txBox="1"/>
          <p:nvPr/>
        </p:nvSpPr>
        <p:spPr>
          <a:xfrm>
            <a:off x="2147138" y="1904504"/>
            <a:ext cx="1672793"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err="1">
                <a:ln>
                  <a:noFill/>
                </a:ln>
                <a:solidFill>
                  <a:prstClr val="black"/>
                </a:solidFill>
                <a:effectLst/>
                <a:uLnTx/>
                <a:uFillTx/>
                <a:latin typeface="Century Gothic"/>
                <a:ea typeface="Century Gothic"/>
                <a:cs typeface="Century Gothic"/>
                <a:sym typeface="Century Gothic"/>
              </a:rPr>
              <a:t>t</a:t>
            </a:r>
            <a:r>
              <a:rPr kumimoji="0" lang="en-US" sz="8800" b="1" i="0" u="sng" strike="noStrike" kern="0" cap="none" spc="0" normalizeH="0" baseline="0" noProof="0" dirty="0" err="1">
                <a:ln>
                  <a:noFill/>
                </a:ln>
                <a:solidFill>
                  <a:srgbClr val="2C629F"/>
                </a:solidFill>
                <a:effectLst/>
                <a:uLnTx/>
                <a:uFillTx/>
                <a:latin typeface="Century Gothic"/>
                <a:ea typeface="Century Gothic"/>
                <a:cs typeface="Century Gothic"/>
                <a:sym typeface="Century Gothic"/>
              </a:rPr>
              <a:t>oi</a:t>
            </a:r>
            <a:endParaRPr kumimoji="0" sz="4400" b="0" i="0" u="sng" strike="noStrike" kern="0" cap="none" spc="0" normalizeH="0" baseline="0" noProof="0" dirty="0">
              <a:ln>
                <a:noFill/>
              </a:ln>
              <a:solidFill>
                <a:srgbClr val="2C629F"/>
              </a:solidFill>
              <a:effectLst/>
              <a:uLnTx/>
              <a:uFillTx/>
              <a:latin typeface="Arial"/>
              <a:ea typeface="Arial"/>
              <a:cs typeface="Arial"/>
              <a:sym typeface="Arial"/>
            </a:endParaRPr>
          </a:p>
        </p:txBody>
      </p:sp>
      <p:sp>
        <p:nvSpPr>
          <p:cNvPr id="8" name="Google Shape;639;p35">
            <a:extLst>
              <a:ext uri="{FF2B5EF4-FFF2-40B4-BE49-F238E27FC236}">
                <a16:creationId xmlns:a16="http://schemas.microsoft.com/office/drawing/2014/main" id="{12C78849-81F0-B612-A919-56B30F89379E}"/>
              </a:ext>
            </a:extLst>
          </p:cNvPr>
          <p:cNvSpPr txBox="1"/>
          <p:nvPr/>
        </p:nvSpPr>
        <p:spPr>
          <a:xfrm>
            <a:off x="5638778" y="1896106"/>
            <a:ext cx="1672793"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l</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e</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3" name="Google Shape;639;p35">
            <a:extLst>
              <a:ext uri="{FF2B5EF4-FFF2-40B4-BE49-F238E27FC236}">
                <a16:creationId xmlns:a16="http://schemas.microsoft.com/office/drawing/2014/main" id="{7454327E-8B17-A330-3CCB-9333C6928237}"/>
              </a:ext>
            </a:extLst>
          </p:cNvPr>
          <p:cNvSpPr txBox="1"/>
          <p:nvPr/>
        </p:nvSpPr>
        <p:spPr>
          <a:xfrm>
            <a:off x="2983535" y="1896106"/>
            <a:ext cx="1672793"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err="1">
                <a:ln>
                  <a:noFill/>
                </a:ln>
                <a:solidFill>
                  <a:prstClr val="black"/>
                </a:solidFill>
                <a:effectLst/>
                <a:uLnTx/>
                <a:uFillTx/>
                <a:latin typeface="Century Gothic"/>
                <a:ea typeface="Century Gothic"/>
                <a:cs typeface="Century Gothic"/>
                <a:sym typeface="Century Gothic"/>
              </a:rPr>
              <a:t>toi</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D243B451-7494-4CE6-B49D-7E38CEB23406}"/>
              </a:ext>
            </a:extLst>
          </p:cNvPr>
          <p:cNvSpPr txBox="1"/>
          <p:nvPr/>
        </p:nvSpPr>
        <p:spPr>
          <a:xfrm>
            <a:off x="4495295" y="1912903"/>
            <a:ext cx="1672793"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let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Right Arrow 14">
            <a:extLst>
              <a:ext uri="{FF2B5EF4-FFF2-40B4-BE49-F238E27FC236}">
                <a16:creationId xmlns:a16="http://schemas.microsoft.com/office/drawing/2014/main" id="{42E24B76-144B-88F0-3540-27CB470AD8C6}"/>
              </a:ext>
            </a:extLst>
          </p:cNvPr>
          <p:cNvSpPr/>
          <p:nvPr/>
        </p:nvSpPr>
        <p:spPr>
          <a:xfrm>
            <a:off x="3324563" y="3209949"/>
            <a:ext cx="2740571"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73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4.72222E-6 4.44444E-6 L 0.09149 0.00046 " pathEditMode="relative" rAng="0" ptsTypes="AA">
                                      <p:cBhvr>
                                        <p:cTn id="12" dur="2000" fill="hold"/>
                                        <p:tgtEl>
                                          <p:spTgt spid="7"/>
                                        </p:tgtEl>
                                        <p:attrNameLst>
                                          <p:attrName>ppt_x</p:attrName>
                                          <p:attrName>ppt_y</p:attrName>
                                        </p:attrNameLst>
                                      </p:cBhvr>
                                      <p:rCtr x="4566" y="23"/>
                                    </p:animMotion>
                                  </p:childTnLst>
                                </p:cTn>
                              </p:par>
                              <p:par>
                                <p:cTn id="13" presetID="42" presetClass="path" presetSubtype="0" accel="50000" decel="50000" fill="hold" grpId="1" nodeType="withEffect">
                                  <p:stCondLst>
                                    <p:cond delay="0"/>
                                  </p:stCondLst>
                                  <p:childTnLst>
                                    <p:animMotion origin="layout" path="M 2.77778E-7 3.33333E-6 L -0.12465 0.00185 " pathEditMode="relative" rAng="0" ptsTypes="AA">
                                      <p:cBhvr>
                                        <p:cTn id="14" dur="2000" fill="hold"/>
                                        <p:tgtEl>
                                          <p:spTgt spid="8"/>
                                        </p:tgtEl>
                                        <p:attrNameLst>
                                          <p:attrName>ppt_x</p:attrName>
                                          <p:attrName>ppt_y</p:attrName>
                                        </p:attrNameLst>
                                      </p:cBhvr>
                                      <p:rCtr x="-6233" y="93"/>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8" grpId="2"/>
      <p:bldP spid="13" grpId="0"/>
      <p:bldP spid="14"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2386289" y="1896106"/>
            <a:ext cx="1672793"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de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3898049" y="1912903"/>
            <a:ext cx="2859662"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err="1">
                <a:ln>
                  <a:noFill/>
                </a:ln>
                <a:solidFill>
                  <a:prstClr val="black"/>
                </a:solidFill>
                <a:effectLst/>
                <a:uLnTx/>
                <a:uFillTx/>
                <a:latin typeface="Century Gothic"/>
                <a:ea typeface="Century Gothic"/>
                <a:cs typeface="Century Gothic"/>
                <a:sym typeface="Century Gothic"/>
              </a:rPr>
              <a:t>stroy</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182164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556E-7 3.33333E-6 L -0.07135 -0.00324 " pathEditMode="relative" rAng="0" ptsTypes="AA">
                                      <p:cBhvr>
                                        <p:cTn id="6" dur="2000" fill="hold"/>
                                        <p:tgtEl>
                                          <p:spTgt spid="10"/>
                                        </p:tgtEl>
                                        <p:attrNameLst>
                                          <p:attrName>ppt_x</p:attrName>
                                          <p:attrName>ppt_y</p:attrName>
                                        </p:attrNameLst>
                                      </p:cBhvr>
                                      <p:rCtr x="-3576" y="-162"/>
                                    </p:animMotion>
                                  </p:childTnLst>
                                </p:cTn>
                              </p:par>
                              <p:par>
                                <p:cTn id="7" presetID="42" presetClass="path" presetSubtype="0" accel="50000" decel="50000" fill="hold" grpId="0" nodeType="withEffect">
                                  <p:stCondLst>
                                    <p:cond delay="0"/>
                                  </p:stCondLst>
                                  <p:childTnLst>
                                    <p:animMotion origin="layout" path="M 1.11111E-6 -2.96296E-6 L 0.1566 0.00093 " pathEditMode="relative" rAng="0" ptsTypes="AA">
                                      <p:cBhvr>
                                        <p:cTn id="8" dur="2000" fill="hold"/>
                                        <p:tgtEl>
                                          <p:spTgt spid="11"/>
                                        </p:tgtEl>
                                        <p:attrNameLst>
                                          <p:attrName>ppt_x</p:attrName>
                                          <p:attrName>ppt_y</p:attrName>
                                        </p:attrNameLst>
                                      </p:cBhvr>
                                      <p:rCtr x="7830"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12" name="Google Shape;639;p35">
            <a:extLst>
              <a:ext uri="{FF2B5EF4-FFF2-40B4-BE49-F238E27FC236}">
                <a16:creationId xmlns:a16="http://schemas.microsoft.com/office/drawing/2014/main" id="{26FC57A7-243A-18FE-037E-981A54686007}"/>
              </a:ext>
            </a:extLst>
          </p:cNvPr>
          <p:cNvSpPr txBox="1"/>
          <p:nvPr/>
        </p:nvSpPr>
        <p:spPr>
          <a:xfrm>
            <a:off x="5327880" y="1909940"/>
            <a:ext cx="2859662"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err="1">
                <a:ln>
                  <a:noFill/>
                </a:ln>
                <a:solidFill>
                  <a:prstClr val="black"/>
                </a:solidFill>
                <a:effectLst/>
                <a:uLnTx/>
                <a:uFillTx/>
                <a:latin typeface="Century Gothic"/>
                <a:ea typeface="Century Gothic"/>
                <a:cs typeface="Century Gothic"/>
                <a:sym typeface="Century Gothic"/>
              </a:rPr>
              <a:t>stroy</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BAAF1B8B-753D-FCF2-6210-7E99B888E95B}"/>
              </a:ext>
            </a:extLst>
          </p:cNvPr>
          <p:cNvSpPr txBox="1"/>
          <p:nvPr/>
        </p:nvSpPr>
        <p:spPr>
          <a:xfrm>
            <a:off x="1738238" y="1879309"/>
            <a:ext cx="1672793"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d</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e</a:t>
            </a:r>
            <a:endParaRPr kumimoji="0" sz="4400" b="0" i="0" u="sng" strike="noStrike" kern="0" cap="none" spc="0" normalizeH="0" baseline="0" noProof="0" dirty="0">
              <a:ln>
                <a:noFill/>
              </a:ln>
              <a:solidFill>
                <a:srgbClr val="2C629F"/>
              </a:solidFill>
              <a:effectLst/>
              <a:uLnTx/>
              <a:uFillTx/>
              <a:latin typeface="Arial"/>
              <a:ea typeface="Arial"/>
              <a:cs typeface="Arial"/>
              <a:sym typeface="Arial"/>
            </a:endParaRPr>
          </a:p>
        </p:txBody>
      </p:sp>
      <p:sp>
        <p:nvSpPr>
          <p:cNvPr id="8" name="Google Shape;639;p35">
            <a:extLst>
              <a:ext uri="{FF2B5EF4-FFF2-40B4-BE49-F238E27FC236}">
                <a16:creationId xmlns:a16="http://schemas.microsoft.com/office/drawing/2014/main" id="{80A13A64-13F4-3935-B700-FBD4EB99EA68}"/>
              </a:ext>
            </a:extLst>
          </p:cNvPr>
          <p:cNvSpPr txBox="1"/>
          <p:nvPr/>
        </p:nvSpPr>
        <p:spPr>
          <a:xfrm>
            <a:off x="5327880" y="1909940"/>
            <a:ext cx="2859662"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err="1">
                <a:ln>
                  <a:noFill/>
                </a:ln>
                <a:solidFill>
                  <a:prstClr val="black"/>
                </a:solidFill>
                <a:effectLst/>
                <a:uLnTx/>
                <a:uFillTx/>
                <a:latin typeface="Century Gothic"/>
                <a:ea typeface="Century Gothic"/>
                <a:cs typeface="Century Gothic"/>
                <a:sym typeface="Century Gothic"/>
              </a:rPr>
              <a:t>str</a:t>
            </a:r>
            <a:r>
              <a:rPr kumimoji="0" lang="en-US" sz="8800" b="1" i="0" u="sng" strike="noStrike" kern="0" cap="none" spc="0" normalizeH="0" baseline="0" noProof="0" dirty="0" err="1">
                <a:ln>
                  <a:noFill/>
                </a:ln>
                <a:solidFill>
                  <a:srgbClr val="2C629F"/>
                </a:solidFill>
                <a:effectLst/>
                <a:uLnTx/>
                <a:uFillTx/>
                <a:latin typeface="Century Gothic"/>
                <a:ea typeface="Century Gothic"/>
                <a:cs typeface="Century Gothic"/>
                <a:sym typeface="Century Gothic"/>
              </a:rPr>
              <a:t>oy</a:t>
            </a:r>
            <a:endParaRPr kumimoji="0" sz="4400" b="0" i="0" u="sng" strike="noStrike" kern="0" cap="none" spc="0" normalizeH="0" baseline="0" noProof="0" dirty="0">
              <a:ln>
                <a:noFill/>
              </a:ln>
              <a:solidFill>
                <a:srgbClr val="2C629F"/>
              </a:solidFill>
              <a:effectLst/>
              <a:uLnTx/>
              <a:uFillTx/>
              <a:latin typeface="Arial"/>
              <a:ea typeface="Arial"/>
              <a:cs typeface="Arial"/>
              <a:sym typeface="Arial"/>
            </a:endParaRPr>
          </a:p>
        </p:txBody>
      </p:sp>
      <p:sp>
        <p:nvSpPr>
          <p:cNvPr id="13" name="Google Shape;639;p35">
            <a:extLst>
              <a:ext uri="{FF2B5EF4-FFF2-40B4-BE49-F238E27FC236}">
                <a16:creationId xmlns:a16="http://schemas.microsoft.com/office/drawing/2014/main" id="{217ADFE7-DD4C-09CA-9F4D-64E3D20783FC}"/>
              </a:ext>
            </a:extLst>
          </p:cNvPr>
          <p:cNvSpPr txBox="1"/>
          <p:nvPr/>
        </p:nvSpPr>
        <p:spPr>
          <a:xfrm>
            <a:off x="2386289" y="1896106"/>
            <a:ext cx="1672793"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de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BB17003E-5353-AA4C-7E44-906DC83E2C5C}"/>
              </a:ext>
            </a:extLst>
          </p:cNvPr>
          <p:cNvSpPr txBox="1"/>
          <p:nvPr/>
        </p:nvSpPr>
        <p:spPr>
          <a:xfrm>
            <a:off x="3898049" y="1912903"/>
            <a:ext cx="2859662"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err="1">
                <a:ln>
                  <a:noFill/>
                </a:ln>
                <a:solidFill>
                  <a:prstClr val="black"/>
                </a:solidFill>
                <a:effectLst/>
                <a:uLnTx/>
                <a:uFillTx/>
                <a:latin typeface="Century Gothic"/>
                <a:ea typeface="Century Gothic"/>
                <a:cs typeface="Century Gothic"/>
                <a:sym typeface="Century Gothic"/>
              </a:rPr>
              <a:t>stroy</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Right Arrow 14">
            <a:extLst>
              <a:ext uri="{FF2B5EF4-FFF2-40B4-BE49-F238E27FC236}">
                <a16:creationId xmlns:a16="http://schemas.microsoft.com/office/drawing/2014/main" id="{0A38E716-B692-C294-F4F2-224E703C6774}"/>
              </a:ext>
            </a:extLst>
          </p:cNvPr>
          <p:cNvSpPr/>
          <p:nvPr/>
        </p:nvSpPr>
        <p:spPr>
          <a:xfrm>
            <a:off x="2639029" y="3314121"/>
            <a:ext cx="3842794"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81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2.77778E-6 -1.85185E-6 L 0.07153 0.00232 " pathEditMode="relative" rAng="0" ptsTypes="AA">
                                      <p:cBhvr>
                                        <p:cTn id="12" dur="2000" fill="hold"/>
                                        <p:tgtEl>
                                          <p:spTgt spid="7"/>
                                        </p:tgtEl>
                                        <p:attrNameLst>
                                          <p:attrName>ppt_x</p:attrName>
                                          <p:attrName>ppt_y</p:attrName>
                                        </p:attrNameLst>
                                      </p:cBhvr>
                                      <p:rCtr x="3576" y="116"/>
                                    </p:animMotion>
                                  </p:childTnLst>
                                </p:cTn>
                              </p:par>
                              <p:par>
                                <p:cTn id="13" presetID="42" presetClass="path" presetSubtype="0" accel="50000" decel="50000" fill="hold" grpId="0" nodeType="withEffect">
                                  <p:stCondLst>
                                    <p:cond delay="0"/>
                                  </p:stCondLst>
                                  <p:childTnLst>
                                    <p:animMotion origin="layout" path="M -2.5E-6 5.55112E-17 L -0.15555 -0.00023 " pathEditMode="relative" rAng="0" ptsTypes="AA">
                                      <p:cBhvr>
                                        <p:cTn id="14" dur="2000" fill="hold"/>
                                        <p:tgtEl>
                                          <p:spTgt spid="8"/>
                                        </p:tgtEl>
                                        <p:attrNameLst>
                                          <p:attrName>ppt_x</p:attrName>
                                          <p:attrName>ppt_y</p:attrName>
                                        </p:attrNameLst>
                                      </p:cBhvr>
                                      <p:rCtr x="-7778" y="-23"/>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7" grpId="1"/>
      <p:bldP spid="8" grpId="0"/>
      <p:bldP spid="8" grpId="1"/>
      <p:bldP spid="8" grpId="2"/>
      <p:bldP spid="13" grpId="0"/>
      <p:bldP spid="14" grpId="0"/>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2415209" y="1896106"/>
            <a:ext cx="2011621"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out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4265797" y="1912903"/>
            <a:ext cx="2462994"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side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84494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4444E-6 3.33333E-6 L -0.07535 3.33333E-6 " pathEditMode="relative" rAng="0" ptsTypes="AA">
                                      <p:cBhvr>
                                        <p:cTn id="6" dur="2000" fill="hold"/>
                                        <p:tgtEl>
                                          <p:spTgt spid="10"/>
                                        </p:tgtEl>
                                        <p:attrNameLst>
                                          <p:attrName>ppt_x</p:attrName>
                                          <p:attrName>ppt_y</p:attrName>
                                        </p:attrNameLst>
                                      </p:cBhvr>
                                      <p:rCtr x="-3767" y="0"/>
                                    </p:animMotion>
                                  </p:childTnLst>
                                </p:cTn>
                              </p:par>
                              <p:par>
                                <p:cTn id="7" presetID="42" presetClass="path" presetSubtype="0" accel="50000" decel="50000" fill="hold" grpId="0" nodeType="withEffect">
                                  <p:stCondLst>
                                    <p:cond delay="0"/>
                                  </p:stCondLst>
                                  <p:childTnLst>
                                    <p:animMotion origin="layout" path="M 4.72222E-6 -2.96296E-6 L 0.11909 -0.00254 " pathEditMode="relative" rAng="0" ptsTypes="AA">
                                      <p:cBhvr>
                                        <p:cTn id="8" dur="2000" fill="hold"/>
                                        <p:tgtEl>
                                          <p:spTgt spid="11"/>
                                        </p:tgtEl>
                                        <p:attrNameLst>
                                          <p:attrName>ppt_x</p:attrName>
                                          <p:attrName>ppt_y</p:attrName>
                                        </p:attrNameLst>
                                      </p:cBhvr>
                                      <p:rCtr x="5955"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12" name="Google Shape;639;p35">
            <a:extLst>
              <a:ext uri="{FF2B5EF4-FFF2-40B4-BE49-F238E27FC236}">
                <a16:creationId xmlns:a16="http://schemas.microsoft.com/office/drawing/2014/main" id="{5E521743-1BDE-978D-EE65-6F20CBF210FF}"/>
              </a:ext>
            </a:extLst>
          </p:cNvPr>
          <p:cNvSpPr txBox="1"/>
          <p:nvPr/>
        </p:nvSpPr>
        <p:spPr>
          <a:xfrm>
            <a:off x="5362893" y="1904504"/>
            <a:ext cx="2462994"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side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FC4E19CD-6F83-AEF0-3753-7ED69B40DF0B}"/>
              </a:ext>
            </a:extLst>
          </p:cNvPr>
          <p:cNvSpPr txBox="1"/>
          <p:nvPr/>
        </p:nvSpPr>
        <p:spPr>
          <a:xfrm>
            <a:off x="1723339" y="1893024"/>
            <a:ext cx="2011621"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ou</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 name="Google Shape;639;p35">
            <a:extLst>
              <a:ext uri="{FF2B5EF4-FFF2-40B4-BE49-F238E27FC236}">
                <a16:creationId xmlns:a16="http://schemas.microsoft.com/office/drawing/2014/main" id="{7F36E3AA-7A62-4585-5C7B-32112927D546}"/>
              </a:ext>
            </a:extLst>
          </p:cNvPr>
          <p:cNvSpPr txBox="1"/>
          <p:nvPr/>
        </p:nvSpPr>
        <p:spPr>
          <a:xfrm>
            <a:off x="5362893" y="1893024"/>
            <a:ext cx="2462994"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s</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i</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d</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e</a:t>
            </a:r>
            <a:endParaRPr kumimoji="0" sz="4400" b="0" i="0" u="sng" strike="noStrike" kern="0" cap="none" spc="0" normalizeH="0" baseline="0" noProof="0" dirty="0">
              <a:ln>
                <a:noFill/>
              </a:ln>
              <a:solidFill>
                <a:srgbClr val="2C629F"/>
              </a:solidFill>
              <a:effectLst/>
              <a:uLnTx/>
              <a:uFillTx/>
              <a:latin typeface="Arial"/>
              <a:ea typeface="Arial"/>
              <a:cs typeface="Arial"/>
              <a:sym typeface="Arial"/>
            </a:endParaRPr>
          </a:p>
        </p:txBody>
      </p:sp>
      <p:sp>
        <p:nvSpPr>
          <p:cNvPr id="13" name="Google Shape;639;p35">
            <a:extLst>
              <a:ext uri="{FF2B5EF4-FFF2-40B4-BE49-F238E27FC236}">
                <a16:creationId xmlns:a16="http://schemas.microsoft.com/office/drawing/2014/main" id="{0C4569C8-9A18-FB43-16A4-1075B58A5BDF}"/>
              </a:ext>
            </a:extLst>
          </p:cNvPr>
          <p:cNvSpPr txBox="1"/>
          <p:nvPr/>
        </p:nvSpPr>
        <p:spPr>
          <a:xfrm>
            <a:off x="2415209" y="1896106"/>
            <a:ext cx="2011621"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out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7CC2D909-4401-01F1-BD72-A9131C931E3D}"/>
              </a:ext>
            </a:extLst>
          </p:cNvPr>
          <p:cNvSpPr txBox="1"/>
          <p:nvPr/>
        </p:nvSpPr>
        <p:spPr>
          <a:xfrm>
            <a:off x="4265797" y="1912903"/>
            <a:ext cx="2462994"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side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Right Arrow 14">
            <a:extLst>
              <a:ext uri="{FF2B5EF4-FFF2-40B4-BE49-F238E27FC236}">
                <a16:creationId xmlns:a16="http://schemas.microsoft.com/office/drawing/2014/main" id="{71CE6AD8-684F-548C-230D-FCD010C405B0}"/>
              </a:ext>
            </a:extLst>
          </p:cNvPr>
          <p:cNvSpPr/>
          <p:nvPr/>
        </p:nvSpPr>
        <p:spPr>
          <a:xfrm>
            <a:off x="2696903" y="3256247"/>
            <a:ext cx="3842794"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99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2.5E-6 -3.7037E-6 L 0.07621 0.00047 " pathEditMode="relative" rAng="0" ptsTypes="AA">
                                      <p:cBhvr>
                                        <p:cTn id="12" dur="2000" fill="hold"/>
                                        <p:tgtEl>
                                          <p:spTgt spid="7"/>
                                        </p:tgtEl>
                                        <p:attrNameLst>
                                          <p:attrName>ppt_x</p:attrName>
                                          <p:attrName>ppt_y</p:attrName>
                                        </p:attrNameLst>
                                      </p:cBhvr>
                                      <p:rCtr x="3802" y="23"/>
                                    </p:animMotion>
                                  </p:childTnLst>
                                </p:cTn>
                              </p:par>
                              <p:par>
                                <p:cTn id="13" presetID="42" presetClass="path" presetSubtype="0" accel="50000" decel="50000" fill="hold" grpId="1" nodeType="withEffect">
                                  <p:stCondLst>
                                    <p:cond delay="0"/>
                                  </p:stCondLst>
                                  <p:childTnLst>
                                    <p:animMotion origin="layout" path="M -5.55556E-7 -3.7037E-6 L -0.12118 0.00232 " pathEditMode="relative" rAng="0" ptsTypes="AA">
                                      <p:cBhvr>
                                        <p:cTn id="14" dur="2000" fill="hold"/>
                                        <p:tgtEl>
                                          <p:spTgt spid="8"/>
                                        </p:tgtEl>
                                        <p:attrNameLst>
                                          <p:attrName>ppt_x</p:attrName>
                                          <p:attrName>ppt_y</p:attrName>
                                        </p:attrNameLst>
                                      </p:cBhvr>
                                      <p:rCtr x="-6059" y="116"/>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7" grpId="1"/>
      <p:bldP spid="8" grpId="0"/>
      <p:bldP spid="8" grpId="1"/>
      <p:bldP spid="8" grpId="2"/>
      <p:bldP spid="13" grpId="0"/>
      <p:bldP spid="14" grpId="0"/>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1570383" y="1896106"/>
            <a:ext cx="3313647"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down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4722997" y="1912903"/>
            <a:ext cx="285062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town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417090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6 3.33333E-6 L -0.09601 3.33333E-6 " pathEditMode="relative" rAng="0" ptsTypes="AA">
                                      <p:cBhvr>
                                        <p:cTn id="6" dur="2000" fill="hold"/>
                                        <p:tgtEl>
                                          <p:spTgt spid="10"/>
                                        </p:tgtEl>
                                        <p:attrNameLst>
                                          <p:attrName>ppt_x</p:attrName>
                                          <p:attrName>ppt_y</p:attrName>
                                        </p:attrNameLst>
                                      </p:cBhvr>
                                      <p:rCtr x="-4809" y="0"/>
                                    </p:animMotion>
                                  </p:childTnLst>
                                </p:cTn>
                              </p:par>
                              <p:par>
                                <p:cTn id="7" presetID="42" presetClass="path" presetSubtype="0" accel="50000" decel="50000" fill="hold" grpId="0" nodeType="withEffect">
                                  <p:stCondLst>
                                    <p:cond delay="0"/>
                                  </p:stCondLst>
                                  <p:childTnLst>
                                    <p:animMotion origin="layout" path="M 4.16667E-6 -2.96296E-6 L 0.11753 -0.00254 " pathEditMode="relative" rAng="0" ptsTypes="AA">
                                      <p:cBhvr>
                                        <p:cTn id="8" dur="2000" fill="hold"/>
                                        <p:tgtEl>
                                          <p:spTgt spid="11"/>
                                        </p:tgtEl>
                                        <p:attrNameLst>
                                          <p:attrName>ppt_x</p:attrName>
                                          <p:attrName>ppt_y</p:attrName>
                                        </p:attrNameLst>
                                      </p:cBhvr>
                                      <p:rCtr x="5868"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296D243D-8285-A3F9-FA1D-13E7859EC417}"/>
              </a:ext>
            </a:extLst>
          </p:cNvPr>
          <p:cNvSpPr txBox="1"/>
          <p:nvPr/>
        </p:nvSpPr>
        <p:spPr>
          <a:xfrm>
            <a:off x="692097" y="1887706"/>
            <a:ext cx="3313647"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d</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ow</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 name="Google Shape;639;p35">
            <a:extLst>
              <a:ext uri="{FF2B5EF4-FFF2-40B4-BE49-F238E27FC236}">
                <a16:creationId xmlns:a16="http://schemas.microsoft.com/office/drawing/2014/main" id="{5894291D-F10A-340B-0106-8BABFFB653AA}"/>
              </a:ext>
            </a:extLst>
          </p:cNvPr>
          <p:cNvSpPr txBox="1"/>
          <p:nvPr/>
        </p:nvSpPr>
        <p:spPr>
          <a:xfrm>
            <a:off x="5796423" y="1887706"/>
            <a:ext cx="285062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town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2" name="Google Shape;639;p35">
            <a:extLst>
              <a:ext uri="{FF2B5EF4-FFF2-40B4-BE49-F238E27FC236}">
                <a16:creationId xmlns:a16="http://schemas.microsoft.com/office/drawing/2014/main" id="{BABD03D1-D565-46B3-DAD8-CBCC464FEE58}"/>
              </a:ext>
            </a:extLst>
          </p:cNvPr>
          <p:cNvSpPr txBox="1"/>
          <p:nvPr/>
        </p:nvSpPr>
        <p:spPr>
          <a:xfrm>
            <a:off x="5796423" y="1887706"/>
            <a:ext cx="285062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ow</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3" name="Google Shape;639;p35">
            <a:extLst>
              <a:ext uri="{FF2B5EF4-FFF2-40B4-BE49-F238E27FC236}">
                <a16:creationId xmlns:a16="http://schemas.microsoft.com/office/drawing/2014/main" id="{9CDCA7BC-B971-02D9-12FD-13F7C9268589}"/>
              </a:ext>
            </a:extLst>
          </p:cNvPr>
          <p:cNvSpPr txBox="1"/>
          <p:nvPr/>
        </p:nvSpPr>
        <p:spPr>
          <a:xfrm>
            <a:off x="1570383" y="1896106"/>
            <a:ext cx="3313647"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down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9E432DE6-A7F6-F81A-1598-1D597EEF0BB1}"/>
              </a:ext>
            </a:extLst>
          </p:cNvPr>
          <p:cNvSpPr txBox="1"/>
          <p:nvPr/>
        </p:nvSpPr>
        <p:spPr>
          <a:xfrm>
            <a:off x="4722997" y="1912903"/>
            <a:ext cx="285062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town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Right Arrow 14">
            <a:extLst>
              <a:ext uri="{FF2B5EF4-FFF2-40B4-BE49-F238E27FC236}">
                <a16:creationId xmlns:a16="http://schemas.microsoft.com/office/drawing/2014/main" id="{DDEE808B-EC6D-3867-8D19-EB7C585B4D86}"/>
              </a:ext>
            </a:extLst>
          </p:cNvPr>
          <p:cNvSpPr/>
          <p:nvPr/>
        </p:nvSpPr>
        <p:spPr>
          <a:xfrm>
            <a:off x="2002420" y="3256247"/>
            <a:ext cx="5532699"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91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8.33333E-7 7.40741E-7 L 0.09774 0.00301 " pathEditMode="relative" rAng="0" ptsTypes="AA">
                                      <p:cBhvr>
                                        <p:cTn id="12" dur="2000" fill="hold"/>
                                        <p:tgtEl>
                                          <p:spTgt spid="7"/>
                                        </p:tgtEl>
                                        <p:attrNameLst>
                                          <p:attrName>ppt_x</p:attrName>
                                          <p:attrName>ppt_y</p:attrName>
                                        </p:attrNameLst>
                                      </p:cBhvr>
                                      <p:rCtr x="4878" y="139"/>
                                    </p:animMotion>
                                  </p:childTnLst>
                                </p:cTn>
                              </p:par>
                              <p:par>
                                <p:cTn id="13" presetID="42" presetClass="path" presetSubtype="0" accel="50000" decel="50000" fill="hold" grpId="1" nodeType="withEffect">
                                  <p:stCondLst>
                                    <p:cond delay="0"/>
                                  </p:stCondLst>
                                  <p:childTnLst>
                                    <p:animMotion origin="layout" path="M 3.05556E-6 7.40741E-7 L -0.11754 0.00463 " pathEditMode="relative" rAng="0" ptsTypes="AA">
                                      <p:cBhvr>
                                        <p:cTn id="14" dur="2000" fill="hold"/>
                                        <p:tgtEl>
                                          <p:spTgt spid="12"/>
                                        </p:tgtEl>
                                        <p:attrNameLst>
                                          <p:attrName>ppt_x</p:attrName>
                                          <p:attrName>ppt_y</p:attrName>
                                        </p:attrNameLst>
                                      </p:cBhvr>
                                      <p:rCtr x="-5885" y="231"/>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12" grpId="0"/>
      <p:bldP spid="12" grpId="1"/>
      <p:bldP spid="12" grpId="2"/>
      <p:bldP spid="13" grpId="0"/>
      <p:bldP spid="14" grpId="0"/>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341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D4A1CB59-31A5-B76F-B95C-5E6E33A4F7F3}"/>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toilet</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Google Shape;648;p36">
            <a:extLst>
              <a:ext uri="{FF2B5EF4-FFF2-40B4-BE49-F238E27FC236}">
                <a16:creationId xmlns:a16="http://schemas.microsoft.com/office/drawing/2014/main" id="{B110BE59-1D27-3550-CA93-8BF5C5BECAF7}"/>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destroy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8525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D4A1CB59-31A5-B76F-B95C-5E6E33A4F7F3}"/>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thousand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Google Shape;648;p36">
            <a:extLst>
              <a:ext uri="{FF2B5EF4-FFF2-40B4-BE49-F238E27FC236}">
                <a16:creationId xmlns:a16="http://schemas.microsoft.com/office/drawing/2014/main" id="{B110BE59-1D27-3550-CA93-8BF5C5BECAF7}"/>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downtown</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624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prstClr val="black"/>
                </a:solidFill>
                <a:effectLst/>
                <a:uLnTx/>
                <a:uFillTx/>
                <a:latin typeface="Century Gothic"/>
                <a:ea typeface="+mn-ea"/>
                <a:cs typeface="+mn-cs"/>
                <a:sym typeface="Century Gothic"/>
              </a:rPr>
              <a:t>August</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600" b="1" i="0" u="none" strike="noStrike" kern="0" cap="none" spc="0" normalizeH="0" baseline="0" noProof="0" dirty="0">
                <a:ln>
                  <a:noFill/>
                </a:ln>
                <a:solidFill>
                  <a:srgbClr val="000000"/>
                </a:solidFill>
                <a:effectLst/>
                <a:uLnTx/>
                <a:uFillTx/>
                <a:latin typeface="Century Gothic"/>
                <a:ea typeface="+mn-ea"/>
                <a:cs typeface="Arial"/>
                <a:sym typeface="Century Gothic"/>
              </a:rPr>
              <a:t>noisy</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daughter</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breakfast</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ready</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weather</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9948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566591"/>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pointed</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566591"/>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around</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318031"/>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enjoyed</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318031"/>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annoy</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1;p36">
            <a:extLst>
              <a:ext uri="{FF2B5EF4-FFF2-40B4-BE49-F238E27FC236}">
                <a16:creationId xmlns:a16="http://schemas.microsoft.com/office/drawing/2014/main" id="{06E6766F-CE9C-647D-BACB-726A44F53663}"/>
              </a:ext>
            </a:extLst>
          </p:cNvPr>
          <p:cNvSpPr txBox="1"/>
          <p:nvPr/>
        </p:nvSpPr>
        <p:spPr>
          <a:xfrm>
            <a:off x="2582096" y="4968928"/>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outside</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0446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94A953-33E2-E50A-AB40-DC018036695B}"/>
              </a:ext>
            </a:extLst>
          </p:cNvPr>
          <p:cNvSpPr txBox="1"/>
          <p:nvPr/>
        </p:nvSpPr>
        <p:spPr>
          <a:xfrm>
            <a:off x="0" y="2857080"/>
            <a:ext cx="9144000" cy="1655049"/>
          </a:xfrm>
          <a:prstGeom prst="rect">
            <a:avLst/>
          </a:prstGeom>
          <a:noFill/>
        </p:spPr>
        <p:txBody>
          <a:bodyPr wrap="square" rtlCol="0">
            <a:noAutofit/>
          </a:bodyPr>
          <a:lstStyle/>
          <a:p>
            <a:pPr algn="ctr"/>
            <a:r>
              <a:rPr lang="en-US" sz="4200" b="1" dirty="0">
                <a:solidFill>
                  <a:srgbClr val="E05436"/>
                </a:solidFill>
                <a:latin typeface="Century Gothic" panose="020B0502020202020204" pitchFamily="34" charset="0"/>
              </a:rPr>
              <a:t>Lesson 97</a:t>
            </a:r>
          </a:p>
          <a:p>
            <a:pPr algn="ctr"/>
            <a:r>
              <a:rPr lang="en-US" sz="4200" b="1" dirty="0">
                <a:solidFill>
                  <a:srgbClr val="E05436"/>
                </a:solidFill>
                <a:latin typeface="Century Gothic" panose="020B0502020202020204" pitchFamily="34" charset="0"/>
              </a:rPr>
              <a:t>Vowel Teams &amp; </a:t>
            </a:r>
          </a:p>
          <a:p>
            <a:pPr algn="ctr"/>
            <a:r>
              <a:rPr lang="en-US" sz="4200" b="1" dirty="0">
                <a:solidFill>
                  <a:srgbClr val="E05436"/>
                </a:solidFill>
                <a:latin typeface="Century Gothic" panose="020B0502020202020204" pitchFamily="34" charset="0"/>
              </a:rPr>
              <a:t>Diphthongs Review</a:t>
            </a:r>
          </a:p>
        </p:txBody>
      </p:sp>
    </p:spTree>
    <p:extLst>
      <p:ext uri="{BB962C8B-B14F-4D97-AF65-F5344CB8AC3E}">
        <p14:creationId xmlns:p14="http://schemas.microsoft.com/office/powerpoint/2010/main" val="14214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8705"/>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4" name="Title 1">
            <a:extLst>
              <a:ext uri="{FF2B5EF4-FFF2-40B4-BE49-F238E27FC236}">
                <a16:creationId xmlns:a16="http://schemas.microsoft.com/office/drawing/2014/main" id="{4DD18153-44B5-6DEA-1A5F-9CA699D62B96}"/>
              </a:ext>
            </a:extLst>
          </p:cNvPr>
          <p:cNvSpPr txBox="1">
            <a:spLocks/>
          </p:cNvSpPr>
          <p:nvPr/>
        </p:nvSpPr>
        <p:spPr>
          <a:xfrm>
            <a:off x="372139" y="3995411"/>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Diphthongs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2163662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82DA69-A3FB-DD47-9999-F5994BABD6F4}"/>
              </a:ext>
            </a:extLst>
          </p:cNvPr>
          <p:cNvPicPr>
            <a:picLocks noChangeAspect="1"/>
          </p:cNvPicPr>
          <p:nvPr/>
        </p:nvPicPr>
        <p:blipFill>
          <a:blip r:embed="rId2"/>
          <a:stretch>
            <a:fillRect/>
          </a:stretch>
        </p:blipFill>
        <p:spPr>
          <a:xfrm>
            <a:off x="311972" y="199739"/>
            <a:ext cx="8520056" cy="5717113"/>
          </a:xfrm>
          <a:prstGeom prst="rect">
            <a:avLst/>
          </a:prstGeom>
        </p:spPr>
      </p:pic>
    </p:spTree>
    <p:extLst>
      <p:ext uri="{BB962C8B-B14F-4D97-AF65-F5344CB8AC3E}">
        <p14:creationId xmlns:p14="http://schemas.microsoft.com/office/powerpoint/2010/main" val="28623149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20C595-5358-8F5E-AC29-701A79D74CE1}"/>
              </a:ext>
            </a:extLst>
          </p:cNvPr>
          <p:cNvPicPr>
            <a:picLocks noChangeAspect="1"/>
          </p:cNvPicPr>
          <p:nvPr/>
        </p:nvPicPr>
        <p:blipFill>
          <a:blip r:embed="rId2"/>
          <a:stretch>
            <a:fillRect/>
          </a:stretch>
        </p:blipFill>
        <p:spPr>
          <a:xfrm>
            <a:off x="450166" y="374239"/>
            <a:ext cx="8243668" cy="5507970"/>
          </a:xfrm>
          <a:prstGeom prst="rect">
            <a:avLst/>
          </a:prstGeom>
        </p:spPr>
      </p:pic>
    </p:spTree>
    <p:extLst>
      <p:ext uri="{BB962C8B-B14F-4D97-AF65-F5344CB8AC3E}">
        <p14:creationId xmlns:p14="http://schemas.microsoft.com/office/powerpoint/2010/main" val="29307357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1570383" y="1896106"/>
            <a:ext cx="3313647"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down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4722997" y="1912903"/>
            <a:ext cx="285062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town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89737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6 3.33333E-6 L -0.09601 3.33333E-6 " pathEditMode="relative" rAng="0" ptsTypes="AA">
                                      <p:cBhvr>
                                        <p:cTn id="6" dur="2000" fill="hold"/>
                                        <p:tgtEl>
                                          <p:spTgt spid="10"/>
                                        </p:tgtEl>
                                        <p:attrNameLst>
                                          <p:attrName>ppt_x</p:attrName>
                                          <p:attrName>ppt_y</p:attrName>
                                        </p:attrNameLst>
                                      </p:cBhvr>
                                      <p:rCtr x="-4809" y="0"/>
                                    </p:animMotion>
                                  </p:childTnLst>
                                </p:cTn>
                              </p:par>
                              <p:par>
                                <p:cTn id="7" presetID="42" presetClass="path" presetSubtype="0" accel="50000" decel="50000" fill="hold" grpId="0" nodeType="withEffect">
                                  <p:stCondLst>
                                    <p:cond delay="0"/>
                                  </p:stCondLst>
                                  <p:childTnLst>
                                    <p:animMotion origin="layout" path="M 4.16667E-6 -2.96296E-6 L 0.11753 -0.00254 " pathEditMode="relative" rAng="0" ptsTypes="AA">
                                      <p:cBhvr>
                                        <p:cTn id="8" dur="2000" fill="hold"/>
                                        <p:tgtEl>
                                          <p:spTgt spid="11"/>
                                        </p:tgtEl>
                                        <p:attrNameLst>
                                          <p:attrName>ppt_x</p:attrName>
                                          <p:attrName>ppt_y</p:attrName>
                                        </p:attrNameLst>
                                      </p:cBhvr>
                                      <p:rCtr x="5868"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296D243D-8285-A3F9-FA1D-13E7859EC417}"/>
              </a:ext>
            </a:extLst>
          </p:cNvPr>
          <p:cNvSpPr txBox="1"/>
          <p:nvPr/>
        </p:nvSpPr>
        <p:spPr>
          <a:xfrm>
            <a:off x="692097" y="1887706"/>
            <a:ext cx="3313647"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d</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ow</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 name="Google Shape;639;p35">
            <a:extLst>
              <a:ext uri="{FF2B5EF4-FFF2-40B4-BE49-F238E27FC236}">
                <a16:creationId xmlns:a16="http://schemas.microsoft.com/office/drawing/2014/main" id="{5894291D-F10A-340B-0106-8BABFFB653AA}"/>
              </a:ext>
            </a:extLst>
          </p:cNvPr>
          <p:cNvSpPr txBox="1"/>
          <p:nvPr/>
        </p:nvSpPr>
        <p:spPr>
          <a:xfrm>
            <a:off x="5796423" y="1887706"/>
            <a:ext cx="285062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town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2" name="Google Shape;639;p35">
            <a:extLst>
              <a:ext uri="{FF2B5EF4-FFF2-40B4-BE49-F238E27FC236}">
                <a16:creationId xmlns:a16="http://schemas.microsoft.com/office/drawing/2014/main" id="{BABD03D1-D565-46B3-DAD8-CBCC464FEE58}"/>
              </a:ext>
            </a:extLst>
          </p:cNvPr>
          <p:cNvSpPr txBox="1"/>
          <p:nvPr/>
        </p:nvSpPr>
        <p:spPr>
          <a:xfrm>
            <a:off x="5796423" y="1887706"/>
            <a:ext cx="285062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ow</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3" name="Google Shape;639;p35">
            <a:extLst>
              <a:ext uri="{FF2B5EF4-FFF2-40B4-BE49-F238E27FC236}">
                <a16:creationId xmlns:a16="http://schemas.microsoft.com/office/drawing/2014/main" id="{9CDCA7BC-B971-02D9-12FD-13F7C9268589}"/>
              </a:ext>
            </a:extLst>
          </p:cNvPr>
          <p:cNvSpPr txBox="1"/>
          <p:nvPr/>
        </p:nvSpPr>
        <p:spPr>
          <a:xfrm>
            <a:off x="1570383" y="1896106"/>
            <a:ext cx="3313647"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down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9E432DE6-A7F6-F81A-1598-1D597EEF0BB1}"/>
              </a:ext>
            </a:extLst>
          </p:cNvPr>
          <p:cNvSpPr txBox="1"/>
          <p:nvPr/>
        </p:nvSpPr>
        <p:spPr>
          <a:xfrm>
            <a:off x="4722997" y="1912903"/>
            <a:ext cx="285062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town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Right Arrow 14">
            <a:extLst>
              <a:ext uri="{FF2B5EF4-FFF2-40B4-BE49-F238E27FC236}">
                <a16:creationId xmlns:a16="http://schemas.microsoft.com/office/drawing/2014/main" id="{DDEE808B-EC6D-3867-8D19-EB7C585B4D86}"/>
              </a:ext>
            </a:extLst>
          </p:cNvPr>
          <p:cNvSpPr/>
          <p:nvPr/>
        </p:nvSpPr>
        <p:spPr>
          <a:xfrm>
            <a:off x="2002420" y="3256247"/>
            <a:ext cx="5532699"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34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8.33333E-7 7.40741E-7 L 0.09774 0.00301 " pathEditMode="relative" rAng="0" ptsTypes="AA">
                                      <p:cBhvr>
                                        <p:cTn id="12" dur="2000" fill="hold"/>
                                        <p:tgtEl>
                                          <p:spTgt spid="7"/>
                                        </p:tgtEl>
                                        <p:attrNameLst>
                                          <p:attrName>ppt_x</p:attrName>
                                          <p:attrName>ppt_y</p:attrName>
                                        </p:attrNameLst>
                                      </p:cBhvr>
                                      <p:rCtr x="4878" y="139"/>
                                    </p:animMotion>
                                  </p:childTnLst>
                                </p:cTn>
                              </p:par>
                              <p:par>
                                <p:cTn id="13" presetID="42" presetClass="path" presetSubtype="0" accel="50000" decel="50000" fill="hold" grpId="1" nodeType="withEffect">
                                  <p:stCondLst>
                                    <p:cond delay="0"/>
                                  </p:stCondLst>
                                  <p:childTnLst>
                                    <p:animMotion origin="layout" path="M 3.05556E-6 7.40741E-7 L -0.11754 0.00463 " pathEditMode="relative" rAng="0" ptsTypes="AA">
                                      <p:cBhvr>
                                        <p:cTn id="14" dur="2000" fill="hold"/>
                                        <p:tgtEl>
                                          <p:spTgt spid="12"/>
                                        </p:tgtEl>
                                        <p:attrNameLst>
                                          <p:attrName>ppt_x</p:attrName>
                                          <p:attrName>ppt_y</p:attrName>
                                        </p:attrNameLst>
                                      </p:cBhvr>
                                      <p:rCtr x="-5885" y="231"/>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12" grpId="0"/>
      <p:bldP spid="12" grpId="1"/>
      <p:bldP spid="12" grpId="2"/>
      <p:bldP spid="13" grpId="0"/>
      <p:bldP spid="14" grpId="0"/>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bedroom</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drawing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outside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February</a:t>
            </a:r>
          </a:p>
        </p:txBody>
      </p:sp>
      <p:sp>
        <p:nvSpPr>
          <p:cNvPr id="2" name="Rectangle 1">
            <a:extLst>
              <a:ext uri="{FF2B5EF4-FFF2-40B4-BE49-F238E27FC236}">
                <a16:creationId xmlns:a16="http://schemas.microsoft.com/office/drawing/2014/main" id="{4AF847E3-A911-4C0F-B6A2-9334BB260FA4}"/>
              </a:ext>
            </a:extLst>
          </p:cNvPr>
          <p:cNvSpPr/>
          <p:nvPr/>
        </p:nvSpPr>
        <p:spPr>
          <a:xfrm>
            <a:off x="1310471"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2256965"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3203459"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F69911-D16D-4E39-A2F8-1FAA838FAFB1}"/>
              </a:ext>
            </a:extLst>
          </p:cNvPr>
          <p:cNvSpPr/>
          <p:nvPr/>
        </p:nvSpPr>
        <p:spPr>
          <a:xfrm>
            <a:off x="4065419"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CA3772B-C122-4E3A-8DAD-13EE750BC0D7}"/>
              </a:ext>
            </a:extLst>
          </p:cNvPr>
          <p:cNvSpPr/>
          <p:nvPr/>
        </p:nvSpPr>
        <p:spPr>
          <a:xfrm>
            <a:off x="4927379"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5094E61-0FA1-6A44-B25C-0BACB61932A2}"/>
              </a:ext>
            </a:extLst>
          </p:cNvPr>
          <p:cNvSpPr/>
          <p:nvPr/>
        </p:nvSpPr>
        <p:spPr>
          <a:xfrm>
            <a:off x="5912053" y="413732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89A0BD9B-43FE-6C47-B9CA-9ADD63D9E8C7}"/>
              </a:ext>
            </a:extLst>
          </p:cNvPr>
          <p:cNvCxnSpPr>
            <a:cxnSpLocks/>
          </p:cNvCxnSpPr>
          <p:nvPr/>
        </p:nvCxnSpPr>
        <p:spPr>
          <a:xfrm>
            <a:off x="5745480" y="3932320"/>
            <a:ext cx="110258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6834883-4AA3-1F47-A6E9-2DE1BEF34E42}"/>
              </a:ext>
            </a:extLst>
          </p:cNvPr>
          <p:cNvSpPr/>
          <p:nvPr/>
        </p:nvSpPr>
        <p:spPr>
          <a:xfrm>
            <a:off x="7026081" y="413286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AB7F821-46C6-A1AF-5384-7C4B80352EB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453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eye</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A8B11562-21B3-484B-BDA6-99234F46CCD5}"/>
              </a:ext>
            </a:extLst>
          </p:cNvPr>
          <p:cNvSpPr/>
          <p:nvPr/>
        </p:nvSpPr>
        <p:spPr>
          <a:xfrm>
            <a:off x="4237172" y="410016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645788F-C5A7-2043-83E9-B9EF077D1A1C}"/>
              </a:ext>
            </a:extLst>
          </p:cNvPr>
          <p:cNvCxnSpPr>
            <a:cxnSpLocks/>
          </p:cNvCxnSpPr>
          <p:nvPr/>
        </p:nvCxnSpPr>
        <p:spPr>
          <a:xfrm>
            <a:off x="3422098" y="3911781"/>
            <a:ext cx="239958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3FD450A-0AC6-E11A-27A6-6F0D7C4537A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0592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heart</a:t>
            </a:r>
          </a:p>
        </p:txBody>
      </p:sp>
      <p:sp>
        <p:nvSpPr>
          <p:cNvPr id="2" name="Rectangle 1">
            <a:extLst>
              <a:ext uri="{FF2B5EF4-FFF2-40B4-BE49-F238E27FC236}">
                <a16:creationId xmlns:a16="http://schemas.microsoft.com/office/drawing/2014/main" id="{4AF847E3-A911-4C0F-B6A2-9334BB260FA4}"/>
              </a:ext>
            </a:extLst>
          </p:cNvPr>
          <p:cNvSpPr/>
          <p:nvPr/>
        </p:nvSpPr>
        <p:spPr>
          <a:xfrm>
            <a:off x="2971694" y="4066512"/>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6097081"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04B0139-00D4-5843-9F41-EBA1BBBB2EDA}"/>
              </a:ext>
            </a:extLst>
          </p:cNvPr>
          <p:cNvSpPr/>
          <p:nvPr/>
        </p:nvSpPr>
        <p:spPr>
          <a:xfrm>
            <a:off x="4525213"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0728D667-4F51-FA44-9FFC-F872FFAD8EA6}"/>
              </a:ext>
            </a:extLst>
          </p:cNvPr>
          <p:cNvCxnSpPr>
            <a:cxnSpLocks/>
          </p:cNvCxnSpPr>
          <p:nvPr/>
        </p:nvCxnSpPr>
        <p:spPr>
          <a:xfrm>
            <a:off x="3816626" y="3896541"/>
            <a:ext cx="218660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8AECD14-E34A-9EDD-9EE4-1B2E969A165A}"/>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203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keep my bedroom nice and clean.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03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drawing of the heart is almost ready!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0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Roy will raid the fridge for something good to eat.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66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 New Coin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743920" y="1406345"/>
            <a:ext cx="7842142"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While walking home from work, Carson saw a coin laying on the ground. “This is my lucky day! I found a coin,” said Carson. But as Carson inspected the coin, he began to notice that he had never seen a coin quite like this before.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This coin had a hole in the middle of it, and Carson did not recognize the markings on it. </a:t>
            </a: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Carson wanted to find out where this coin came from. When he got home, he went online to see what he could find out. He looked for any coins with holes in the middle.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He found that there are several kinds of these coins around the world. Japan, Norway, and Spain all have coins with holes in the middle. However, as Carson looked at the coins on his computer screen in more detail, he found one that was an exact match.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5" y="458314"/>
            <a:ext cx="8247719"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He ran into the family room and shouted to his father and sister, “My newfound coin is from Japan! Japanese coins are called yen. Who could have lost it?” Carson’s father considered for a minute, and then said, “I remember the mailman telling me he had taken a trip to Japan last month. It could be his. I will ask him on Wednesday!”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6512231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229384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962</TotalTime>
  <Words>968</Words>
  <Application>Microsoft Macintosh PowerPoint</Application>
  <PresentationFormat>On-screen Show (4:3)</PresentationFormat>
  <Paragraphs>190</Paragraphs>
  <Slides>87</Slides>
  <Notes>38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87</vt:i4>
      </vt:variant>
    </vt:vector>
  </HeadingPairs>
  <TitlesOfParts>
    <vt:vector size="94" baseType="lpstr">
      <vt:lpstr>Arial</vt:lpstr>
      <vt:lpstr>Calibri</vt:lpstr>
      <vt:lpstr>Calibri Light</vt:lpstr>
      <vt:lpstr>Century Gothic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41</cp:revision>
  <dcterms:created xsi:type="dcterms:W3CDTF">2022-06-06T14:24:31Z</dcterms:created>
  <dcterms:modified xsi:type="dcterms:W3CDTF">2022-09-06T03:00:23Z</dcterms:modified>
</cp:coreProperties>
</file>