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8" r:id="rId2"/>
  </p:sldMasterIdLst>
  <p:notesMasterIdLst>
    <p:notesMasterId r:id="rId95"/>
  </p:notesMasterIdLst>
  <p:sldIdLst>
    <p:sldId id="2247" r:id="rId3"/>
    <p:sldId id="2199" r:id="rId4"/>
    <p:sldId id="3049" r:id="rId5"/>
    <p:sldId id="2248" r:id="rId6"/>
    <p:sldId id="2240" r:id="rId7"/>
    <p:sldId id="2238" r:id="rId8"/>
    <p:sldId id="2241" r:id="rId9"/>
    <p:sldId id="2198" r:id="rId10"/>
    <p:sldId id="4470" r:id="rId11"/>
    <p:sldId id="4492" r:id="rId12"/>
    <p:sldId id="4491" r:id="rId13"/>
    <p:sldId id="4471" r:id="rId14"/>
    <p:sldId id="4472" r:id="rId15"/>
    <p:sldId id="4473" r:id="rId16"/>
    <p:sldId id="4474" r:id="rId17"/>
    <p:sldId id="4475" r:id="rId18"/>
    <p:sldId id="4476" r:id="rId19"/>
    <p:sldId id="4477" r:id="rId20"/>
    <p:sldId id="4478" r:id="rId21"/>
    <p:sldId id="4479" r:id="rId22"/>
    <p:sldId id="4480" r:id="rId23"/>
    <p:sldId id="4481" r:id="rId24"/>
    <p:sldId id="4482" r:id="rId25"/>
    <p:sldId id="4483" r:id="rId26"/>
    <p:sldId id="4484" r:id="rId27"/>
    <p:sldId id="4485" r:id="rId28"/>
    <p:sldId id="4486" r:id="rId29"/>
    <p:sldId id="4487" r:id="rId30"/>
    <p:sldId id="4488" r:id="rId31"/>
    <p:sldId id="4489" r:id="rId32"/>
    <p:sldId id="2242" r:id="rId33"/>
    <p:sldId id="2200" r:id="rId34"/>
    <p:sldId id="2201" r:id="rId35"/>
    <p:sldId id="2243" r:id="rId36"/>
    <p:sldId id="2202" r:id="rId37"/>
    <p:sldId id="2244" r:id="rId38"/>
    <p:sldId id="2203" r:id="rId39"/>
    <p:sldId id="3599" r:id="rId40"/>
    <p:sldId id="3357" r:id="rId41"/>
    <p:sldId id="3601" r:id="rId42"/>
    <p:sldId id="3356" r:id="rId43"/>
    <p:sldId id="3602" r:id="rId44"/>
    <p:sldId id="3603" r:id="rId45"/>
    <p:sldId id="3604" r:id="rId46"/>
    <p:sldId id="3605" r:id="rId47"/>
    <p:sldId id="3358" r:id="rId48"/>
    <p:sldId id="3860" r:id="rId49"/>
    <p:sldId id="3969" r:id="rId50"/>
    <p:sldId id="3970" r:id="rId51"/>
    <p:sldId id="4234" r:id="rId52"/>
    <p:sldId id="2213" r:id="rId53"/>
    <p:sldId id="2214" r:id="rId54"/>
    <p:sldId id="2245" r:id="rId55"/>
    <p:sldId id="2216" r:id="rId56"/>
    <p:sldId id="2250" r:id="rId57"/>
    <p:sldId id="2217" r:id="rId58"/>
    <p:sldId id="368" r:id="rId59"/>
    <p:sldId id="4493" r:id="rId60"/>
    <p:sldId id="4494" r:id="rId61"/>
    <p:sldId id="4495" r:id="rId62"/>
    <p:sldId id="4496" r:id="rId63"/>
    <p:sldId id="4497" r:id="rId64"/>
    <p:sldId id="4498" r:id="rId65"/>
    <p:sldId id="4499" r:id="rId66"/>
    <p:sldId id="4500" r:id="rId67"/>
    <p:sldId id="4502" r:id="rId68"/>
    <p:sldId id="2385" r:id="rId69"/>
    <p:sldId id="2221" r:id="rId70"/>
    <p:sldId id="2222" r:id="rId71"/>
    <p:sldId id="2224" r:id="rId72"/>
    <p:sldId id="2226" r:id="rId73"/>
    <p:sldId id="2227" r:id="rId74"/>
    <p:sldId id="749" r:id="rId75"/>
    <p:sldId id="977" r:id="rId76"/>
    <p:sldId id="980" r:id="rId77"/>
    <p:sldId id="2228" r:id="rId78"/>
    <p:sldId id="2125" r:id="rId79"/>
    <p:sldId id="983" r:id="rId80"/>
    <p:sldId id="752" r:id="rId81"/>
    <p:sldId id="2229" r:id="rId82"/>
    <p:sldId id="2223" r:id="rId83"/>
    <p:sldId id="2230" r:id="rId84"/>
    <p:sldId id="2577" r:id="rId85"/>
    <p:sldId id="2578" r:id="rId86"/>
    <p:sldId id="2579" r:id="rId87"/>
    <p:sldId id="2234" r:id="rId88"/>
    <p:sldId id="2235" r:id="rId89"/>
    <p:sldId id="2158" r:id="rId90"/>
    <p:sldId id="2159" r:id="rId91"/>
    <p:sldId id="2166" r:id="rId92"/>
    <p:sldId id="2225" r:id="rId93"/>
    <p:sldId id="2236" r:id="rId9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2CF035-AA50-DC94-688B-9377E818EE49}" name="Contesse,Valentina A" initials="CA" userId="S::valufgator@ufl.edu::66806d4e-fd53-4162-bb2b-dfd5f9123657" providerId="AD"/>
  <p188:author id="{E71CE4EF-5F63-C309-1C8F-AD9BED01D6EA}" name="Alyssa Ricke" initials="AR" userId="S::alychickq22@ufl.edu::36f174c9-250d-4433-864f-f7349753d04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6FA9"/>
    <a:srgbClr val="E15436"/>
    <a:srgbClr val="2C629F"/>
    <a:srgbClr val="25B0A7"/>
    <a:srgbClr val="AE382B"/>
    <a:srgbClr val="252B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07"/>
    <p:restoredTop sz="78695"/>
  </p:normalViewPr>
  <p:slideViewPr>
    <p:cSldViewPr snapToGrid="0" snapToObjects="1">
      <p:cViewPr>
        <p:scale>
          <a:sx n="74" d="100"/>
          <a:sy n="74" d="100"/>
        </p:scale>
        <p:origin x="3088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5" d="100"/>
        <a:sy n="5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notesMaster" Target="notesMasters/notesMaster1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microsoft.com/office/2018/10/relationships/authors" Target="author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DBB2B-03B0-BA4D-8766-8EF49B89551B}" type="datetimeFigureOut">
              <a:rPr lang="en-US" smtClean="0"/>
              <a:t>9/5/22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B05D2-5D65-874B-87C6-2AEC7FA940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661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ufliteracy.org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476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for guided spelling practice.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1856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review the new concept.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1581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6 for word work activity.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Word Work Mat apps.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2494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7 for irregular word activities.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each word may be used in editing mode. Cover the heart and square icons then reveal them one at a time during instruction.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2602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3902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94+</a:t>
            </a:r>
          </a:p>
          <a:p>
            <a:endParaRPr lang="en-US" dirty="0"/>
          </a:p>
          <a:p>
            <a:r>
              <a:rPr lang="en-US" dirty="0"/>
              <a:t>O represents the /</a:t>
            </a:r>
            <a:r>
              <a:rPr lang="en-US" dirty="0" err="1"/>
              <a:t>ŭ</a:t>
            </a:r>
            <a:r>
              <a:rPr lang="en-US" dirty="0"/>
              <a:t>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Depending on dialect, AY may be pronounced /</a:t>
            </a:r>
            <a:r>
              <a:rPr lang="en-US" dirty="0" err="1"/>
              <a:t>ē</a:t>
            </a:r>
            <a:r>
              <a:rPr lang="en-US" dirty="0"/>
              <a:t>/.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8912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94+</a:t>
            </a:r>
          </a:p>
          <a:p>
            <a:endParaRPr lang="en-US" dirty="0"/>
          </a:p>
          <a:p>
            <a:r>
              <a:rPr lang="en-US" dirty="0"/>
              <a:t>D is silent.</a:t>
            </a:r>
          </a:p>
          <a:p>
            <a:r>
              <a:rPr lang="en-US" dirty="0"/>
              <a:t>E is silent.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Depending on dialect, AY may be pronounced /</a:t>
            </a:r>
            <a:r>
              <a:rPr lang="en-US" dirty="0" err="1"/>
              <a:t>ē</a:t>
            </a:r>
            <a:r>
              <a:rPr lang="en-US" dirty="0"/>
              <a:t>/.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513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95+</a:t>
            </a:r>
          </a:p>
          <a:p>
            <a:endParaRPr lang="en-US" dirty="0"/>
          </a:p>
          <a:p>
            <a:r>
              <a:rPr lang="en-US" dirty="0"/>
              <a:t>AR represents the /air/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 some dialects, the R is silent, and U may be pronounced /</a:t>
            </a:r>
            <a:r>
              <a:rPr lang="en-US" dirty="0" err="1"/>
              <a:t>yū</a:t>
            </a:r>
            <a:r>
              <a:rPr lang="en-US" dirty="0"/>
              <a:t>/ or /</a:t>
            </a:r>
            <a:r>
              <a:rPr lang="en-US" dirty="0" err="1"/>
              <a:t>ŭ</a:t>
            </a:r>
            <a:r>
              <a:rPr lang="en-US" dirty="0"/>
              <a:t>/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2844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2295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orange star indicates these are new irregular words that need to be introduced.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teaching irregular words.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717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</a:t>
            </a:r>
            <a:r>
              <a:rPr lang="en-US" i="0" dirty="0"/>
              <a:t> lesson plan Step 1 for phonemic awareness activity.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741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96+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EYE represents the /</a:t>
            </a:r>
            <a:r>
              <a:rPr lang="en-US" dirty="0" err="1"/>
              <a:t>ī</a:t>
            </a:r>
            <a:r>
              <a:rPr lang="en-US" dirty="0"/>
              <a:t>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4971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96+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EAR represents the /ar/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188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teaching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1482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8 for connected text activities.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4790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8 for sentences to write.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0022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</a:t>
            </a:r>
            <a:r>
              <a:rPr lang="en-US" i="1" dirty="0"/>
              <a:t>UFLI Foundations </a:t>
            </a:r>
            <a:r>
              <a:rPr lang="en-US" i="0" dirty="0"/>
              <a:t>decodable text is provided here. </a:t>
            </a: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decodable text guide for additional </a:t>
            </a:r>
            <a:r>
              <a:rPr lang="en-US" i="0"/>
              <a:t>text options.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3895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03580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27961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11879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2 for student phoneme responses.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7257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3 for auditory drill activity.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296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slides needed for auditory drill.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92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4 for blending drill word chain and grid.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Blending Board app.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087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introduce the new concept.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04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letter formation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letter formation.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68814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to model spelling.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908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9/5/22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086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A9F29-680B-FDF7-9D67-80B79047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9/5/22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E727A-3B5F-5C9C-BC3B-F3D69A9A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01BF9-2CBD-3ACA-A38D-4631041C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A3DC1-C346-050C-57B0-71B7B4A20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8B93A-7FD5-375C-DF26-8B528D16EE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4775" y="6345444"/>
            <a:ext cx="34336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78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CD2AF-2D46-C947-B29A-40A80EE7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9/5/22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367F0-7D00-CFCC-2FC5-A555753E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9F062-9342-A1BD-342A-0C0E5895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A588C-9DC8-220A-19CC-519DF3186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E23C5-8E25-EA00-FEB1-564BEE52E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64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9/5/22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346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9/5/22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117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9/5/22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40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9/5/22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025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39E604-6A08-1816-597D-0FE0E24F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9/5/22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F94B8-0136-267C-E303-DA682C5B8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914F7C-9A70-995E-2EE1-4BA50E707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CA8B4E-EA88-8946-729D-27C2FDC8DE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1617" y="112541"/>
            <a:ext cx="2620762" cy="282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9657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05FE3-04FD-A215-32C3-948721EB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682A-6A4C-49B5-868D-7260A2C1560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9/5/22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3AFF5-E1B6-D26F-0D3D-074C782C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5DE54-3282-EE4C-3752-F4D2D50E1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CE1B1-4751-4057-BEBB-A535099F4E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63468-B6A7-5A43-B845-AA81A3A6A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04C5D-871E-ADEC-53D7-9DA9F9A6A8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5711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57E17-BB0F-4611-B300-40653E77536A}" type="datetime1">
              <a:rPr lang="en-US" smtClean="0"/>
              <a:t>9/5/22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5885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5396F-DD50-478B-A4F7-53221FAE4F8F}" type="datetime1">
              <a:rPr lang="en-US" smtClean="0"/>
              <a:t>9/5/22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629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9/5/22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6060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6CD0E-5826-4F94-BBA9-C4B035190342}" type="datetime1">
              <a:rPr lang="en-US" smtClean="0"/>
              <a:t>9/5/22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3632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E1704-1A01-46E9-959D-1C2710B9B0E9}" type="datetime1">
              <a:rPr lang="en-US" smtClean="0"/>
              <a:t>9/5/22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1397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4BBB4-9290-49DE-BAC7-7B88408D4F15}" type="datetime1">
              <a:rPr lang="en-US" smtClean="0"/>
              <a:t>9/5/22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2985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15ED1-46CC-491B-8974-99FCD31C2362}" type="datetime1">
              <a:rPr lang="en-US" smtClean="0"/>
              <a:t>9/5/22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532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86A88-8ED8-47D8-B68F-E8E639BCBFB1}" type="datetime1">
              <a:rPr lang="en-US" smtClean="0"/>
              <a:t>9/5/22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0822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89548E-362C-57C1-8B7B-8201A78D7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FD2EF-270C-4180-B7EC-3CF24CB94FAA}" type="datetime1">
              <a:rPr lang="en-US" smtClean="0"/>
              <a:t>9/5/22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D847B5-FD65-43C5-5296-F8B080A52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948135-21B8-23B3-0F9D-BC8FFD9AB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07B812-81E3-5C4D-7A39-52237DF555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69E720-13F4-7A1F-F6C1-B3CE2C5578C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3816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4F90B-74C7-4CC8-B8CB-DF07374B1336}" type="datetime1">
              <a:rPr lang="en-US" smtClean="0"/>
              <a:t>9/5/22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4728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1F4FE-1B5D-4607-BECB-5DB70CA985F4}" type="datetime1">
              <a:rPr lang="en-US" smtClean="0"/>
              <a:t>9/5/22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6476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CE5CD-21FB-48AF-9A89-535D6826E3DE}" type="datetime1">
              <a:rPr lang="en-US" smtClean="0"/>
              <a:t>9/5/22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0262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22325-F54F-4003-BD3F-CF83C5E4A3E6}" type="datetime1">
              <a:rPr lang="en-US" smtClean="0"/>
              <a:t>9/5/22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490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9/5/22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456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9/5/22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477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9/5/22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895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9/5/22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008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9/5/22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901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9/5/22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89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9/5/22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7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6293B-7FD6-2A49-801F-A90DF30EFDFD}" type="datetimeFigureOut">
              <a:rPr lang="en-US" smtClean="0"/>
              <a:t>9/5/22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50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4" r:id="rId8"/>
    <p:sldLayoutId id="2147483672" r:id="rId9"/>
    <p:sldLayoutId id="2147483673" r:id="rId10"/>
    <p:sldLayoutId id="2147483675" r:id="rId11"/>
    <p:sldLayoutId id="2147483668" r:id="rId12"/>
    <p:sldLayoutId id="2147483669" r:id="rId13"/>
    <p:sldLayoutId id="2147483670" r:id="rId14"/>
    <p:sldLayoutId id="2147483671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FFD2EF-270C-4180-B7EC-3CF24CB94FAA}" type="datetime1">
              <a:rPr lang="en-US" smtClean="0"/>
              <a:t>9/5/22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731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ufliteracy.org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1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5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223614-1BDE-9CA2-E34A-8AB3F419A697}"/>
              </a:ext>
            </a:extLst>
          </p:cNvPr>
          <p:cNvSpPr txBox="1"/>
          <p:nvPr/>
        </p:nvSpPr>
        <p:spPr>
          <a:xfrm>
            <a:off x="910157" y="3132060"/>
            <a:ext cx="7323685" cy="19385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96</a:t>
            </a:r>
          </a:p>
          <a:p>
            <a:pPr algn="ctr"/>
            <a:r>
              <a:rPr lang="en-US" sz="60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ou</a:t>
            </a:r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, ow /ow/</a:t>
            </a:r>
          </a:p>
        </p:txBody>
      </p:sp>
    </p:spTree>
    <p:extLst>
      <p:ext uri="{BB962C8B-B14F-4D97-AF65-F5344CB8AC3E}">
        <p14:creationId xmlns:p14="http://schemas.microsoft.com/office/powerpoint/2010/main" val="3650362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oy</a:t>
            </a:r>
          </a:p>
        </p:txBody>
      </p:sp>
    </p:spTree>
    <p:extLst>
      <p:ext uri="{BB962C8B-B14F-4D97-AF65-F5344CB8AC3E}">
        <p14:creationId xmlns:p14="http://schemas.microsoft.com/office/powerpoint/2010/main" val="6839015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ea</a:t>
            </a:r>
            <a:endParaRPr kumimoji="0" lang="en-US" sz="23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11539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8209631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aw</a:t>
            </a:r>
          </a:p>
        </p:txBody>
      </p:sp>
    </p:spTree>
    <p:extLst>
      <p:ext uri="{BB962C8B-B14F-4D97-AF65-F5344CB8AC3E}">
        <p14:creationId xmlns:p14="http://schemas.microsoft.com/office/powerpoint/2010/main" val="13592574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</a:t>
            </a:r>
          </a:p>
        </p:txBody>
      </p:sp>
    </p:spTree>
    <p:extLst>
      <p:ext uri="{BB962C8B-B14F-4D97-AF65-F5344CB8AC3E}">
        <p14:creationId xmlns:p14="http://schemas.microsoft.com/office/powerpoint/2010/main" val="31073792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augh</a:t>
            </a:r>
          </a:p>
        </p:txBody>
      </p:sp>
    </p:spTree>
    <p:extLst>
      <p:ext uri="{BB962C8B-B14F-4D97-AF65-F5344CB8AC3E}">
        <p14:creationId xmlns:p14="http://schemas.microsoft.com/office/powerpoint/2010/main" val="21505151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ew</a:t>
            </a:r>
            <a:endParaRPr kumimoji="0" lang="en-US" sz="23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5681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ui</a:t>
            </a:r>
            <a:endParaRPr kumimoji="0" lang="en-US" sz="23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94873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ue</a:t>
            </a:r>
            <a:endParaRPr kumimoji="0" lang="en-US" sz="23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57989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oo</a:t>
            </a:r>
          </a:p>
        </p:txBody>
      </p:sp>
    </p:spTree>
    <p:extLst>
      <p:ext uri="{BB962C8B-B14F-4D97-AF65-F5344CB8AC3E}">
        <p14:creationId xmlns:p14="http://schemas.microsoft.com/office/powerpoint/2010/main" val="1419824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/>
            <a:extLst>
              <a:ext uri="{FF2B5EF4-FFF2-40B4-BE49-F238E27FC236}">
                <a16:creationId xmlns:a16="http://schemas.microsoft.com/office/drawing/2014/main" id="{E415BF13-DE52-C26B-E6D6-EC2B1AD86881}"/>
              </a:ext>
            </a:extLst>
          </p:cNvPr>
          <p:cNvSpPr/>
          <p:nvPr/>
        </p:nvSpPr>
        <p:spPr>
          <a:xfrm>
            <a:off x="5153891" y="4384964"/>
            <a:ext cx="1704109" cy="311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1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2730003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igh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30058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oa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85080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ow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76175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oe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64991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ee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072081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ai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3967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ay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43476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ir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103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ur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30823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45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925788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8326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4514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0304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4442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5777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4937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7786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CF1F2A3-318A-374B-9B04-95D365BAA5B2}"/>
              </a:ext>
            </a:extLst>
          </p:cNvPr>
          <p:cNvSpPr/>
          <p:nvPr/>
        </p:nvSpPr>
        <p:spPr>
          <a:xfrm>
            <a:off x="3663949" y="4576694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8E01B0-B8E0-6BA3-971A-A5D02BF766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29" y="553231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60957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loud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9676" y="501146"/>
            <a:ext cx="3529906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sound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</a:t>
            </a:r>
            <a:endParaRPr kumimoji="0" lang="en-US" alt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7518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571399-AB89-8F63-767C-066045B9215B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96</a:t>
            </a:r>
          </a:p>
          <a:p>
            <a:pPr algn="ctr"/>
            <a:r>
              <a:rPr lang="en-US" sz="48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ou</a:t>
            </a:r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, ow /ow/</a:t>
            </a:r>
          </a:p>
        </p:txBody>
      </p:sp>
    </p:spTree>
    <p:extLst>
      <p:ext uri="{BB962C8B-B14F-4D97-AF65-F5344CB8AC3E}">
        <p14:creationId xmlns:p14="http://schemas.microsoft.com/office/powerpoint/2010/main" val="37636425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ouch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</a:t>
            </a:r>
            <a:endParaRPr kumimoji="0" lang="en-US" alt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553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11" y="162469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ow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A27DB1-D4BD-6D2C-3C3C-F3D7100B4B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810" y="2132996"/>
            <a:ext cx="2300379" cy="305360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" name="TextBox 21">
            <a:extLst>
              <a:ext uri="{FF2B5EF4-FFF2-40B4-BE49-F238E27FC236}">
                <a16:creationId xmlns:a16="http://schemas.microsoft.com/office/drawing/2014/main" id="{246B37B0-A8E0-70F0-17FB-23E444EE13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5845" y="5411450"/>
            <a:ext cx="341230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show</a:t>
            </a:r>
          </a:p>
        </p:txBody>
      </p:sp>
    </p:spTree>
    <p:extLst>
      <p:ext uri="{BB962C8B-B14F-4D97-AF65-F5344CB8AC3E}">
        <p14:creationId xmlns:p14="http://schemas.microsoft.com/office/powerpoint/2010/main" val="1391758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DF9E88D-A78F-C39F-956B-21F200A033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488" y="2132996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4D20CD1-DF6F-FF0F-CFBF-F15593C3D37F}"/>
              </a:ext>
            </a:extLst>
          </p:cNvPr>
          <p:cNvSpPr/>
          <p:nvPr/>
        </p:nvSpPr>
        <p:spPr>
          <a:xfrm>
            <a:off x="3664611" y="162469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ow</a:t>
            </a:r>
          </a:p>
        </p:txBody>
      </p:sp>
    </p:spTree>
    <p:extLst>
      <p:ext uri="{BB962C8B-B14F-4D97-AF65-F5344CB8AC3E}">
        <p14:creationId xmlns:p14="http://schemas.microsoft.com/office/powerpoint/2010/main" val="14024134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town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4745" y="501146"/>
            <a:ext cx="363483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crowd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C6C790-8571-3D60-AC94-7379CEDF66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496" y="5184105"/>
            <a:ext cx="883471" cy="117274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97980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how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0FC3E1-CE08-AEC5-971A-1E4239115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0811" y="333507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ow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1706F6-0407-2444-AA81-7C49C52F13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790" y="5184105"/>
            <a:ext cx="883471" cy="117274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46710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7991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owl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F7002C-C25E-F54F-222E-FFE750FF81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793" y="5184105"/>
            <a:ext cx="883471" cy="117274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1465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F35994-B070-6AAB-9996-D07DB9C139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31" y="79307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06638D-32F9-6A8F-96D8-BDE6EEADCE73}"/>
              </a:ext>
            </a:extLst>
          </p:cNvPr>
          <p:cNvSpPr txBox="1"/>
          <p:nvPr/>
        </p:nvSpPr>
        <p:spPr>
          <a:xfrm>
            <a:off x="3182675" y="4477077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244C0B-FE1B-C291-3001-04F1AC708094}"/>
              </a:ext>
            </a:extLst>
          </p:cNvPr>
          <p:cNvSpPr txBox="1"/>
          <p:nvPr/>
        </p:nvSpPr>
        <p:spPr>
          <a:xfrm>
            <a:off x="3182675" y="5492740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ow</a:t>
            </a:r>
          </a:p>
        </p:txBody>
      </p:sp>
    </p:spTree>
    <p:extLst>
      <p:ext uri="{BB962C8B-B14F-4D97-AF65-F5344CB8AC3E}">
        <p14:creationId xmlns:p14="http://schemas.microsoft.com/office/powerpoint/2010/main" val="3014578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48315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46;p36">
            <a:extLst>
              <a:ext uri="{FF2B5EF4-FFF2-40B4-BE49-F238E27FC236}">
                <a16:creationId xmlns:a16="http://schemas.microsoft.com/office/drawing/2014/main" id="{24E623C7-5E8E-E6B8-A4D1-166555397F78}"/>
              </a:ext>
            </a:extLst>
          </p:cNvPr>
          <p:cNvSpPr txBox="1"/>
          <p:nvPr/>
        </p:nvSpPr>
        <p:spPr>
          <a:xfrm>
            <a:off x="176462" y="1948974"/>
            <a:ext cx="4041445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sound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648;p36">
            <a:extLst>
              <a:ext uri="{FF2B5EF4-FFF2-40B4-BE49-F238E27FC236}">
                <a16:creationId xmlns:a16="http://schemas.microsoft.com/office/drawing/2014/main" id="{82766C88-D27A-3BD7-3353-CEDA61C9F222}"/>
              </a:ext>
            </a:extLst>
          </p:cNvPr>
          <p:cNvSpPr txBox="1"/>
          <p:nvPr/>
        </p:nvSpPr>
        <p:spPr>
          <a:xfrm>
            <a:off x="4926092" y="1948974"/>
            <a:ext cx="4041445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how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0;p36">
            <a:extLst>
              <a:ext uri="{FF2B5EF4-FFF2-40B4-BE49-F238E27FC236}">
                <a16:creationId xmlns:a16="http://schemas.microsoft.com/office/drawing/2014/main" id="{5D8EC5F0-BF8C-6EDD-11B6-227A831231B6}"/>
              </a:ext>
            </a:extLst>
          </p:cNvPr>
          <p:cNvSpPr txBox="1"/>
          <p:nvPr/>
        </p:nvSpPr>
        <p:spPr>
          <a:xfrm>
            <a:off x="176462" y="3949793"/>
            <a:ext cx="4041444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around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1;p36">
            <a:extLst>
              <a:ext uri="{FF2B5EF4-FFF2-40B4-BE49-F238E27FC236}">
                <a16:creationId xmlns:a16="http://schemas.microsoft.com/office/drawing/2014/main" id="{58ED0870-6AC2-E97B-6809-724738B509FD}"/>
              </a:ext>
            </a:extLst>
          </p:cNvPr>
          <p:cNvSpPr txBox="1"/>
          <p:nvPr/>
        </p:nvSpPr>
        <p:spPr>
          <a:xfrm>
            <a:off x="4926092" y="3949793"/>
            <a:ext cx="4041445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outside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0285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48126" y="1799349"/>
            <a:ext cx="4258047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house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4742272" y="1799349"/>
            <a:ext cx="4337560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round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48126" y="3417785"/>
            <a:ext cx="4258047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our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4742274" y="3417785"/>
            <a:ext cx="4337560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out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3;p36">
            <a:extLst>
              <a:ext uri="{FF2B5EF4-FFF2-40B4-BE49-F238E27FC236}">
                <a16:creationId xmlns:a16="http://schemas.microsoft.com/office/drawing/2014/main" id="{6963211D-4106-ED38-C04A-30891E4840FF}"/>
              </a:ext>
            </a:extLst>
          </p:cNvPr>
          <p:cNvSpPr txBox="1"/>
          <p:nvPr/>
        </p:nvSpPr>
        <p:spPr>
          <a:xfrm>
            <a:off x="48126" y="5015933"/>
            <a:ext cx="4258047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now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654;p36">
            <a:extLst>
              <a:ext uri="{FF2B5EF4-FFF2-40B4-BE49-F238E27FC236}">
                <a16:creationId xmlns:a16="http://schemas.microsoft.com/office/drawing/2014/main" id="{6DC350A5-3BF4-9FCF-7461-8461EA765BBA}"/>
              </a:ext>
            </a:extLst>
          </p:cNvPr>
          <p:cNvSpPr txBox="1"/>
          <p:nvPr/>
        </p:nvSpPr>
        <p:spPr>
          <a:xfrm>
            <a:off x="4742273" y="5015933"/>
            <a:ext cx="4337560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brown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6339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5880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915F26F0-ABF0-ABBD-6889-584B1220B01D}"/>
              </a:ext>
            </a:extLst>
          </p:cNvPr>
          <p:cNvSpPr txBox="1"/>
          <p:nvPr/>
        </p:nvSpPr>
        <p:spPr>
          <a:xfrm>
            <a:off x="0" y="1685049"/>
            <a:ext cx="9143999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crowd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50;p36">
            <a:extLst>
              <a:ext uri="{FF2B5EF4-FFF2-40B4-BE49-F238E27FC236}">
                <a16:creationId xmlns:a16="http://schemas.microsoft.com/office/drawing/2014/main" id="{D43F15E5-1011-7E78-DF53-054B7F62D52A}"/>
              </a:ext>
            </a:extLst>
          </p:cNvPr>
          <p:cNvSpPr txBox="1"/>
          <p:nvPr/>
        </p:nvSpPr>
        <p:spPr>
          <a:xfrm>
            <a:off x="0" y="3303485"/>
            <a:ext cx="9143999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without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3;p36">
            <a:extLst>
              <a:ext uri="{FF2B5EF4-FFF2-40B4-BE49-F238E27FC236}">
                <a16:creationId xmlns:a16="http://schemas.microsoft.com/office/drawing/2014/main" id="{E73C6DBC-D76F-4F31-2B0C-8DE49B0E5A1A}"/>
              </a:ext>
            </a:extLst>
          </p:cNvPr>
          <p:cNvSpPr txBox="1"/>
          <p:nvPr/>
        </p:nvSpPr>
        <p:spPr>
          <a:xfrm>
            <a:off x="0" y="4901633"/>
            <a:ext cx="9143999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downtown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5157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58114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27222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69291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E5202857-DDDA-C2CD-3AFE-C2B2A89CFBD1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417658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2CA483-BA5C-CFD7-30A6-9508DF92F49D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96</a:t>
            </a:r>
          </a:p>
          <a:p>
            <a:pPr algn="ctr"/>
            <a:r>
              <a:rPr lang="en-US" sz="48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ou</a:t>
            </a:r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, ow /ow/</a:t>
            </a:r>
          </a:p>
        </p:txBody>
      </p:sp>
    </p:spTree>
    <p:extLst>
      <p:ext uri="{BB962C8B-B14F-4D97-AF65-F5344CB8AC3E}">
        <p14:creationId xmlns:p14="http://schemas.microsoft.com/office/powerpoint/2010/main" val="142148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42651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New Concept Review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6B3518-BD25-0F59-C8A4-C02F8E5DC2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61" r="20038"/>
          <a:stretch/>
        </p:blipFill>
        <p:spPr>
          <a:xfrm>
            <a:off x="2916382" y="1778000"/>
            <a:ext cx="3311236" cy="330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E0542-C59E-16A6-F7EF-888F18661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9345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CF1F2A3-318A-374B-9B04-95D365BAA5B2}"/>
              </a:ext>
            </a:extLst>
          </p:cNvPr>
          <p:cNvSpPr/>
          <p:nvPr/>
        </p:nvSpPr>
        <p:spPr>
          <a:xfrm>
            <a:off x="3663949" y="4576694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8E01B0-B8E0-6BA3-971A-A5D02BF766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29" y="553231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86977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loud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9676" y="501146"/>
            <a:ext cx="3529906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sound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</a:t>
            </a:r>
            <a:endParaRPr kumimoji="0" lang="en-US" alt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961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6030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ouch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</a:t>
            </a:r>
            <a:endParaRPr kumimoji="0" lang="en-US" alt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374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11" y="162469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ow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A27DB1-D4BD-6D2C-3C3C-F3D7100B4B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810" y="2132996"/>
            <a:ext cx="2300379" cy="305360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" name="TextBox 21">
            <a:extLst>
              <a:ext uri="{FF2B5EF4-FFF2-40B4-BE49-F238E27FC236}">
                <a16:creationId xmlns:a16="http://schemas.microsoft.com/office/drawing/2014/main" id="{246B37B0-A8E0-70F0-17FB-23E444EE13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5845" y="5411450"/>
            <a:ext cx="341230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show</a:t>
            </a:r>
          </a:p>
        </p:txBody>
      </p:sp>
    </p:spTree>
    <p:extLst>
      <p:ext uri="{BB962C8B-B14F-4D97-AF65-F5344CB8AC3E}">
        <p14:creationId xmlns:p14="http://schemas.microsoft.com/office/powerpoint/2010/main" val="212501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DF9E88D-A78F-C39F-956B-21F200A033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488" y="2132996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4D20CD1-DF6F-FF0F-CFBF-F15593C3D37F}"/>
              </a:ext>
            </a:extLst>
          </p:cNvPr>
          <p:cNvSpPr/>
          <p:nvPr/>
        </p:nvSpPr>
        <p:spPr>
          <a:xfrm>
            <a:off x="3664611" y="162469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ow</a:t>
            </a:r>
          </a:p>
        </p:txBody>
      </p:sp>
    </p:spTree>
    <p:extLst>
      <p:ext uri="{BB962C8B-B14F-4D97-AF65-F5344CB8AC3E}">
        <p14:creationId xmlns:p14="http://schemas.microsoft.com/office/powerpoint/2010/main" val="309781203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town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4745" y="501146"/>
            <a:ext cx="363483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crowd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C6C790-8571-3D60-AC94-7379CEDF66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496" y="5184105"/>
            <a:ext cx="883471" cy="117274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46598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how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0FC3E1-CE08-AEC5-971A-1E4239115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0811" y="333507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ow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1706F6-0407-2444-AA81-7C49C52F13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790" y="5184105"/>
            <a:ext cx="883471" cy="117274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21364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7991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owl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F7002C-C25E-F54F-222E-FFE750FF81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793" y="5184105"/>
            <a:ext cx="883471" cy="117274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28751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F35994-B070-6AAB-9996-D07DB9C139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31" y="79307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06638D-32F9-6A8F-96D8-BDE6EEADCE73}"/>
              </a:ext>
            </a:extLst>
          </p:cNvPr>
          <p:cNvSpPr txBox="1"/>
          <p:nvPr/>
        </p:nvSpPr>
        <p:spPr>
          <a:xfrm>
            <a:off x="3182675" y="4477077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244C0B-FE1B-C291-3001-04F1AC708094}"/>
              </a:ext>
            </a:extLst>
          </p:cNvPr>
          <p:cNvSpPr txBox="1"/>
          <p:nvPr/>
        </p:nvSpPr>
        <p:spPr>
          <a:xfrm>
            <a:off x="3182675" y="5492740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ow</a:t>
            </a:r>
          </a:p>
        </p:txBody>
      </p:sp>
    </p:spTree>
    <p:extLst>
      <p:ext uri="{BB962C8B-B14F-4D97-AF65-F5344CB8AC3E}">
        <p14:creationId xmlns:p14="http://schemas.microsoft.com/office/powerpoint/2010/main" val="1818026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1" y="1948974"/>
            <a:ext cx="374386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out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4572000" y="1948974"/>
            <a:ext cx="456347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sound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0" y="3949793"/>
            <a:ext cx="3750859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how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4572000" y="3949793"/>
            <a:ext cx="4572000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down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6756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3289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5247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7211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84090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02863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34045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Monday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1996748" y="4045886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C5F1A9A-977F-48EC-B0B5-EEB69D79C792}"/>
              </a:ext>
            </a:extLst>
          </p:cNvPr>
          <p:cNvSpPr/>
          <p:nvPr/>
        </p:nvSpPr>
        <p:spPr>
          <a:xfrm>
            <a:off x="4034448" y="4045886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4235-D326-4D26-AC4C-58E82DA4221B}"/>
              </a:ext>
            </a:extLst>
          </p:cNvPr>
          <p:cNvSpPr/>
          <p:nvPr/>
        </p:nvSpPr>
        <p:spPr>
          <a:xfrm>
            <a:off x="5079883" y="4045886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4F69911-D16D-4E39-A2F8-1FAA838FAFB1}"/>
              </a:ext>
            </a:extLst>
          </p:cNvPr>
          <p:cNvSpPr/>
          <p:nvPr/>
        </p:nvSpPr>
        <p:spPr>
          <a:xfrm>
            <a:off x="6411985" y="4045886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Heart 14">
            <a:extLst>
              <a:ext uri="{FF2B5EF4-FFF2-40B4-BE49-F238E27FC236}">
                <a16:creationId xmlns:a16="http://schemas.microsoft.com/office/drawing/2014/main" id="{D9D1D1B9-E66E-694A-B46E-40965BF3445E}"/>
              </a:ext>
            </a:extLst>
          </p:cNvPr>
          <p:cNvSpPr/>
          <p:nvPr/>
        </p:nvSpPr>
        <p:spPr>
          <a:xfrm>
            <a:off x="3018279" y="4050347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5466F25-A80B-8EA0-D7AA-2219EAFA4A7D}"/>
              </a:ext>
            </a:extLst>
          </p:cNvPr>
          <p:cNvCxnSpPr>
            <a:cxnSpLocks/>
          </p:cNvCxnSpPr>
          <p:nvPr/>
        </p:nvCxnSpPr>
        <p:spPr>
          <a:xfrm>
            <a:off x="6162400" y="3938736"/>
            <a:ext cx="1139251" cy="0"/>
          </a:xfrm>
          <a:prstGeom prst="line">
            <a:avLst/>
          </a:prstGeom>
          <a:ln w="25400">
            <a:solidFill>
              <a:srgbClr val="2C62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713DC379-AC01-93EE-CDDB-C09E7649F9B5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391069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Wednesday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700073" y="4045886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C5F1A9A-977F-48EC-B0B5-EEB69D79C792}"/>
              </a:ext>
            </a:extLst>
          </p:cNvPr>
          <p:cNvSpPr/>
          <p:nvPr/>
        </p:nvSpPr>
        <p:spPr>
          <a:xfrm>
            <a:off x="1788407" y="4045886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4235-D326-4D26-AC4C-58E82DA4221B}"/>
              </a:ext>
            </a:extLst>
          </p:cNvPr>
          <p:cNvSpPr/>
          <p:nvPr/>
        </p:nvSpPr>
        <p:spPr>
          <a:xfrm>
            <a:off x="6302781" y="4045886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4F69911-D16D-4E39-A2F8-1FAA838FAFB1}"/>
              </a:ext>
            </a:extLst>
          </p:cNvPr>
          <p:cNvSpPr/>
          <p:nvPr/>
        </p:nvSpPr>
        <p:spPr>
          <a:xfrm>
            <a:off x="7722183" y="4041425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Heart 14">
            <a:extLst>
              <a:ext uri="{FF2B5EF4-FFF2-40B4-BE49-F238E27FC236}">
                <a16:creationId xmlns:a16="http://schemas.microsoft.com/office/drawing/2014/main" id="{D9D1D1B9-E66E-694A-B46E-40965BF3445E}"/>
              </a:ext>
            </a:extLst>
          </p:cNvPr>
          <p:cNvSpPr/>
          <p:nvPr/>
        </p:nvSpPr>
        <p:spPr>
          <a:xfrm>
            <a:off x="2767497" y="4045886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Heart 11">
            <a:extLst>
              <a:ext uri="{FF2B5EF4-FFF2-40B4-BE49-F238E27FC236}">
                <a16:creationId xmlns:a16="http://schemas.microsoft.com/office/drawing/2014/main" id="{0FF43FBC-AACF-F04F-9C79-CAAF2B0C3878}"/>
              </a:ext>
            </a:extLst>
          </p:cNvPr>
          <p:cNvSpPr/>
          <p:nvPr/>
        </p:nvSpPr>
        <p:spPr>
          <a:xfrm>
            <a:off x="4601571" y="4045886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DA9CE08-05CA-18AA-0501-176E76698E88}"/>
              </a:ext>
            </a:extLst>
          </p:cNvPr>
          <p:cNvCxnSpPr>
            <a:cxnSpLocks/>
          </p:cNvCxnSpPr>
          <p:nvPr/>
        </p:nvCxnSpPr>
        <p:spPr>
          <a:xfrm>
            <a:off x="7472598" y="3946231"/>
            <a:ext cx="1139251" cy="0"/>
          </a:xfrm>
          <a:prstGeom prst="line">
            <a:avLst/>
          </a:prstGeom>
          <a:ln w="25400">
            <a:solidFill>
              <a:srgbClr val="2C62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512DD5A8-5315-B35E-4AA1-56A0EDCF7A60}"/>
              </a:ext>
            </a:extLst>
          </p:cNvPr>
          <p:cNvSpPr/>
          <p:nvPr/>
        </p:nvSpPr>
        <p:spPr>
          <a:xfrm>
            <a:off x="3739450" y="4041425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E7BAD15-77BF-3745-67D3-D1F159EBB09B}"/>
              </a:ext>
            </a:extLst>
          </p:cNvPr>
          <p:cNvSpPr/>
          <p:nvPr/>
        </p:nvSpPr>
        <p:spPr>
          <a:xfrm>
            <a:off x="5513334" y="4041425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283EAFC-431E-7ED5-521F-32227D8095EE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31723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February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1310471" y="4137326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C5F1A9A-977F-48EC-B0B5-EEB69D79C792}"/>
              </a:ext>
            </a:extLst>
          </p:cNvPr>
          <p:cNvSpPr/>
          <p:nvPr/>
        </p:nvSpPr>
        <p:spPr>
          <a:xfrm>
            <a:off x="2256965" y="4137326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4235-D326-4D26-AC4C-58E82DA4221B}"/>
              </a:ext>
            </a:extLst>
          </p:cNvPr>
          <p:cNvSpPr/>
          <p:nvPr/>
        </p:nvSpPr>
        <p:spPr>
          <a:xfrm>
            <a:off x="3203459" y="4137326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4F69911-D16D-4E39-A2F8-1FAA838FAFB1}"/>
              </a:ext>
            </a:extLst>
          </p:cNvPr>
          <p:cNvSpPr/>
          <p:nvPr/>
        </p:nvSpPr>
        <p:spPr>
          <a:xfrm>
            <a:off x="4065419" y="4137326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A3772B-C122-4E3A-8DAD-13EE750BC0D7}"/>
              </a:ext>
            </a:extLst>
          </p:cNvPr>
          <p:cNvSpPr/>
          <p:nvPr/>
        </p:nvSpPr>
        <p:spPr>
          <a:xfrm>
            <a:off x="4927379" y="4137326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Heart 14">
            <a:extLst>
              <a:ext uri="{FF2B5EF4-FFF2-40B4-BE49-F238E27FC236}">
                <a16:creationId xmlns:a16="http://schemas.microsoft.com/office/drawing/2014/main" id="{D5094E61-0FA1-6A44-B25C-0BACB61932A2}"/>
              </a:ext>
            </a:extLst>
          </p:cNvPr>
          <p:cNvSpPr/>
          <p:nvPr/>
        </p:nvSpPr>
        <p:spPr>
          <a:xfrm>
            <a:off x="5912053" y="4137326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9A0BD9B-43FE-6C47-B9CA-9ADD63D9E8C7}"/>
              </a:ext>
            </a:extLst>
          </p:cNvPr>
          <p:cNvCxnSpPr>
            <a:cxnSpLocks/>
          </p:cNvCxnSpPr>
          <p:nvPr/>
        </p:nvCxnSpPr>
        <p:spPr>
          <a:xfrm>
            <a:off x="5745480" y="3932320"/>
            <a:ext cx="1102581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E6834883-4AA3-1F47-A6E9-2DE1BEF34E42}"/>
              </a:ext>
            </a:extLst>
          </p:cNvPr>
          <p:cNvSpPr/>
          <p:nvPr/>
        </p:nvSpPr>
        <p:spPr>
          <a:xfrm>
            <a:off x="7026081" y="4132865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B7F821-46C6-A1AF-5384-7C4B80352EB6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04534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79520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2496268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Teach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C89B1E-FB5F-680D-EC17-1541E17E7F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6" name="Star: 5 Points 8">
            <a:extLst>
              <a:ext uri="{FF2B5EF4-FFF2-40B4-BE49-F238E27FC236}">
                <a16:creationId xmlns:a16="http://schemas.microsoft.com/office/drawing/2014/main" id="{D4F75F7B-5E00-C297-A79A-332F35729540}"/>
              </a:ext>
            </a:extLst>
          </p:cNvPr>
          <p:cNvSpPr>
            <a:spLocks noChangeAspect="1"/>
          </p:cNvSpPr>
          <p:nvPr/>
        </p:nvSpPr>
        <p:spPr>
          <a:xfrm>
            <a:off x="8297598" y="177661"/>
            <a:ext cx="665691" cy="640080"/>
          </a:xfrm>
          <a:prstGeom prst="star5">
            <a:avLst/>
          </a:prstGeom>
          <a:solidFill>
            <a:srgbClr val="E6744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783000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eye</a:t>
            </a:r>
            <a:endParaRPr kumimoji="0" lang="en-US" sz="18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Heart 11">
            <a:extLst>
              <a:ext uri="{FF2B5EF4-FFF2-40B4-BE49-F238E27FC236}">
                <a16:creationId xmlns:a16="http://schemas.microsoft.com/office/drawing/2014/main" id="{A8B11562-21B3-484B-BDA6-99234F46CCD5}"/>
              </a:ext>
            </a:extLst>
          </p:cNvPr>
          <p:cNvSpPr/>
          <p:nvPr/>
        </p:nvSpPr>
        <p:spPr>
          <a:xfrm>
            <a:off x="4237172" y="4100160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645788F-C5A7-2043-83E9-B9EF077D1A1C}"/>
              </a:ext>
            </a:extLst>
          </p:cNvPr>
          <p:cNvCxnSpPr>
            <a:cxnSpLocks/>
          </p:cNvCxnSpPr>
          <p:nvPr/>
        </p:nvCxnSpPr>
        <p:spPr>
          <a:xfrm>
            <a:off x="3422098" y="3911781"/>
            <a:ext cx="2399582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83FD450A-0AC6-E11A-27A6-6F0D7C4537A7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tar: 5 Points 8">
            <a:extLst>
              <a:ext uri="{FF2B5EF4-FFF2-40B4-BE49-F238E27FC236}">
                <a16:creationId xmlns:a16="http://schemas.microsoft.com/office/drawing/2014/main" id="{D5D50C7C-CAA8-F35A-A0F8-556422BC3E80}"/>
              </a:ext>
            </a:extLst>
          </p:cNvPr>
          <p:cNvSpPr>
            <a:spLocks noChangeAspect="1"/>
          </p:cNvSpPr>
          <p:nvPr/>
        </p:nvSpPr>
        <p:spPr>
          <a:xfrm>
            <a:off x="8297598" y="177661"/>
            <a:ext cx="665691" cy="640080"/>
          </a:xfrm>
          <a:prstGeom prst="star5">
            <a:avLst/>
          </a:prstGeom>
          <a:solidFill>
            <a:srgbClr val="E6744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105924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heart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2971694" y="4066512"/>
            <a:ext cx="637309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EE346BB-2F0E-45A4-92B6-86B5544114D0}"/>
              </a:ext>
            </a:extLst>
          </p:cNvPr>
          <p:cNvSpPr/>
          <p:nvPr/>
        </p:nvSpPr>
        <p:spPr>
          <a:xfrm>
            <a:off x="6097081" y="4062051"/>
            <a:ext cx="637309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Heart 11">
            <a:extLst>
              <a:ext uri="{FF2B5EF4-FFF2-40B4-BE49-F238E27FC236}">
                <a16:creationId xmlns:a16="http://schemas.microsoft.com/office/drawing/2014/main" id="{E04B0139-00D4-5843-9F41-EBA1BBBB2EDA}"/>
              </a:ext>
            </a:extLst>
          </p:cNvPr>
          <p:cNvSpPr/>
          <p:nvPr/>
        </p:nvSpPr>
        <p:spPr>
          <a:xfrm>
            <a:off x="4525213" y="4066512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728D667-4F51-FA44-9FFC-F872FFAD8EA6}"/>
              </a:ext>
            </a:extLst>
          </p:cNvPr>
          <p:cNvCxnSpPr>
            <a:cxnSpLocks/>
          </p:cNvCxnSpPr>
          <p:nvPr/>
        </p:nvCxnSpPr>
        <p:spPr>
          <a:xfrm>
            <a:off x="3816626" y="3896541"/>
            <a:ext cx="2186609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E8AECD14-E34A-9EDD-9EE4-1B2E969A165A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tar: 5 Points 8">
            <a:extLst>
              <a:ext uri="{FF2B5EF4-FFF2-40B4-BE49-F238E27FC236}">
                <a16:creationId xmlns:a16="http://schemas.microsoft.com/office/drawing/2014/main" id="{A116CFF8-1773-F5C1-686C-FCDDDC45C735}"/>
              </a:ext>
            </a:extLst>
          </p:cNvPr>
          <p:cNvSpPr>
            <a:spLocks noChangeAspect="1"/>
          </p:cNvSpPr>
          <p:nvPr/>
        </p:nvSpPr>
        <p:spPr>
          <a:xfrm>
            <a:off x="8297598" y="177661"/>
            <a:ext cx="665691" cy="640080"/>
          </a:xfrm>
          <a:prstGeom prst="star5">
            <a:avLst/>
          </a:prstGeom>
          <a:solidFill>
            <a:srgbClr val="E6744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82031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83866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461548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31652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13094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He found a brown bag on the ground.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7151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How do you draw the shape of a heart?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1527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How many days are in the month of February?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727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98985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74698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Summer at the Farmhouse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478346" y="1519087"/>
            <a:ext cx="8105214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20000"/>
              </a:lnSpc>
              <a:buClr>
                <a:prstClr val="black"/>
              </a:buClr>
              <a:buSzPts val="6600"/>
              <a:defRPr/>
            </a:pPr>
            <a:r>
              <a:rPr lang="en-US" sz="32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Joey is staying with his grandmother for the summer. His grandmother owns a farmhouse close to town. Joey likes to help his grandmother around the farm. However, he most enjoys watching the animals who live outdoors.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61652047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595656" y="706287"/>
            <a:ext cx="8105214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20000"/>
              </a:lnSpc>
              <a:buClr>
                <a:prstClr val="black"/>
              </a:buClr>
              <a:buSzPts val="6600"/>
              <a:defRPr/>
            </a:pPr>
            <a:r>
              <a:rPr lang="en-US" sz="32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On Monday, he saw a brown owl hunting a small mouse. The mouse found its way back underground just before the owl swooped down. </a:t>
            </a:r>
          </a:p>
          <a:p>
            <a:pPr lvl="0">
              <a:lnSpc>
                <a:spcPct val="120000"/>
              </a:lnSpc>
              <a:buClr>
                <a:prstClr val="black"/>
              </a:buClr>
              <a:buSzPts val="6600"/>
              <a:defRPr/>
            </a:pPr>
            <a:endParaRPr lang="en-US" sz="3200" dirty="0">
              <a:solidFill>
                <a:prstClr val="black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lvl="0">
              <a:lnSpc>
                <a:spcPct val="120000"/>
              </a:lnSpc>
              <a:buClr>
                <a:prstClr val="black"/>
              </a:buClr>
              <a:buSzPts val="6600"/>
              <a:defRPr/>
            </a:pPr>
            <a:r>
              <a:rPr lang="en-US" sz="32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On Wednesday, he walked down to the stream south of the farm. This stream is full of trout and Joey likes to watch them swim.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3954565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oi</a:t>
            </a:r>
          </a:p>
        </p:txBody>
      </p:sp>
    </p:spTree>
    <p:extLst>
      <p:ext uri="{BB962C8B-B14F-4D97-AF65-F5344CB8AC3E}">
        <p14:creationId xmlns:p14="http://schemas.microsoft.com/office/powerpoint/2010/main" val="411659790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595656" y="706287"/>
            <a:ext cx="8105214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20000"/>
              </a:lnSpc>
              <a:buClr>
                <a:prstClr val="black"/>
              </a:buClr>
              <a:buSzPts val="6600"/>
              <a:defRPr/>
            </a:pPr>
            <a:r>
              <a:rPr lang="en-US" sz="32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Then on Friday, he went to the meadow where the cows graze. He picked some wildflowers for his grandmother. Joey hopes to return to his grandmother’s farmhouse each summer.</a:t>
            </a:r>
          </a:p>
        </p:txBody>
      </p:sp>
    </p:spTree>
    <p:extLst>
      <p:ext uri="{BB962C8B-B14F-4D97-AF65-F5344CB8AC3E}">
        <p14:creationId xmlns:p14="http://schemas.microsoft.com/office/powerpoint/2010/main" val="166648751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98273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C074E753-6D3D-6A1E-58B1-8F4D19F52894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67930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959</TotalTime>
  <Words>935</Words>
  <Application>Microsoft Macintosh PowerPoint</Application>
  <PresentationFormat>On-screen Show (4:3)</PresentationFormat>
  <Paragraphs>185</Paragraphs>
  <Slides>92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92</vt:i4>
      </vt:variant>
    </vt:vector>
  </HeadingPairs>
  <TitlesOfParts>
    <vt:vector size="98" baseType="lpstr">
      <vt:lpstr>Arial</vt:lpstr>
      <vt:lpstr>Calibri</vt:lpstr>
      <vt:lpstr>Calibri Light</vt:lpstr>
      <vt:lpstr>Century Gothic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Colleen Pollett</dc:creator>
  <cp:lastModifiedBy>Microsoft Office User</cp:lastModifiedBy>
  <cp:revision>41</cp:revision>
  <dcterms:created xsi:type="dcterms:W3CDTF">2022-06-06T14:24:31Z</dcterms:created>
  <dcterms:modified xsi:type="dcterms:W3CDTF">2022-09-06T02:54:16Z</dcterms:modified>
</cp:coreProperties>
</file>