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78"/>
  </p:notesMasterIdLst>
  <p:sldIdLst>
    <p:sldId id="2247" r:id="rId3"/>
    <p:sldId id="2199" r:id="rId4"/>
    <p:sldId id="3049" r:id="rId5"/>
    <p:sldId id="2248" r:id="rId6"/>
    <p:sldId id="2240" r:id="rId7"/>
    <p:sldId id="2238" r:id="rId8"/>
    <p:sldId id="2241" r:id="rId9"/>
    <p:sldId id="2198" r:id="rId10"/>
    <p:sldId id="3561" r:id="rId11"/>
    <p:sldId id="3562" r:id="rId12"/>
    <p:sldId id="3563" r:id="rId13"/>
    <p:sldId id="3564" r:id="rId14"/>
    <p:sldId id="3565" r:id="rId15"/>
    <p:sldId id="3566" r:id="rId16"/>
    <p:sldId id="3567" r:id="rId17"/>
    <p:sldId id="3568" r:id="rId18"/>
    <p:sldId id="3569" r:id="rId19"/>
    <p:sldId id="3570" r:id="rId20"/>
    <p:sldId id="3571" r:id="rId21"/>
    <p:sldId id="3572" r:id="rId22"/>
    <p:sldId id="3573" r:id="rId23"/>
    <p:sldId id="3574" r:id="rId24"/>
    <p:sldId id="3575" r:id="rId25"/>
    <p:sldId id="3576" r:id="rId26"/>
    <p:sldId id="3577" r:id="rId27"/>
    <p:sldId id="3578" r:id="rId28"/>
    <p:sldId id="3579" r:id="rId29"/>
    <p:sldId id="3580" r:id="rId30"/>
    <p:sldId id="2242" r:id="rId31"/>
    <p:sldId id="2200" r:id="rId32"/>
    <p:sldId id="2201" r:id="rId33"/>
    <p:sldId id="2243" r:id="rId34"/>
    <p:sldId id="2202" r:id="rId35"/>
    <p:sldId id="2244" r:id="rId36"/>
    <p:sldId id="2203" r:id="rId37"/>
    <p:sldId id="3669" r:id="rId38"/>
    <p:sldId id="3670" r:id="rId39"/>
    <p:sldId id="3671" r:id="rId40"/>
    <p:sldId id="3995" r:id="rId41"/>
    <p:sldId id="4235" r:id="rId42"/>
    <p:sldId id="4236" r:id="rId43"/>
    <p:sldId id="2213" r:id="rId44"/>
    <p:sldId id="2214" r:id="rId45"/>
    <p:sldId id="2245" r:id="rId46"/>
    <p:sldId id="2216" r:id="rId47"/>
    <p:sldId id="2250" r:id="rId48"/>
    <p:sldId id="2217" r:id="rId49"/>
    <p:sldId id="368" r:id="rId50"/>
    <p:sldId id="4244" r:id="rId51"/>
    <p:sldId id="4245" r:id="rId52"/>
    <p:sldId id="4242" r:id="rId53"/>
    <p:sldId id="4243" r:id="rId54"/>
    <p:sldId id="2221" r:id="rId55"/>
    <p:sldId id="2222" r:id="rId56"/>
    <p:sldId id="2224" r:id="rId57"/>
    <p:sldId id="2226" r:id="rId58"/>
    <p:sldId id="2227" r:id="rId59"/>
    <p:sldId id="758" r:id="rId60"/>
    <p:sldId id="4002" r:id="rId61"/>
    <p:sldId id="760" r:id="rId62"/>
    <p:sldId id="1011" r:id="rId63"/>
    <p:sldId id="2228" r:id="rId64"/>
    <p:sldId id="2223" r:id="rId65"/>
    <p:sldId id="2230" r:id="rId66"/>
    <p:sldId id="2604" r:id="rId67"/>
    <p:sldId id="2605" r:id="rId68"/>
    <p:sldId id="2606" r:id="rId69"/>
    <p:sldId id="2234" r:id="rId70"/>
    <p:sldId id="2235" r:id="rId71"/>
    <p:sldId id="2158" r:id="rId72"/>
    <p:sldId id="2159" r:id="rId73"/>
    <p:sldId id="2166" r:id="rId74"/>
    <p:sldId id="4000" r:id="rId75"/>
    <p:sldId id="2225" r:id="rId76"/>
    <p:sldId id="2236" r:id="rId7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38"/>
    <p:restoredTop sz="78695"/>
  </p:normalViewPr>
  <p:slideViewPr>
    <p:cSldViewPr snapToGrid="0" snapToObjects="1">
      <p:cViewPr varScale="1">
        <p:scale>
          <a:sx n="87" d="100"/>
          <a:sy n="87" d="100"/>
        </p:scale>
        <p:origin x="200" y="40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9/25/22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42</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43</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48</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5357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54</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56</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57</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101+</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761292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Lessons 101-110</a:t>
            </a:r>
          </a:p>
          <a:p>
            <a:pPr defTabSz="966612">
              <a:defRPr/>
            </a:pPr>
            <a:endParaRPr lang="en-US" dirty="0"/>
          </a:p>
          <a:p>
            <a:r>
              <a:rPr lang="en-US" dirty="0"/>
              <a:t>H is silent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effectLst/>
                <a:latin typeface="Gentona"/>
              </a:rPr>
              <a:t>Students have learned that OR spells /er/ in words that start with W (e.g., work), but OR /er/ at the end of 2-syllable words is not introduced until lesson 111.</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7426141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103+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 represents the /</a:t>
            </a:r>
            <a:r>
              <a:rPr lang="en-US" dirty="0" err="1"/>
              <a:t>ū</a:t>
            </a:r>
            <a:r>
              <a:rPr lang="en-US" dirty="0"/>
              <a:t>/ sound, which is only irregular because it come in the middle of a word (i.e., no silent e at the end, no UI vowel team).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089307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103+</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 represents the /</a:t>
            </a:r>
            <a:r>
              <a:rPr lang="en-US" dirty="0" err="1"/>
              <a:t>ū</a:t>
            </a:r>
            <a:r>
              <a:rPr lang="en-US" dirty="0"/>
              <a:t>/ sound, which is only irregular because it come in the middle of a word (i.e., no silent e at the end, no UI vowel team).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358002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62</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64</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68</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69</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63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33</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35</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178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3762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5445342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498052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0229314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070976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9/25/22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568729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9/25/22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6509516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9/25/22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4736809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9/25/22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0600318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9/25/22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55455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9/25/22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6628479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946342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2124603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6260371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558428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9/25/22</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477419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9/25/22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9/25/22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9/25/22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9/25/22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74008467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105</a:t>
            </a:r>
          </a:p>
          <a:p>
            <a:pPr algn="ctr"/>
            <a:r>
              <a:rPr lang="en-US" sz="6000" b="1" dirty="0">
                <a:solidFill>
                  <a:srgbClr val="E05436"/>
                </a:solidFill>
                <a:latin typeface="Century Gothic" panose="020B0502020202020204" pitchFamily="34" charset="0"/>
              </a:rPr>
              <a:t>dis-</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9361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9567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8670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t</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0509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s</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8325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kn</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9853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wr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5960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mb</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5213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5032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7022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125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97336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80017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8494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2651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310249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9479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ui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97228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ue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52399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Morpheme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word part that changes a word’s meaning</a:t>
            </a:r>
          </a:p>
        </p:txBody>
      </p:sp>
    </p:spTree>
    <p:extLst>
      <p:ext uri="{BB962C8B-B14F-4D97-AF65-F5344CB8AC3E}">
        <p14:creationId xmlns:p14="http://schemas.microsoft.com/office/powerpoint/2010/main" val="461962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Prefix</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morpheme added to the beginning of a word</a:t>
            </a:r>
          </a:p>
        </p:txBody>
      </p:sp>
      <p:sp>
        <p:nvSpPr>
          <p:cNvPr id="4" name="TextBox 21">
            <a:extLst>
              <a:ext uri="{FF2B5EF4-FFF2-40B4-BE49-F238E27FC236}">
                <a16:creationId xmlns:a16="http://schemas.microsoft.com/office/drawing/2014/main" id="{52B367FA-D471-9081-0FF7-4C56831FBC63}"/>
              </a:ext>
            </a:extLst>
          </p:cNvPr>
          <p:cNvSpPr txBox="1">
            <a:spLocks noChangeArrowheads="1"/>
          </p:cNvSpPr>
          <p:nvPr/>
        </p:nvSpPr>
        <p:spPr bwMode="auto">
          <a:xfrm>
            <a:off x="372139" y="4032058"/>
            <a:ext cx="219569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un-</a:t>
            </a:r>
          </a:p>
        </p:txBody>
      </p:sp>
      <p:sp>
        <p:nvSpPr>
          <p:cNvPr id="5" name="TextBox 21">
            <a:extLst>
              <a:ext uri="{FF2B5EF4-FFF2-40B4-BE49-F238E27FC236}">
                <a16:creationId xmlns:a16="http://schemas.microsoft.com/office/drawing/2014/main" id="{D5EEC3D2-C4B8-2ECE-35C7-5B8FBADBD6F6}"/>
              </a:ext>
            </a:extLst>
          </p:cNvPr>
          <p:cNvSpPr txBox="1">
            <a:spLocks noChangeArrowheads="1"/>
          </p:cNvSpPr>
          <p:nvPr/>
        </p:nvSpPr>
        <p:spPr bwMode="auto">
          <a:xfrm>
            <a:off x="3531541" y="4032058"/>
            <a:ext cx="249347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pre-</a:t>
            </a:r>
          </a:p>
        </p:txBody>
      </p:sp>
      <p:sp>
        <p:nvSpPr>
          <p:cNvPr id="8" name="TextBox 21">
            <a:extLst>
              <a:ext uri="{FF2B5EF4-FFF2-40B4-BE49-F238E27FC236}">
                <a16:creationId xmlns:a16="http://schemas.microsoft.com/office/drawing/2014/main" id="{A0A3E1B1-0616-1074-2908-ECE2F4C27D3A}"/>
              </a:ext>
            </a:extLst>
          </p:cNvPr>
          <p:cNvSpPr txBox="1">
            <a:spLocks noChangeArrowheads="1"/>
          </p:cNvSpPr>
          <p:nvPr/>
        </p:nvSpPr>
        <p:spPr bwMode="auto">
          <a:xfrm>
            <a:off x="6888005" y="4032058"/>
            <a:ext cx="188385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a:t>
            </a:r>
          </a:p>
        </p:txBody>
      </p:sp>
    </p:spTree>
    <p:extLst>
      <p:ext uri="{BB962C8B-B14F-4D97-AF65-F5344CB8AC3E}">
        <p14:creationId xmlns:p14="http://schemas.microsoft.com/office/powerpoint/2010/main" val="79345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44903" y="3299655"/>
            <a:ext cx="842803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dis</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agree = do not agree</a:t>
            </a:r>
          </a:p>
        </p:txBody>
      </p:sp>
      <p:sp>
        <p:nvSpPr>
          <p:cNvPr id="6" name="TextBox 21">
            <a:extLst>
              <a:ext uri="{FF2B5EF4-FFF2-40B4-BE49-F238E27FC236}">
                <a16:creationId xmlns:a16="http://schemas.microsoft.com/office/drawing/2014/main" id="{DE9E2A1A-4522-D585-D44F-F0B77C5CED75}"/>
              </a:ext>
            </a:extLst>
          </p:cNvPr>
          <p:cNvSpPr txBox="1">
            <a:spLocks noChangeArrowheads="1"/>
          </p:cNvSpPr>
          <p:nvPr/>
        </p:nvSpPr>
        <p:spPr bwMode="auto">
          <a:xfrm>
            <a:off x="344903" y="4958027"/>
            <a:ext cx="842803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dis</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connect = take apart</a:t>
            </a: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3" y="18627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dis-</a:t>
            </a: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819104"/>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not or apart</a:t>
            </a:r>
          </a:p>
        </p:txBody>
      </p:sp>
    </p:spTree>
    <p:extLst>
      <p:ext uri="{BB962C8B-B14F-4D97-AF65-F5344CB8AC3E}">
        <p14:creationId xmlns:p14="http://schemas.microsoft.com/office/powerpoint/2010/main" val="339346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826169" y="2519847"/>
            <a:ext cx="7491663"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0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disrespect</a:t>
            </a:r>
            <a:endParaRPr kumimoji="0" sz="110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29322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105</a:t>
            </a:r>
          </a:p>
          <a:p>
            <a:pPr algn="ctr"/>
            <a:r>
              <a:rPr lang="en-US" sz="4800" b="1" dirty="0">
                <a:solidFill>
                  <a:srgbClr val="E05436"/>
                </a:solidFill>
                <a:latin typeface="Century Gothic" panose="020B0502020202020204" pitchFamily="34" charset="0"/>
              </a:rPr>
              <a:t>dis-</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dislodge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disorder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discount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1633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disagree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disown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lvl="0" algn="ctr" defTabSz="914400">
              <a:lnSpc>
                <a:spcPct val="90000"/>
              </a:lnSpc>
              <a:buClr>
                <a:srgbClr val="000000"/>
              </a:buClr>
              <a:buSzPts val="5400"/>
              <a:defRPr/>
            </a:pPr>
            <a:r>
              <a:rPr lang="en-US" sz="8000" b="1" kern="0" dirty="0">
                <a:solidFill>
                  <a:srgbClr val="000000"/>
                </a:solidFill>
                <a:latin typeface="Century Gothic"/>
                <a:cs typeface="Arial"/>
                <a:sym typeface="Century Gothic"/>
              </a:rPr>
              <a:t>disinterested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3281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105</a:t>
            </a:r>
          </a:p>
          <a:p>
            <a:pPr algn="ctr"/>
            <a:r>
              <a:rPr lang="en-US" sz="4800" b="1" dirty="0">
                <a:solidFill>
                  <a:srgbClr val="E05436"/>
                </a:solidFill>
                <a:latin typeface="Century Gothic" panose="020B0502020202020204" pitchFamily="34" charset="0"/>
              </a:rPr>
              <a:t>dis-</a:t>
            </a:r>
          </a:p>
        </p:txBody>
      </p:sp>
    </p:spTree>
    <p:extLst>
      <p:ext uri="{BB962C8B-B14F-4D97-AF65-F5344CB8AC3E}">
        <p14:creationId xmlns:p14="http://schemas.microsoft.com/office/powerpoint/2010/main" val="14214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Prefix</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morpheme added to the beginning of a word</a:t>
            </a:r>
          </a:p>
        </p:txBody>
      </p:sp>
      <p:sp>
        <p:nvSpPr>
          <p:cNvPr id="4" name="TextBox 21">
            <a:extLst>
              <a:ext uri="{FF2B5EF4-FFF2-40B4-BE49-F238E27FC236}">
                <a16:creationId xmlns:a16="http://schemas.microsoft.com/office/drawing/2014/main" id="{52B367FA-D471-9081-0FF7-4C56831FBC63}"/>
              </a:ext>
            </a:extLst>
          </p:cNvPr>
          <p:cNvSpPr txBox="1">
            <a:spLocks noChangeArrowheads="1"/>
          </p:cNvSpPr>
          <p:nvPr/>
        </p:nvSpPr>
        <p:spPr bwMode="auto">
          <a:xfrm>
            <a:off x="372139" y="4032058"/>
            <a:ext cx="219569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un-</a:t>
            </a:r>
          </a:p>
        </p:txBody>
      </p:sp>
      <p:sp>
        <p:nvSpPr>
          <p:cNvPr id="5" name="TextBox 21">
            <a:extLst>
              <a:ext uri="{FF2B5EF4-FFF2-40B4-BE49-F238E27FC236}">
                <a16:creationId xmlns:a16="http://schemas.microsoft.com/office/drawing/2014/main" id="{D5EEC3D2-C4B8-2ECE-35C7-5B8FBADBD6F6}"/>
              </a:ext>
            </a:extLst>
          </p:cNvPr>
          <p:cNvSpPr txBox="1">
            <a:spLocks noChangeArrowheads="1"/>
          </p:cNvSpPr>
          <p:nvPr/>
        </p:nvSpPr>
        <p:spPr bwMode="auto">
          <a:xfrm>
            <a:off x="3531541" y="4032058"/>
            <a:ext cx="249347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pre-</a:t>
            </a:r>
          </a:p>
        </p:txBody>
      </p:sp>
      <p:sp>
        <p:nvSpPr>
          <p:cNvPr id="8" name="TextBox 21">
            <a:extLst>
              <a:ext uri="{FF2B5EF4-FFF2-40B4-BE49-F238E27FC236}">
                <a16:creationId xmlns:a16="http://schemas.microsoft.com/office/drawing/2014/main" id="{A0A3E1B1-0616-1074-2908-ECE2F4C27D3A}"/>
              </a:ext>
            </a:extLst>
          </p:cNvPr>
          <p:cNvSpPr txBox="1">
            <a:spLocks noChangeArrowheads="1"/>
          </p:cNvSpPr>
          <p:nvPr/>
        </p:nvSpPr>
        <p:spPr bwMode="auto">
          <a:xfrm>
            <a:off x="6888005" y="4032058"/>
            <a:ext cx="188385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a:t>
            </a:r>
          </a:p>
        </p:txBody>
      </p:sp>
    </p:spTree>
    <p:extLst>
      <p:ext uri="{BB962C8B-B14F-4D97-AF65-F5344CB8AC3E}">
        <p14:creationId xmlns:p14="http://schemas.microsoft.com/office/powerpoint/2010/main" val="277212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44903" y="3299655"/>
            <a:ext cx="842803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dis</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agree = do not agree</a:t>
            </a:r>
          </a:p>
        </p:txBody>
      </p:sp>
      <p:sp>
        <p:nvSpPr>
          <p:cNvPr id="6" name="TextBox 21">
            <a:extLst>
              <a:ext uri="{FF2B5EF4-FFF2-40B4-BE49-F238E27FC236}">
                <a16:creationId xmlns:a16="http://schemas.microsoft.com/office/drawing/2014/main" id="{DE9E2A1A-4522-D585-D44F-F0B77C5CED75}"/>
              </a:ext>
            </a:extLst>
          </p:cNvPr>
          <p:cNvSpPr txBox="1">
            <a:spLocks noChangeArrowheads="1"/>
          </p:cNvSpPr>
          <p:nvPr/>
        </p:nvSpPr>
        <p:spPr bwMode="auto">
          <a:xfrm>
            <a:off x="344903" y="4958027"/>
            <a:ext cx="842803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dis</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connect = take apart</a:t>
            </a: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3" y="18627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dis-</a:t>
            </a: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819104"/>
            <a:ext cx="72338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not or apart</a:t>
            </a:r>
          </a:p>
        </p:txBody>
      </p:sp>
    </p:spTree>
    <p:extLst>
      <p:ext uri="{BB962C8B-B14F-4D97-AF65-F5344CB8AC3E}">
        <p14:creationId xmlns:p14="http://schemas.microsoft.com/office/powerpoint/2010/main" val="282362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2387411"/>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dislike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4005847"/>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discount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7421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2387411"/>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disorder</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4005847"/>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disconnect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5253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honest</a:t>
            </a:r>
          </a:p>
        </p:txBody>
      </p:sp>
      <p:sp>
        <p:nvSpPr>
          <p:cNvPr id="2" name="Rectangle 1">
            <a:extLst>
              <a:ext uri="{FF2B5EF4-FFF2-40B4-BE49-F238E27FC236}">
                <a16:creationId xmlns:a16="http://schemas.microsoft.com/office/drawing/2014/main" id="{4AF847E3-A911-4C0F-B6A2-9334BB260FA4}"/>
              </a:ext>
            </a:extLst>
          </p:cNvPr>
          <p:cNvSpPr/>
          <p:nvPr/>
        </p:nvSpPr>
        <p:spPr>
          <a:xfrm>
            <a:off x="4186844"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F458D82-F83D-4F95-9A94-BB5F05617CA1}"/>
              </a:ext>
            </a:extLst>
          </p:cNvPr>
          <p:cNvSpPr/>
          <p:nvPr/>
        </p:nvSpPr>
        <p:spPr>
          <a:xfrm>
            <a:off x="5166750"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82672DF-5E5F-4DF0-9121-4DB8BE20EAEE}"/>
              </a:ext>
            </a:extLst>
          </p:cNvPr>
          <p:cNvSpPr/>
          <p:nvPr/>
        </p:nvSpPr>
        <p:spPr>
          <a:xfrm>
            <a:off x="5962592"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D9CDE75-9B90-4A7A-89EE-37E80B01AA66}"/>
              </a:ext>
            </a:extLst>
          </p:cNvPr>
          <p:cNvSpPr/>
          <p:nvPr/>
        </p:nvSpPr>
        <p:spPr>
          <a:xfrm>
            <a:off x="6702990"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60277FCE-C332-2C46-84E9-40A8694FF3D9}"/>
              </a:ext>
            </a:extLst>
          </p:cNvPr>
          <p:cNvSpPr/>
          <p:nvPr/>
        </p:nvSpPr>
        <p:spPr>
          <a:xfrm>
            <a:off x="2278970"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05DE108-0961-5476-338E-D76BA34973E7}"/>
              </a:ext>
            </a:extLst>
          </p:cNvPr>
          <p:cNvSpPr/>
          <p:nvPr/>
        </p:nvSpPr>
        <p:spPr>
          <a:xfrm>
            <a:off x="3272968"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14640F43-A93C-14A9-1853-E0EAB65D232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45469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honor</a:t>
            </a:r>
          </a:p>
        </p:txBody>
      </p:sp>
      <p:sp>
        <p:nvSpPr>
          <p:cNvPr id="2" name="Rectangle 1">
            <a:extLst>
              <a:ext uri="{FF2B5EF4-FFF2-40B4-BE49-F238E27FC236}">
                <a16:creationId xmlns:a16="http://schemas.microsoft.com/office/drawing/2014/main" id="{4AF847E3-A911-4C0F-B6A2-9334BB260FA4}"/>
              </a:ext>
            </a:extLst>
          </p:cNvPr>
          <p:cNvSpPr/>
          <p:nvPr/>
        </p:nvSpPr>
        <p:spPr>
          <a:xfrm>
            <a:off x="4523992"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983306EB-9C33-224A-A9F1-7AA609F5E65E}"/>
              </a:ext>
            </a:extLst>
          </p:cNvPr>
          <p:cNvSpPr/>
          <p:nvPr/>
        </p:nvSpPr>
        <p:spPr>
          <a:xfrm>
            <a:off x="2612121" y="406205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2B35AECF-DF00-304A-B9FD-C0D782478882}"/>
              </a:ext>
            </a:extLst>
          </p:cNvPr>
          <p:cNvCxnSpPr>
            <a:cxnSpLocks/>
          </p:cNvCxnSpPr>
          <p:nvPr/>
        </p:nvCxnSpPr>
        <p:spPr>
          <a:xfrm>
            <a:off x="2598751" y="3893953"/>
            <a:ext cx="782804"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394503A-1229-BF5A-410D-D209189CD649}"/>
              </a:ext>
            </a:extLst>
          </p:cNvPr>
          <p:cNvCxnSpPr>
            <a:cxnSpLocks/>
          </p:cNvCxnSpPr>
          <p:nvPr/>
        </p:nvCxnSpPr>
        <p:spPr>
          <a:xfrm>
            <a:off x="5486402" y="3893953"/>
            <a:ext cx="113925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8" name="Heart 7">
            <a:extLst>
              <a:ext uri="{FF2B5EF4-FFF2-40B4-BE49-F238E27FC236}">
                <a16:creationId xmlns:a16="http://schemas.microsoft.com/office/drawing/2014/main" id="{EAE843DA-4964-E8D2-D612-74EC2FF28B36}"/>
              </a:ext>
            </a:extLst>
          </p:cNvPr>
          <p:cNvSpPr/>
          <p:nvPr/>
        </p:nvSpPr>
        <p:spPr>
          <a:xfrm>
            <a:off x="5671310"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F9D3E20-5AD5-1279-AAC7-DF6B50CFA305}"/>
              </a:ext>
            </a:extLst>
          </p:cNvPr>
          <p:cNvSpPr/>
          <p:nvPr/>
        </p:nvSpPr>
        <p:spPr>
          <a:xfrm>
            <a:off x="3634119" y="4057590"/>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AF49B94-3FE3-29C7-263A-130D6A392B6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0263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truth</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6" name="Heart 5">
            <a:extLst>
              <a:ext uri="{FF2B5EF4-FFF2-40B4-BE49-F238E27FC236}">
                <a16:creationId xmlns:a16="http://schemas.microsoft.com/office/drawing/2014/main" id="{9EA537DF-4ED9-4B42-969B-ADA11DF37F22}"/>
              </a:ext>
            </a:extLst>
          </p:cNvPr>
          <p:cNvSpPr/>
          <p:nvPr/>
        </p:nvSpPr>
        <p:spPr>
          <a:xfrm>
            <a:off x="4072182" y="406205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67AF601-CDE7-844A-93C3-72D3C012C4ED}"/>
              </a:ext>
            </a:extLst>
          </p:cNvPr>
          <p:cNvSpPr/>
          <p:nvPr/>
        </p:nvSpPr>
        <p:spPr>
          <a:xfrm>
            <a:off x="2542866"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B16339C-BDDF-0C40-8E9A-172E743110EF}"/>
              </a:ext>
            </a:extLst>
          </p:cNvPr>
          <p:cNvSpPr/>
          <p:nvPr/>
        </p:nvSpPr>
        <p:spPr>
          <a:xfrm>
            <a:off x="3265998"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BB3C8B5-01B3-6E40-8B2E-373012E301DE}"/>
              </a:ext>
            </a:extLst>
          </p:cNvPr>
          <p:cNvSpPr/>
          <p:nvPr/>
        </p:nvSpPr>
        <p:spPr>
          <a:xfrm>
            <a:off x="5263369"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6EE616C8-1D3F-4CA0-3095-77D8C1E09AD1}"/>
              </a:ext>
            </a:extLst>
          </p:cNvPr>
          <p:cNvCxnSpPr>
            <a:cxnSpLocks/>
          </p:cNvCxnSpPr>
          <p:nvPr/>
        </p:nvCxnSpPr>
        <p:spPr>
          <a:xfrm>
            <a:off x="5006717" y="3918347"/>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ECA51A1-C9C0-1E71-C9B1-E37398E177EF}"/>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72234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truly</a:t>
            </a:r>
          </a:p>
        </p:txBody>
      </p:sp>
      <p:sp>
        <p:nvSpPr>
          <p:cNvPr id="12" name="Heart 11">
            <a:extLst>
              <a:ext uri="{FF2B5EF4-FFF2-40B4-BE49-F238E27FC236}">
                <a16:creationId xmlns:a16="http://schemas.microsoft.com/office/drawing/2014/main" id="{D278E194-6184-2146-A8C1-63D0F88DF8A3}"/>
              </a:ext>
            </a:extLst>
          </p:cNvPr>
          <p:cNvSpPr/>
          <p:nvPr/>
        </p:nvSpPr>
        <p:spPr>
          <a:xfrm>
            <a:off x="4129167" y="407097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8831A98-358D-B540-83F7-8712102616B7}"/>
              </a:ext>
            </a:extLst>
          </p:cNvPr>
          <p:cNvSpPr/>
          <p:nvPr/>
        </p:nvSpPr>
        <p:spPr>
          <a:xfrm>
            <a:off x="2740986"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08C0A65-A452-2244-A5EB-A8703054F45B}"/>
              </a:ext>
            </a:extLst>
          </p:cNvPr>
          <p:cNvSpPr/>
          <p:nvPr/>
        </p:nvSpPr>
        <p:spPr>
          <a:xfrm>
            <a:off x="3464118"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97D8382-2AEF-2348-AABF-BF36B0B1B759}"/>
              </a:ext>
            </a:extLst>
          </p:cNvPr>
          <p:cNvSpPr/>
          <p:nvPr/>
        </p:nvSpPr>
        <p:spPr>
          <a:xfrm>
            <a:off x="4923570" y="407097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3576EC-9037-C043-B0FD-CE90D66B244A}"/>
              </a:ext>
            </a:extLst>
          </p:cNvPr>
          <p:cNvSpPr/>
          <p:nvPr/>
        </p:nvSpPr>
        <p:spPr>
          <a:xfrm>
            <a:off x="5631462"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6C7DD2CC-B23A-DC40-231B-A1CB902DD69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51199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54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Mom will disinfect the toys before the baby plays with them.</a:t>
            </a:r>
            <a:endParaRPr kumimoji="0"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64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54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Jay and I disagree about what to eat for lunch.</a:t>
            </a:r>
            <a:endParaRPr kumimoji="0"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08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54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a:t>
            </a:r>
            <a:r>
              <a:rPr kumimoji="0" lang="en-US" sz="5400" b="1" i="0" u="none" strike="noStrike" kern="1200" cap="none" spc="0" normalizeH="0" baseline="0" noProof="0" dirty="0" err="1">
                <a:ln>
                  <a:noFill/>
                </a:ln>
                <a:solidFill>
                  <a:prstClr val="black"/>
                </a:solidFill>
                <a:effectLst/>
                <a:uLnTx/>
                <a:uFillTx/>
                <a:latin typeface="Century Gothic"/>
                <a:ea typeface="Century Gothic"/>
                <a:cs typeface="Century Gothic"/>
                <a:sym typeface="Century Gothic"/>
              </a:rPr>
              <a:t>WiFi</a:t>
            </a:r>
            <a:r>
              <a:rPr kumimoji="0" lang="en-US" sz="54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 got disconnected so I could not play the videogame. </a:t>
            </a:r>
            <a:endParaRPr kumimoji="0"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26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Poppy the Gamer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Poppy enjoys playing video games. She is so talented that she plays in events against other gamers and wins quite a bit. The only problem is that her video game console is old. She needs a replacement. Her mom disagrees. Mom thinks the old console works just fine.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386080"/>
            <a:ext cx="8105214" cy="3931743"/>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“You don’t understand,” explained Poppy, “it is so old that it will disqualify me from playing in some events. I am at a huge disadvantage with this console.” Mom understood, but the truth was that a new console was just too expensive. Poppy was so disappointed.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386080"/>
            <a:ext cx="8105214" cy="3931743"/>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 few weeks later, Mom had a surprise for Poppy. “What is this?” Poppy asked, looking at a big bag. “Open it and find out,” said Mom with a smirk. It was the new console! And a brand-new game. “It was on sale,” Mom explained. “At the discounted price, we could afford it. Plus, I told the clerk that you compete, so he threw in this new game for free.”</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426720"/>
            <a:ext cx="8105214" cy="3891103"/>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Poppy was elated. She gave mom a huge hug and rushed up to her room with the bag. She disconnected her old console and connected the new one. It was amazing! The graphics were so much better, and the new game was more of a challenge. Poppy now had everything she needed to compete with the best players around. </a:t>
            </a:r>
          </a:p>
        </p:txBody>
      </p:sp>
    </p:spTree>
    <p:extLst>
      <p:ext uri="{BB962C8B-B14F-4D97-AF65-F5344CB8AC3E}">
        <p14:creationId xmlns:p14="http://schemas.microsoft.com/office/powerpoint/2010/main" val="22574821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l</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5708884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963</TotalTime>
  <Words>1003</Words>
  <Application>Microsoft Macintosh PowerPoint</Application>
  <PresentationFormat>On-screen Show (4:3)</PresentationFormat>
  <Paragraphs>140</Paragraphs>
  <Slides>75</Slides>
  <Notes>28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75</vt:i4>
      </vt:variant>
    </vt:vector>
  </HeadingPairs>
  <TitlesOfParts>
    <vt:vector size="82" baseType="lpstr">
      <vt:lpstr>Arial</vt:lpstr>
      <vt:lpstr>Calibri</vt:lpstr>
      <vt:lpstr>Calibri Light</vt:lpstr>
      <vt:lpstr>Century Gothic</vt:lpstr>
      <vt:lpstr>Gentona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44</cp:revision>
  <dcterms:created xsi:type="dcterms:W3CDTF">2022-06-06T14:24:31Z</dcterms:created>
  <dcterms:modified xsi:type="dcterms:W3CDTF">2022-09-25T21:56:43Z</dcterms:modified>
</cp:coreProperties>
</file>