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3541" r:id="rId11"/>
    <p:sldId id="3542" r:id="rId12"/>
    <p:sldId id="3543" r:id="rId13"/>
    <p:sldId id="3544" r:id="rId14"/>
    <p:sldId id="3545" r:id="rId15"/>
    <p:sldId id="3546" r:id="rId16"/>
    <p:sldId id="3547" r:id="rId17"/>
    <p:sldId id="3548" r:id="rId18"/>
    <p:sldId id="3549" r:id="rId19"/>
    <p:sldId id="3550" r:id="rId20"/>
    <p:sldId id="3551" r:id="rId21"/>
    <p:sldId id="3552" r:id="rId22"/>
    <p:sldId id="3553" r:id="rId23"/>
    <p:sldId id="3554" r:id="rId24"/>
    <p:sldId id="3555" r:id="rId25"/>
    <p:sldId id="3556" r:id="rId26"/>
    <p:sldId id="3557" r:id="rId27"/>
    <p:sldId id="3558" r:id="rId28"/>
    <p:sldId id="3559" r:id="rId29"/>
    <p:sldId id="3560" r:id="rId30"/>
    <p:sldId id="2242" r:id="rId31"/>
    <p:sldId id="2200" r:id="rId32"/>
    <p:sldId id="2201" r:id="rId33"/>
    <p:sldId id="2243" r:id="rId34"/>
    <p:sldId id="2202" r:id="rId35"/>
    <p:sldId id="2244" r:id="rId36"/>
    <p:sldId id="2203" r:id="rId37"/>
    <p:sldId id="3664" r:id="rId38"/>
    <p:sldId id="3665" r:id="rId39"/>
    <p:sldId id="3667" r:id="rId40"/>
    <p:sldId id="3668" r:id="rId41"/>
    <p:sldId id="3987" r:id="rId42"/>
    <p:sldId id="4234" r:id="rId43"/>
    <p:sldId id="4235" r:id="rId44"/>
    <p:sldId id="2213" r:id="rId45"/>
    <p:sldId id="2214" r:id="rId46"/>
    <p:sldId id="2245" r:id="rId47"/>
    <p:sldId id="2216" r:id="rId48"/>
    <p:sldId id="2250" r:id="rId49"/>
    <p:sldId id="2217" r:id="rId50"/>
    <p:sldId id="368" r:id="rId51"/>
    <p:sldId id="4244" r:id="rId52"/>
    <p:sldId id="4245" r:id="rId53"/>
    <p:sldId id="4246" r:id="rId54"/>
    <p:sldId id="4242" r:id="rId55"/>
    <p:sldId id="4243" r:id="rId56"/>
    <p:sldId id="2221" r:id="rId57"/>
    <p:sldId id="3050" r:id="rId58"/>
    <p:sldId id="4201" r:id="rId59"/>
    <p:sldId id="2224" r:id="rId60"/>
    <p:sldId id="2226" r:id="rId61"/>
    <p:sldId id="2227" r:id="rId62"/>
    <p:sldId id="758" r:id="rId63"/>
    <p:sldId id="4207" r:id="rId64"/>
    <p:sldId id="760" r:id="rId65"/>
    <p:sldId id="1011" r:id="rId66"/>
    <p:sldId id="2228" r:id="rId67"/>
    <p:sldId id="2223" r:id="rId68"/>
    <p:sldId id="2230" r:id="rId69"/>
    <p:sldId id="2601" r:id="rId70"/>
    <p:sldId id="2602" r:id="rId71"/>
    <p:sldId id="2603" r:id="rId72"/>
    <p:sldId id="2234" r:id="rId73"/>
    <p:sldId id="2235" r:id="rId74"/>
    <p:sldId id="2158" r:id="rId75"/>
    <p:sldId id="4208" r:id="rId76"/>
    <p:sldId id="4209" r:id="rId77"/>
    <p:sldId id="4210" r:id="rId78"/>
    <p:sldId id="4211"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36"/>
    <p:restoredTop sz="78717"/>
  </p:normalViewPr>
  <p:slideViewPr>
    <p:cSldViewPr snapToGrid="0" snapToObjects="1">
      <p:cViewPr varScale="1">
        <p:scale>
          <a:sx n="89" d="100"/>
          <a:sy n="89" d="100"/>
        </p:scale>
        <p:origin x="184" y="75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233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each word to the appropriate column. </a:t>
            </a:r>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2065467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61292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101-110</a:t>
            </a:r>
          </a:p>
          <a:p>
            <a:pPr defTabSz="966612">
              <a:defRPr/>
            </a:pPr>
            <a:endParaRPr lang="en-US" dirty="0"/>
          </a:p>
          <a:p>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Gentona"/>
              </a:rPr>
              <a:t>Students have learned that OR spells /er/ in words that start with W (e.g., work), but OR /er/ at the end of 2-syllable words is not introduced until lesson 111.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4261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089307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103+</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58002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671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380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17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85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3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0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129813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75932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120319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1730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891739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03581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73587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92151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63409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22635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74901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03630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509909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19637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9/25/22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248249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9/25/22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0881296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15.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104</a:t>
            </a:r>
          </a:p>
          <a:p>
            <a:pPr algn="ctr"/>
            <a:r>
              <a:rPr lang="en-US" sz="6000" b="1" dirty="0">
                <a:solidFill>
                  <a:srgbClr val="E05436"/>
                </a:solidFill>
                <a:latin typeface="Century Gothic" panose="020B0502020202020204" pitchFamily="34" charset="0"/>
              </a:rPr>
              <a:t>pre-, re-</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1977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9282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3283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2923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2023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1579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18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6778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7969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4172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2048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5629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1696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106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351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8389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7243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8199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7546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 that changes a word’s meaning</a:t>
            </a:r>
          </a:p>
        </p:txBody>
      </p:sp>
    </p:spTree>
    <p:extLst>
      <p:ext uri="{BB962C8B-B14F-4D97-AF65-F5344CB8AC3E}">
        <p14:creationId xmlns:p14="http://schemas.microsoft.com/office/powerpoint/2010/main" val="1053834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
        <p:nvSpPr>
          <p:cNvPr id="4" name="TextBox 21">
            <a:extLst>
              <a:ext uri="{FF2B5EF4-FFF2-40B4-BE49-F238E27FC236}">
                <a16:creationId xmlns:a16="http://schemas.microsoft.com/office/drawing/2014/main" id="{52B367FA-D471-9081-0FF7-4C56831FBC63}"/>
              </a:ext>
            </a:extLst>
          </p:cNvPr>
          <p:cNvSpPr txBox="1">
            <a:spLocks noChangeArrowheads="1"/>
          </p:cNvSpPr>
          <p:nvPr/>
        </p:nvSpPr>
        <p:spPr bwMode="auto">
          <a:xfrm>
            <a:off x="3449680" y="4028542"/>
            <a:ext cx="224463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Tree>
    <p:extLst>
      <p:ext uri="{BB962C8B-B14F-4D97-AF65-F5344CB8AC3E}">
        <p14:creationId xmlns:p14="http://schemas.microsoft.com/office/powerpoint/2010/main" val="167951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020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view = watch before</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020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heat = heat before</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before</a:t>
            </a:r>
          </a:p>
        </p:txBody>
      </p:sp>
    </p:spTree>
    <p:extLst>
      <p:ext uri="{BB962C8B-B14F-4D97-AF65-F5344CB8AC3E}">
        <p14:creationId xmlns:p14="http://schemas.microsoft.com/office/powerpoint/2010/main" val="13161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2611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 = do again</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261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 = give or go back</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again or back</a:t>
            </a:r>
          </a:p>
        </p:txBody>
      </p:sp>
    </p:spTree>
    <p:extLst>
      <p:ext uri="{BB962C8B-B14F-4D97-AF65-F5344CB8AC3E}">
        <p14:creationId xmlns:p14="http://schemas.microsoft.com/office/powerpoint/2010/main" val="216244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104</a:t>
            </a:r>
          </a:p>
          <a:p>
            <a:pPr algn="ctr"/>
            <a:r>
              <a:rPr lang="en-US" sz="4800" b="1" dirty="0">
                <a:solidFill>
                  <a:srgbClr val="E05436"/>
                </a:solidFill>
                <a:latin typeface="Century Gothic" panose="020B0502020202020204" pitchFamily="34" charset="0"/>
              </a:rPr>
              <a:t>pre-, re-</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92552"/>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preset</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4175173"/>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revisit</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152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precook</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8000" b="1" kern="0" dirty="0">
                <a:solidFill>
                  <a:srgbClr val="000000"/>
                </a:solidFill>
                <a:latin typeface="Century Gothic"/>
                <a:cs typeface="Arial"/>
                <a:sym typeface="Century Gothic"/>
              </a:rPr>
              <a:t>preteen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8000" b="1" kern="0" dirty="0">
                <a:solidFill>
                  <a:srgbClr val="000000"/>
                </a:solidFill>
                <a:latin typeface="Century Gothic"/>
                <a:cs typeface="Arial"/>
                <a:sym typeface="Century Gothic"/>
              </a:rPr>
              <a:t>p</a:t>
            </a: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repay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308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resend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rewind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resell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63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104</a:t>
            </a:r>
          </a:p>
          <a:p>
            <a:pPr algn="ctr"/>
            <a:r>
              <a:rPr lang="en-US" sz="4800" b="1" dirty="0">
                <a:solidFill>
                  <a:srgbClr val="E05436"/>
                </a:solidFill>
                <a:latin typeface="Century Gothic" panose="020B0502020202020204" pitchFamily="34" charset="0"/>
              </a:rPr>
              <a:t>pre-, re-</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
        <p:nvSpPr>
          <p:cNvPr id="4" name="TextBox 21">
            <a:extLst>
              <a:ext uri="{FF2B5EF4-FFF2-40B4-BE49-F238E27FC236}">
                <a16:creationId xmlns:a16="http://schemas.microsoft.com/office/drawing/2014/main" id="{52B367FA-D471-9081-0FF7-4C56831FBC63}"/>
              </a:ext>
            </a:extLst>
          </p:cNvPr>
          <p:cNvSpPr txBox="1">
            <a:spLocks noChangeArrowheads="1"/>
          </p:cNvSpPr>
          <p:nvPr/>
        </p:nvSpPr>
        <p:spPr bwMode="auto">
          <a:xfrm>
            <a:off x="3449680" y="4028542"/>
            <a:ext cx="224463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Tree>
    <p:extLst>
      <p:ext uri="{BB962C8B-B14F-4D97-AF65-F5344CB8AC3E}">
        <p14:creationId xmlns:p14="http://schemas.microsoft.com/office/powerpoint/2010/main" val="23106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020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view = watch before</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020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pre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heat = heat before</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before</a:t>
            </a:r>
          </a:p>
        </p:txBody>
      </p:sp>
    </p:spTree>
    <p:extLst>
      <p:ext uri="{BB962C8B-B14F-4D97-AF65-F5344CB8AC3E}">
        <p14:creationId xmlns:p14="http://schemas.microsoft.com/office/powerpoint/2010/main" val="2376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2611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 = do again</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261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re</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 = give or go back</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again or back</a:t>
            </a:r>
          </a:p>
        </p:txBody>
      </p:sp>
    </p:spTree>
    <p:extLst>
      <p:ext uri="{BB962C8B-B14F-4D97-AF65-F5344CB8AC3E}">
        <p14:creationId xmlns:p14="http://schemas.microsoft.com/office/powerpoint/2010/main" val="246697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preview</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preheat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42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replay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refill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6434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EF5EE-DE6E-4621-B508-F1EA36D20339}"/>
              </a:ext>
            </a:extLst>
          </p:cNvPr>
          <p:cNvPicPr>
            <a:picLocks noChangeAspect="1"/>
          </p:cNvPicPr>
          <p:nvPr/>
        </p:nvPicPr>
        <p:blipFill>
          <a:blip r:embed="rId4"/>
          <a:stretch>
            <a:fillRect/>
          </a:stretch>
        </p:blipFill>
        <p:spPr>
          <a:xfrm>
            <a:off x="6661346" y="5953711"/>
            <a:ext cx="2070100" cy="749300"/>
          </a:xfrm>
          <a:prstGeom prst="rect">
            <a:avLst/>
          </a:prstGeom>
        </p:spPr>
      </p:pic>
      <p:pic>
        <p:nvPicPr>
          <p:cNvPr id="5" name="Picture 4">
            <a:extLst>
              <a:ext uri="{FF2B5EF4-FFF2-40B4-BE49-F238E27FC236}">
                <a16:creationId xmlns:a16="http://schemas.microsoft.com/office/drawing/2014/main" id="{573516B6-37DF-8D9E-5BAB-61238260212D}"/>
              </a:ext>
            </a:extLst>
          </p:cNvPr>
          <p:cNvPicPr>
            <a:picLocks noChangeAspect="1"/>
          </p:cNvPicPr>
          <p:nvPr/>
        </p:nvPicPr>
        <p:blipFill>
          <a:blip r:embed="rId5"/>
          <a:stretch>
            <a:fillRect/>
          </a:stretch>
        </p:blipFill>
        <p:spPr>
          <a:xfrm>
            <a:off x="7696396" y="5221996"/>
            <a:ext cx="1244600" cy="749300"/>
          </a:xfrm>
          <a:prstGeom prst="rect">
            <a:avLst/>
          </a:prstGeom>
        </p:spPr>
      </p:pic>
      <p:pic>
        <p:nvPicPr>
          <p:cNvPr id="7" name="Picture 6">
            <a:extLst>
              <a:ext uri="{FF2B5EF4-FFF2-40B4-BE49-F238E27FC236}">
                <a16:creationId xmlns:a16="http://schemas.microsoft.com/office/drawing/2014/main" id="{4C740429-9606-84BE-EFFD-3CED27FF1ED8}"/>
              </a:ext>
            </a:extLst>
          </p:cNvPr>
          <p:cNvPicPr>
            <a:picLocks noChangeAspect="1"/>
          </p:cNvPicPr>
          <p:nvPr/>
        </p:nvPicPr>
        <p:blipFill>
          <a:blip r:embed="rId6"/>
          <a:stretch>
            <a:fillRect/>
          </a:stretch>
        </p:blipFill>
        <p:spPr>
          <a:xfrm>
            <a:off x="5029884" y="5971296"/>
            <a:ext cx="1765300" cy="749300"/>
          </a:xfrm>
          <a:prstGeom prst="rect">
            <a:avLst/>
          </a:prstGeom>
        </p:spPr>
      </p:pic>
      <p:pic>
        <p:nvPicPr>
          <p:cNvPr id="9" name="Picture 8">
            <a:extLst>
              <a:ext uri="{FF2B5EF4-FFF2-40B4-BE49-F238E27FC236}">
                <a16:creationId xmlns:a16="http://schemas.microsoft.com/office/drawing/2014/main" id="{B4F20C44-DB7E-AE98-5A9E-E1874F023AED}"/>
              </a:ext>
            </a:extLst>
          </p:cNvPr>
          <p:cNvPicPr>
            <a:picLocks noChangeAspect="1"/>
          </p:cNvPicPr>
          <p:nvPr/>
        </p:nvPicPr>
        <p:blipFill>
          <a:blip r:embed="rId7"/>
          <a:stretch>
            <a:fillRect/>
          </a:stretch>
        </p:blipFill>
        <p:spPr>
          <a:xfrm>
            <a:off x="2838450" y="6108700"/>
            <a:ext cx="1765300" cy="749300"/>
          </a:xfrm>
          <a:prstGeom prst="rect">
            <a:avLst/>
          </a:prstGeom>
        </p:spPr>
      </p:pic>
      <p:pic>
        <p:nvPicPr>
          <p:cNvPr id="11" name="Picture 10">
            <a:extLst>
              <a:ext uri="{FF2B5EF4-FFF2-40B4-BE49-F238E27FC236}">
                <a16:creationId xmlns:a16="http://schemas.microsoft.com/office/drawing/2014/main" id="{7283C26D-66B5-89E2-410E-BA385A6B03F3}"/>
              </a:ext>
            </a:extLst>
          </p:cNvPr>
          <p:cNvPicPr>
            <a:picLocks noChangeAspect="1"/>
          </p:cNvPicPr>
          <p:nvPr/>
        </p:nvPicPr>
        <p:blipFill>
          <a:blip r:embed="rId8"/>
          <a:stretch>
            <a:fillRect/>
          </a:stretch>
        </p:blipFill>
        <p:spPr>
          <a:xfrm>
            <a:off x="819638" y="6108700"/>
            <a:ext cx="1574800" cy="749300"/>
          </a:xfrm>
          <a:prstGeom prst="rect">
            <a:avLst/>
          </a:prstGeom>
        </p:spPr>
      </p:pic>
      <p:pic>
        <p:nvPicPr>
          <p:cNvPr id="13" name="Picture 12">
            <a:extLst>
              <a:ext uri="{FF2B5EF4-FFF2-40B4-BE49-F238E27FC236}">
                <a16:creationId xmlns:a16="http://schemas.microsoft.com/office/drawing/2014/main" id="{037761A1-6C30-BB3B-D59B-E17829E14163}"/>
              </a:ext>
            </a:extLst>
          </p:cNvPr>
          <p:cNvPicPr>
            <a:picLocks noChangeAspect="1"/>
          </p:cNvPicPr>
          <p:nvPr/>
        </p:nvPicPr>
        <p:blipFill>
          <a:blip r:embed="rId9"/>
          <a:stretch>
            <a:fillRect/>
          </a:stretch>
        </p:blipFill>
        <p:spPr>
          <a:xfrm>
            <a:off x="5730338" y="5236406"/>
            <a:ext cx="1803400" cy="749300"/>
          </a:xfrm>
          <a:prstGeom prst="rect">
            <a:avLst/>
          </a:prstGeom>
        </p:spPr>
      </p:pic>
      <p:pic>
        <p:nvPicPr>
          <p:cNvPr id="15" name="Picture 14">
            <a:extLst>
              <a:ext uri="{FF2B5EF4-FFF2-40B4-BE49-F238E27FC236}">
                <a16:creationId xmlns:a16="http://schemas.microsoft.com/office/drawing/2014/main" id="{82345ED5-01FC-324C-F074-A18F94870605}"/>
              </a:ext>
            </a:extLst>
          </p:cNvPr>
          <p:cNvPicPr>
            <a:picLocks noChangeAspect="1"/>
          </p:cNvPicPr>
          <p:nvPr/>
        </p:nvPicPr>
        <p:blipFill>
          <a:blip r:embed="rId10"/>
          <a:stretch>
            <a:fillRect/>
          </a:stretch>
        </p:blipFill>
        <p:spPr>
          <a:xfrm>
            <a:off x="3848100" y="5276898"/>
            <a:ext cx="1511300" cy="749300"/>
          </a:xfrm>
          <a:prstGeom prst="rect">
            <a:avLst/>
          </a:prstGeom>
        </p:spPr>
      </p:pic>
      <p:pic>
        <p:nvPicPr>
          <p:cNvPr id="17" name="Picture 16">
            <a:extLst>
              <a:ext uri="{FF2B5EF4-FFF2-40B4-BE49-F238E27FC236}">
                <a16:creationId xmlns:a16="http://schemas.microsoft.com/office/drawing/2014/main" id="{9CCB5C54-AA14-6CF2-82C2-3CB34C792104}"/>
              </a:ext>
            </a:extLst>
          </p:cNvPr>
          <p:cNvPicPr>
            <a:picLocks noChangeAspect="1"/>
          </p:cNvPicPr>
          <p:nvPr/>
        </p:nvPicPr>
        <p:blipFill>
          <a:blip r:embed="rId11"/>
          <a:stretch>
            <a:fillRect/>
          </a:stretch>
        </p:blipFill>
        <p:spPr>
          <a:xfrm>
            <a:off x="1582615" y="5308893"/>
            <a:ext cx="1828800" cy="749300"/>
          </a:xfrm>
          <a:prstGeom prst="rect">
            <a:avLst/>
          </a:prstGeom>
        </p:spPr>
      </p:pic>
      <p:pic>
        <p:nvPicPr>
          <p:cNvPr id="19" name="Picture 18">
            <a:extLst>
              <a:ext uri="{FF2B5EF4-FFF2-40B4-BE49-F238E27FC236}">
                <a16:creationId xmlns:a16="http://schemas.microsoft.com/office/drawing/2014/main" id="{7F4DEED4-6E1C-75E8-8CB6-E5CC92328C0B}"/>
              </a:ext>
            </a:extLst>
          </p:cNvPr>
          <p:cNvPicPr>
            <a:picLocks noChangeAspect="1"/>
          </p:cNvPicPr>
          <p:nvPr/>
        </p:nvPicPr>
        <p:blipFill>
          <a:blip r:embed="rId12"/>
          <a:stretch>
            <a:fillRect/>
          </a:stretch>
        </p:blipFill>
        <p:spPr>
          <a:xfrm>
            <a:off x="84308" y="5276898"/>
            <a:ext cx="1346200" cy="749300"/>
          </a:xfrm>
          <a:prstGeom prst="rect">
            <a:avLst/>
          </a:prstGeom>
        </p:spPr>
      </p:pic>
      <p:pic>
        <p:nvPicPr>
          <p:cNvPr id="22" name="Picture 21">
            <a:extLst>
              <a:ext uri="{FF2B5EF4-FFF2-40B4-BE49-F238E27FC236}">
                <a16:creationId xmlns:a16="http://schemas.microsoft.com/office/drawing/2014/main" id="{EBE4511B-4CB1-160C-993D-2A0518236FBC}"/>
              </a:ext>
            </a:extLst>
          </p:cNvPr>
          <p:cNvPicPr>
            <a:picLocks noChangeAspect="1"/>
          </p:cNvPicPr>
          <p:nvPr/>
        </p:nvPicPr>
        <p:blipFill>
          <a:blip r:embed="rId13"/>
          <a:stretch>
            <a:fillRect/>
          </a:stretch>
        </p:blipFill>
        <p:spPr>
          <a:xfrm>
            <a:off x="6418580" y="4540298"/>
            <a:ext cx="1828800" cy="736600"/>
          </a:xfrm>
          <a:prstGeom prst="rect">
            <a:avLst/>
          </a:prstGeom>
        </p:spPr>
      </p:pic>
      <p:pic>
        <p:nvPicPr>
          <p:cNvPr id="26" name="Picture 25">
            <a:extLst>
              <a:ext uri="{FF2B5EF4-FFF2-40B4-BE49-F238E27FC236}">
                <a16:creationId xmlns:a16="http://schemas.microsoft.com/office/drawing/2014/main" id="{F7CA58DF-E7F5-82F1-B090-F0FE62FEDF93}"/>
              </a:ext>
            </a:extLst>
          </p:cNvPr>
          <p:cNvPicPr>
            <a:picLocks noChangeAspect="1"/>
          </p:cNvPicPr>
          <p:nvPr/>
        </p:nvPicPr>
        <p:blipFill>
          <a:blip r:embed="rId14"/>
          <a:stretch>
            <a:fillRect/>
          </a:stretch>
        </p:blipFill>
        <p:spPr>
          <a:xfrm>
            <a:off x="4908550" y="4559593"/>
            <a:ext cx="1397000" cy="749300"/>
          </a:xfrm>
          <a:prstGeom prst="rect">
            <a:avLst/>
          </a:prstGeom>
        </p:spPr>
      </p:pic>
      <p:pic>
        <p:nvPicPr>
          <p:cNvPr id="30" name="Picture 29">
            <a:extLst>
              <a:ext uri="{FF2B5EF4-FFF2-40B4-BE49-F238E27FC236}">
                <a16:creationId xmlns:a16="http://schemas.microsoft.com/office/drawing/2014/main" id="{65B1A075-92BF-1C13-A1CE-D662F206E060}"/>
              </a:ext>
            </a:extLst>
          </p:cNvPr>
          <p:cNvPicPr>
            <a:picLocks noChangeAspect="1"/>
          </p:cNvPicPr>
          <p:nvPr/>
        </p:nvPicPr>
        <p:blipFill>
          <a:blip r:embed="rId15"/>
          <a:stretch>
            <a:fillRect/>
          </a:stretch>
        </p:blipFill>
        <p:spPr>
          <a:xfrm>
            <a:off x="3327009" y="4542008"/>
            <a:ext cx="1371600" cy="749300"/>
          </a:xfrm>
          <a:prstGeom prst="rect">
            <a:avLst/>
          </a:prstGeom>
        </p:spPr>
      </p:pic>
      <p:pic>
        <p:nvPicPr>
          <p:cNvPr id="34" name="Picture 33">
            <a:extLst>
              <a:ext uri="{FF2B5EF4-FFF2-40B4-BE49-F238E27FC236}">
                <a16:creationId xmlns:a16="http://schemas.microsoft.com/office/drawing/2014/main" id="{3344BAC4-DBBF-C172-D202-3A18A7523024}"/>
              </a:ext>
            </a:extLst>
          </p:cNvPr>
          <p:cNvPicPr>
            <a:picLocks noChangeAspect="1"/>
          </p:cNvPicPr>
          <p:nvPr/>
        </p:nvPicPr>
        <p:blipFill>
          <a:blip r:embed="rId16"/>
          <a:stretch>
            <a:fillRect/>
          </a:stretch>
        </p:blipFill>
        <p:spPr>
          <a:xfrm>
            <a:off x="1772138" y="4559593"/>
            <a:ext cx="1498600" cy="749300"/>
          </a:xfrm>
          <a:prstGeom prst="rect">
            <a:avLst/>
          </a:prstGeom>
        </p:spPr>
      </p:pic>
      <p:pic>
        <p:nvPicPr>
          <p:cNvPr id="38" name="Picture 37">
            <a:extLst>
              <a:ext uri="{FF2B5EF4-FFF2-40B4-BE49-F238E27FC236}">
                <a16:creationId xmlns:a16="http://schemas.microsoft.com/office/drawing/2014/main" id="{5190EF2D-280E-982C-A4C8-8D65E60D8625}"/>
              </a:ext>
            </a:extLst>
          </p:cNvPr>
          <p:cNvPicPr>
            <a:picLocks noChangeAspect="1"/>
          </p:cNvPicPr>
          <p:nvPr/>
        </p:nvPicPr>
        <p:blipFill>
          <a:blip r:embed="rId17"/>
          <a:stretch>
            <a:fillRect/>
          </a:stretch>
        </p:blipFill>
        <p:spPr>
          <a:xfrm>
            <a:off x="197338" y="4559593"/>
            <a:ext cx="1409700" cy="749300"/>
          </a:xfrm>
          <a:prstGeom prst="rect">
            <a:avLst/>
          </a:prstGeom>
        </p:spPr>
      </p:pic>
      <p:pic>
        <p:nvPicPr>
          <p:cNvPr id="42" name="Picture 41">
            <a:extLst>
              <a:ext uri="{FF2B5EF4-FFF2-40B4-BE49-F238E27FC236}">
                <a16:creationId xmlns:a16="http://schemas.microsoft.com/office/drawing/2014/main" id="{91E96DC5-B38D-2355-71EF-768667FA7E10}"/>
              </a:ext>
            </a:extLst>
          </p:cNvPr>
          <p:cNvPicPr>
            <a:picLocks noChangeAspect="1"/>
          </p:cNvPicPr>
          <p:nvPr/>
        </p:nvPicPr>
        <p:blipFill>
          <a:blip r:embed="rId18"/>
          <a:stretch>
            <a:fillRect/>
          </a:stretch>
        </p:blipFill>
        <p:spPr>
          <a:xfrm>
            <a:off x="197338" y="1042670"/>
            <a:ext cx="1574800" cy="749300"/>
          </a:xfrm>
          <a:prstGeom prst="rect">
            <a:avLst/>
          </a:prstGeom>
        </p:spPr>
      </p:pic>
    </p:spTree>
    <p:extLst>
      <p:ext uri="{BB962C8B-B14F-4D97-AF65-F5344CB8AC3E}">
        <p14:creationId xmlns:p14="http://schemas.microsoft.com/office/powerpoint/2010/main" val="33826303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honest</a:t>
            </a:r>
          </a:p>
        </p:txBody>
      </p:sp>
      <p:sp>
        <p:nvSpPr>
          <p:cNvPr id="2" name="Rectangle 1">
            <a:extLst>
              <a:ext uri="{FF2B5EF4-FFF2-40B4-BE49-F238E27FC236}">
                <a16:creationId xmlns:a16="http://schemas.microsoft.com/office/drawing/2014/main" id="{4AF847E3-A911-4C0F-B6A2-9334BB260FA4}"/>
              </a:ext>
            </a:extLst>
          </p:cNvPr>
          <p:cNvSpPr/>
          <p:nvPr/>
        </p:nvSpPr>
        <p:spPr>
          <a:xfrm>
            <a:off x="4186844"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6675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2672DF-5E5F-4DF0-9121-4DB8BE20EAEE}"/>
              </a:ext>
            </a:extLst>
          </p:cNvPr>
          <p:cNvSpPr/>
          <p:nvPr/>
        </p:nvSpPr>
        <p:spPr>
          <a:xfrm>
            <a:off x="5962592"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9CDE75-9B90-4A7A-89EE-37E80B01AA66}"/>
              </a:ext>
            </a:extLst>
          </p:cNvPr>
          <p:cNvSpPr/>
          <p:nvPr/>
        </p:nvSpPr>
        <p:spPr>
          <a:xfrm>
            <a:off x="6702990"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60277FCE-C332-2C46-84E9-40A8694FF3D9}"/>
              </a:ext>
            </a:extLst>
          </p:cNvPr>
          <p:cNvSpPr/>
          <p:nvPr/>
        </p:nvSpPr>
        <p:spPr>
          <a:xfrm>
            <a:off x="22789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5DE108-0961-5476-338E-D76BA34973E7}"/>
              </a:ext>
            </a:extLst>
          </p:cNvPr>
          <p:cNvSpPr/>
          <p:nvPr/>
        </p:nvSpPr>
        <p:spPr>
          <a:xfrm>
            <a:off x="3272968"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4640F43-A93C-14A9-1853-E0EAB65D232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546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honor</a:t>
            </a:r>
          </a:p>
        </p:txBody>
      </p:sp>
      <p:sp>
        <p:nvSpPr>
          <p:cNvPr id="2" name="Rectangle 1">
            <a:extLst>
              <a:ext uri="{FF2B5EF4-FFF2-40B4-BE49-F238E27FC236}">
                <a16:creationId xmlns:a16="http://schemas.microsoft.com/office/drawing/2014/main" id="{4AF847E3-A911-4C0F-B6A2-9334BB260FA4}"/>
              </a:ext>
            </a:extLst>
          </p:cNvPr>
          <p:cNvSpPr/>
          <p:nvPr/>
        </p:nvSpPr>
        <p:spPr>
          <a:xfrm>
            <a:off x="4523992"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83306EB-9C33-224A-A9F1-7AA609F5E65E}"/>
              </a:ext>
            </a:extLst>
          </p:cNvPr>
          <p:cNvSpPr/>
          <p:nvPr/>
        </p:nvSpPr>
        <p:spPr>
          <a:xfrm>
            <a:off x="2612121"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B35AECF-DF00-304A-B9FD-C0D782478882}"/>
              </a:ext>
            </a:extLst>
          </p:cNvPr>
          <p:cNvCxnSpPr>
            <a:cxnSpLocks/>
          </p:cNvCxnSpPr>
          <p:nvPr/>
        </p:nvCxnSpPr>
        <p:spPr>
          <a:xfrm>
            <a:off x="2598751" y="3893953"/>
            <a:ext cx="78280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94503A-1229-BF5A-410D-D209189CD649}"/>
              </a:ext>
            </a:extLst>
          </p:cNvPr>
          <p:cNvCxnSpPr>
            <a:cxnSpLocks/>
          </p:cNvCxnSpPr>
          <p:nvPr/>
        </p:nvCxnSpPr>
        <p:spPr>
          <a:xfrm>
            <a:off x="5486402" y="3893953"/>
            <a:ext cx="113925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EAE843DA-4964-E8D2-D612-74EC2FF28B36}"/>
              </a:ext>
            </a:extLst>
          </p:cNvPr>
          <p:cNvSpPr/>
          <p:nvPr/>
        </p:nvSpPr>
        <p:spPr>
          <a:xfrm>
            <a:off x="56713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F9D3E20-5AD5-1279-AAC7-DF6B50CFA305}"/>
              </a:ext>
            </a:extLst>
          </p:cNvPr>
          <p:cNvSpPr/>
          <p:nvPr/>
        </p:nvSpPr>
        <p:spPr>
          <a:xfrm>
            <a:off x="3634119" y="405759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F49B94-3FE3-29C7-263A-130D6A392B6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264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9EA537DF-4ED9-4B42-969B-ADA11DF37F22}"/>
              </a:ext>
            </a:extLst>
          </p:cNvPr>
          <p:cNvSpPr/>
          <p:nvPr/>
        </p:nvSpPr>
        <p:spPr>
          <a:xfrm>
            <a:off x="4072182"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AF601-CDE7-844A-93C3-72D3C012C4ED}"/>
              </a:ext>
            </a:extLst>
          </p:cNvPr>
          <p:cNvSpPr/>
          <p:nvPr/>
        </p:nvSpPr>
        <p:spPr>
          <a:xfrm>
            <a:off x="254286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16339C-BDDF-0C40-8E9A-172E743110EF}"/>
              </a:ext>
            </a:extLst>
          </p:cNvPr>
          <p:cNvSpPr/>
          <p:nvPr/>
        </p:nvSpPr>
        <p:spPr>
          <a:xfrm>
            <a:off x="326599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B3C8B5-01B3-6E40-8B2E-373012E301DE}"/>
              </a:ext>
            </a:extLst>
          </p:cNvPr>
          <p:cNvSpPr/>
          <p:nvPr/>
        </p:nvSpPr>
        <p:spPr>
          <a:xfrm>
            <a:off x="526336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EE616C8-1D3F-4CA0-3095-77D8C1E09AD1}"/>
              </a:ext>
            </a:extLst>
          </p:cNvPr>
          <p:cNvCxnSpPr>
            <a:cxnSpLocks/>
          </p:cNvCxnSpPr>
          <p:nvPr/>
        </p:nvCxnSpPr>
        <p:spPr>
          <a:xfrm>
            <a:off x="5006717" y="3918347"/>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CA51A1-C9C0-1E71-C9B1-E37398E177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223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truly</a:t>
            </a:r>
          </a:p>
        </p:txBody>
      </p:sp>
      <p:sp>
        <p:nvSpPr>
          <p:cNvPr id="12" name="Heart 11">
            <a:extLst>
              <a:ext uri="{FF2B5EF4-FFF2-40B4-BE49-F238E27FC236}">
                <a16:creationId xmlns:a16="http://schemas.microsoft.com/office/drawing/2014/main" id="{D278E194-6184-2146-A8C1-63D0F88DF8A3}"/>
              </a:ext>
            </a:extLst>
          </p:cNvPr>
          <p:cNvSpPr/>
          <p:nvPr/>
        </p:nvSpPr>
        <p:spPr>
          <a:xfrm>
            <a:off x="4129167"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8831A98-358D-B540-83F7-8712102616B7}"/>
              </a:ext>
            </a:extLst>
          </p:cNvPr>
          <p:cNvSpPr/>
          <p:nvPr/>
        </p:nvSpPr>
        <p:spPr>
          <a:xfrm>
            <a:off x="274098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8C0A65-A452-2244-A5EB-A8703054F45B}"/>
              </a:ext>
            </a:extLst>
          </p:cNvPr>
          <p:cNvSpPr/>
          <p:nvPr/>
        </p:nvSpPr>
        <p:spPr>
          <a:xfrm>
            <a:off x="346411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7D8382-2AEF-2348-AABF-BF36B0B1B759}"/>
              </a:ext>
            </a:extLst>
          </p:cNvPr>
          <p:cNvSpPr/>
          <p:nvPr/>
        </p:nvSpPr>
        <p:spPr>
          <a:xfrm>
            <a:off x="4923570" y="407097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3576EC-9037-C043-B0FD-CE90D66B244A}"/>
              </a:ext>
            </a:extLst>
          </p:cNvPr>
          <p:cNvSpPr/>
          <p:nvPr/>
        </p:nvSpPr>
        <p:spPr>
          <a:xfrm>
            <a:off x="563146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7DD2CC-B23A-DC40-231B-A1CB902DD69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119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Will I need to prepay for the food?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39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Please untie the knot and redo the bow.</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10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Replay the tape so we can review it.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16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Dinner at Grandma’s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09342" y="1395102"/>
            <a:ext cx="8105214" cy="4868045"/>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Every Sunday David and Alexis go to Grandma’s house for dinner. This Sunday, they got to help Grandma cook. “Here, put these aprons on,” Grandma said as she greeted the kids at the door. David and Alexis helped each other untie and retie the aprons so they fit just right. </a:t>
            </a:r>
          </a:p>
        </p:txBody>
      </p:sp>
    </p:spTree>
    <p:extLst>
      <p:ext uri="{BB962C8B-B14F-4D97-AF65-F5344CB8AC3E}">
        <p14:creationId xmlns:p14="http://schemas.microsoft.com/office/powerpoint/2010/main" val="36165204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“First, we must preheat the oven,” said Grandma. “Next, we wash the potatoes and use a knife to remove the skin. David, that can be your job.” David began cutting the potatoes. </a:t>
            </a:r>
          </a:p>
        </p:txBody>
      </p:sp>
    </p:spTree>
    <p:extLst>
      <p:ext uri="{BB962C8B-B14F-4D97-AF65-F5344CB8AC3E}">
        <p14:creationId xmlns:p14="http://schemas.microsoft.com/office/powerpoint/2010/main" val="38751537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719955"/>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“Now we need to boil some water. Alexis, this will be your job. Dump this cup of water into the pot then refill it and add more until the pot is full.” Alexis began filling the pot. “Grandma, this potato still has a bit of skin. Should I redo it?” asked David. “No, that is perfect,” Grandma responded. </a:t>
            </a:r>
          </a:p>
        </p:txBody>
      </p:sp>
    </p:spTree>
    <p:extLst>
      <p:ext uri="{BB962C8B-B14F-4D97-AF65-F5344CB8AC3E}">
        <p14:creationId xmlns:p14="http://schemas.microsoft.com/office/powerpoint/2010/main" val="1396987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719955"/>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As the kids cooked, they retold jokes their friends told them and showed Grandma a preview of the new show they were watching. When the meal was ready, David and Alexis sat down to eat. </a:t>
            </a:r>
          </a:p>
        </p:txBody>
      </p:sp>
    </p:spTree>
    <p:extLst>
      <p:ext uri="{BB962C8B-B14F-4D97-AF65-F5344CB8AC3E}">
        <p14:creationId xmlns:p14="http://schemas.microsoft.com/office/powerpoint/2010/main" val="2579025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719955"/>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Grandma got a cake from the fridge and placed it on the table. “I premade this as a surprise for dessert!” she said. David and Alexis can’t wait to return to Grandma’s next week to cook some more. </a:t>
            </a:r>
          </a:p>
        </p:txBody>
      </p:sp>
    </p:spTree>
    <p:extLst>
      <p:ext uri="{BB962C8B-B14F-4D97-AF65-F5344CB8AC3E}">
        <p14:creationId xmlns:p14="http://schemas.microsoft.com/office/powerpoint/2010/main" val="32046438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15815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1016</TotalTime>
  <Words>1031</Words>
  <Application>Microsoft Macintosh PowerPoint</Application>
  <PresentationFormat>On-screen Show (4:3)</PresentationFormat>
  <Paragraphs>149</Paragraphs>
  <Slides>79</Slides>
  <Notes>30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79</vt:i4>
      </vt:variant>
    </vt:vector>
  </HeadingPairs>
  <TitlesOfParts>
    <vt:vector size="86" baseType="lpstr">
      <vt:lpstr>Arial</vt:lpstr>
      <vt:lpstr>Calibri</vt:lpstr>
      <vt:lpstr>Calibri Light</vt:lpstr>
      <vt:lpstr>Century Gothic</vt:lpstr>
      <vt:lpstr>Gentona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47</cp:revision>
  <dcterms:created xsi:type="dcterms:W3CDTF">2022-06-06T14:24:31Z</dcterms:created>
  <dcterms:modified xsi:type="dcterms:W3CDTF">2022-09-25T21:56:17Z</dcterms:modified>
</cp:coreProperties>
</file>