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1"/>
  </p:notesMasterIdLst>
  <p:sldIdLst>
    <p:sldId id="2247" r:id="rId3"/>
    <p:sldId id="2199" r:id="rId4"/>
    <p:sldId id="3049" r:id="rId5"/>
    <p:sldId id="2248" r:id="rId6"/>
    <p:sldId id="2240" r:id="rId7"/>
    <p:sldId id="2238" r:id="rId8"/>
    <p:sldId id="2241" r:id="rId9"/>
    <p:sldId id="2198" r:id="rId10"/>
    <p:sldId id="2272" r:id="rId11"/>
    <p:sldId id="2279" r:id="rId12"/>
    <p:sldId id="2280" r:id="rId13"/>
    <p:sldId id="4585" r:id="rId14"/>
    <p:sldId id="2282" r:id="rId15"/>
    <p:sldId id="2283" r:id="rId16"/>
    <p:sldId id="2284" r:id="rId17"/>
    <p:sldId id="2285" r:id="rId18"/>
    <p:sldId id="2286" r:id="rId19"/>
    <p:sldId id="2287" r:id="rId20"/>
    <p:sldId id="2288" r:id="rId21"/>
    <p:sldId id="2289" r:id="rId22"/>
    <p:sldId id="2290" r:id="rId23"/>
    <p:sldId id="2291" r:id="rId24"/>
    <p:sldId id="2292" r:id="rId25"/>
    <p:sldId id="2293" r:id="rId26"/>
    <p:sldId id="2294" r:id="rId27"/>
    <p:sldId id="2295" r:id="rId28"/>
    <p:sldId id="2296" r:id="rId29"/>
    <p:sldId id="2297" r:id="rId30"/>
    <p:sldId id="2298" r:id="rId31"/>
    <p:sldId id="2299" r:id="rId32"/>
    <p:sldId id="2242" r:id="rId33"/>
    <p:sldId id="2200" r:id="rId34"/>
    <p:sldId id="2201" r:id="rId35"/>
    <p:sldId id="2243" r:id="rId36"/>
    <p:sldId id="2202" r:id="rId37"/>
    <p:sldId id="2244" r:id="rId38"/>
    <p:sldId id="2203" r:id="rId39"/>
    <p:sldId id="3649" r:id="rId40"/>
    <p:sldId id="3650" r:id="rId41"/>
    <p:sldId id="3651" r:id="rId42"/>
    <p:sldId id="3984" r:id="rId43"/>
    <p:sldId id="3985" r:id="rId44"/>
    <p:sldId id="4591" r:id="rId45"/>
    <p:sldId id="2213" r:id="rId46"/>
    <p:sldId id="2214" r:id="rId47"/>
    <p:sldId id="2245" r:id="rId48"/>
    <p:sldId id="2216" r:id="rId49"/>
    <p:sldId id="2250" r:id="rId50"/>
    <p:sldId id="2217" r:id="rId51"/>
    <p:sldId id="368" r:id="rId52"/>
    <p:sldId id="4593" r:id="rId53"/>
    <p:sldId id="4594" r:id="rId54"/>
    <p:sldId id="4592" r:id="rId55"/>
    <p:sldId id="2221" r:id="rId56"/>
    <p:sldId id="2222" r:id="rId57"/>
    <p:sldId id="2224" r:id="rId58"/>
    <p:sldId id="2226" r:id="rId59"/>
    <p:sldId id="2227" r:id="rId60"/>
    <p:sldId id="989" r:id="rId61"/>
    <p:sldId id="1046" r:id="rId62"/>
    <p:sldId id="2228" r:id="rId63"/>
    <p:sldId id="2125" r:id="rId64"/>
    <p:sldId id="758" r:id="rId65"/>
    <p:sldId id="759" r:id="rId66"/>
    <p:sldId id="2229" r:id="rId67"/>
    <p:sldId id="2223" r:id="rId68"/>
    <p:sldId id="2230" r:id="rId69"/>
    <p:sldId id="2592" r:id="rId70"/>
    <p:sldId id="2593" r:id="rId71"/>
    <p:sldId id="2594" r:id="rId72"/>
    <p:sldId id="2234" r:id="rId73"/>
    <p:sldId id="2235" r:id="rId74"/>
    <p:sldId id="2158" r:id="rId75"/>
    <p:sldId id="2159" r:id="rId76"/>
    <p:sldId id="2166" r:id="rId77"/>
    <p:sldId id="4589" r:id="rId78"/>
    <p:sldId id="2225" r:id="rId79"/>
    <p:sldId id="2236"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29F"/>
    <a:srgbClr val="2F6FA9"/>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p:restoredTop sz="78695"/>
  </p:normalViewPr>
  <p:slideViewPr>
    <p:cSldViewPr snapToGrid="0" snapToObjects="1">
      <p:cViewPr varScale="1">
        <p:scale>
          <a:sx n="97" d="100"/>
          <a:sy n="97" d="100"/>
        </p:scale>
        <p:origin x="2208"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602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ə</a:t>
            </a:r>
            <a:r>
              <a:rPr lang="en-US" dirty="0"/>
              <a:t>/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70912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51183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101+</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61292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101-110</a:t>
            </a:r>
          </a:p>
          <a:p>
            <a:pPr defTabSz="966612">
              <a:defRPr/>
            </a:pPr>
            <a:endParaRPr lang="en-US" dirty="0"/>
          </a:p>
          <a:p>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Gentona"/>
              </a:rPr>
              <a:t>Students have learned that OR spells /er/ in words that start with W (e.g., work), but OR /er/ at the end of 2-syllable words is not introduced until lesson 111.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42614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76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37</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830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901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51746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9/25/22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036171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664937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96111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79370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12244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9/25/22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234456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9/25/22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057426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9/25/22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45699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801107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5202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74641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09109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68415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960520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9/25/22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3776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 id="2147483692"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9/25/22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32666233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101</a:t>
            </a:r>
          </a:p>
          <a:p>
            <a:pPr algn="ctr"/>
            <a:r>
              <a:rPr lang="en-US" sz="6000" b="1" dirty="0">
                <a:solidFill>
                  <a:srgbClr val="E05436"/>
                </a:solidFill>
                <a:latin typeface="Century Gothic" panose="020B0502020202020204" pitchFamily="34" charset="0"/>
              </a:rPr>
              <a:t>-</a:t>
            </a:r>
            <a:r>
              <a:rPr lang="en-US" sz="6000" b="1" dirty="0" err="1">
                <a:solidFill>
                  <a:srgbClr val="E05436"/>
                </a:solidFill>
                <a:latin typeface="Century Gothic" panose="020B0502020202020204" pitchFamily="34" charset="0"/>
              </a:rPr>
              <a:t>ly</a:t>
            </a:r>
            <a:endParaRPr lang="en-US" sz="60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6074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0835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6584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9299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47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0884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9518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7295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0227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2268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3819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7486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9794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2192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7797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3580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1235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012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4007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7912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ie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7568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parts that change a word’s meaning</a:t>
            </a:r>
          </a:p>
        </p:txBody>
      </p:sp>
    </p:spTree>
    <p:extLst>
      <p:ext uri="{BB962C8B-B14F-4D97-AF65-F5344CB8AC3E}">
        <p14:creationId xmlns:p14="http://schemas.microsoft.com/office/powerpoint/2010/main" val="2238531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
        <p:nvSpPr>
          <p:cNvPr id="4" name="TextBox 21">
            <a:extLst>
              <a:ext uri="{FF2B5EF4-FFF2-40B4-BE49-F238E27FC236}">
                <a16:creationId xmlns:a16="http://schemas.microsoft.com/office/drawing/2014/main" id="{581D898D-A53A-67FA-34DA-CC4FF7B57401}"/>
              </a:ext>
            </a:extLst>
          </p:cNvPr>
          <p:cNvSpPr txBox="1">
            <a:spLocks noChangeArrowheads="1"/>
          </p:cNvSpPr>
          <p:nvPr/>
        </p:nvSpPr>
        <p:spPr bwMode="auto">
          <a:xfrm>
            <a:off x="450953" y="4369651"/>
            <a:ext cx="156773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5" name="TextBox 21">
            <a:extLst>
              <a:ext uri="{FF2B5EF4-FFF2-40B4-BE49-F238E27FC236}">
                <a16:creationId xmlns:a16="http://schemas.microsoft.com/office/drawing/2014/main" id="{54C9948F-C279-15F2-E71B-D0EE6CC28D1C}"/>
              </a:ext>
            </a:extLst>
          </p:cNvPr>
          <p:cNvSpPr txBox="1">
            <a:spLocks noChangeArrowheads="1"/>
          </p:cNvSpPr>
          <p:nvPr/>
        </p:nvSpPr>
        <p:spPr bwMode="auto">
          <a:xfrm>
            <a:off x="6425304" y="4369651"/>
            <a:ext cx="223978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A75CD594-89F5-F619-AEF3-FC64B97F3455}"/>
              </a:ext>
            </a:extLst>
          </p:cNvPr>
          <p:cNvSpPr txBox="1">
            <a:spLocks noChangeArrowheads="1"/>
          </p:cNvSpPr>
          <p:nvPr/>
        </p:nvSpPr>
        <p:spPr bwMode="auto">
          <a:xfrm>
            <a:off x="2211108" y="4369651"/>
            <a:ext cx="191467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9" name="TextBox 21">
            <a:extLst>
              <a:ext uri="{FF2B5EF4-FFF2-40B4-BE49-F238E27FC236}">
                <a16:creationId xmlns:a16="http://schemas.microsoft.com/office/drawing/2014/main" id="{33C46F03-9E38-3B02-2555-5E51D148ED01}"/>
              </a:ext>
            </a:extLst>
          </p:cNvPr>
          <p:cNvSpPr txBox="1">
            <a:spLocks noChangeArrowheads="1"/>
          </p:cNvSpPr>
          <p:nvPr/>
        </p:nvSpPr>
        <p:spPr bwMode="auto">
          <a:xfrm>
            <a:off x="4318206" y="4369651"/>
            <a:ext cx="191467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163303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101</a:t>
            </a:r>
          </a:p>
          <a:p>
            <a:pPr algn="ctr"/>
            <a:r>
              <a:rPr lang="en-US" sz="4800" b="1" dirty="0">
                <a:solidFill>
                  <a:srgbClr val="E05436"/>
                </a:solidFill>
                <a:latin typeface="Century Gothic" panose="020B0502020202020204" pitchFamily="34" charset="0"/>
              </a:rPr>
              <a:t>-</a:t>
            </a:r>
            <a:r>
              <a:rPr lang="en-US" sz="4800" b="1" dirty="0" err="1">
                <a:solidFill>
                  <a:srgbClr val="E05436"/>
                </a:solidFill>
                <a:latin typeface="Century Gothic" panose="020B0502020202020204" pitchFamily="34" charset="0"/>
              </a:rPr>
              <a:t>ly</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like or manner of</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808383" y="3682680"/>
            <a:ext cx="77260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Tom drives </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slowly</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sp>
        <p:nvSpPr>
          <p:cNvPr id="6" name="TextBox 21">
            <a:extLst>
              <a:ext uri="{FF2B5EF4-FFF2-40B4-BE49-F238E27FC236}">
                <a16:creationId xmlns:a16="http://schemas.microsoft.com/office/drawing/2014/main" id="{BA298FC0-7499-137F-1643-CFBA3B18C14C}"/>
              </a:ext>
            </a:extLst>
          </p:cNvPr>
          <p:cNvSpPr txBox="1">
            <a:spLocks noChangeArrowheads="1"/>
          </p:cNvSpPr>
          <p:nvPr/>
        </p:nvSpPr>
        <p:spPr bwMode="auto">
          <a:xfrm>
            <a:off x="808383" y="4959338"/>
            <a:ext cx="77260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Shane screams </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loudly</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52840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1" y="2519847"/>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deeply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3257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7" y="2369193"/>
            <a:ext cx="420582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500" b="1" i="0" u="none" strike="noStrike" kern="1200" cap="none" spc="0" normalizeH="0" baseline="0" noProof="0" dirty="0">
                <a:ln>
                  <a:noFill/>
                </a:ln>
                <a:solidFill>
                  <a:prstClr val="black"/>
                </a:solidFill>
                <a:effectLst/>
                <a:uLnTx/>
                <a:uFillTx/>
                <a:latin typeface="Century Gothic"/>
                <a:ea typeface="+mn-ea"/>
                <a:cs typeface="+mn-cs"/>
                <a:sym typeface="Century Gothic"/>
              </a:rPr>
              <a:t>slowly</a:t>
            </a:r>
            <a:endParaRPr kumimoji="0" sz="7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062328" y="2369193"/>
            <a:ext cx="401750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badly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7" y="4133401"/>
            <a:ext cx="420582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loudly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062330" y="4133401"/>
            <a:ext cx="401750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sadly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740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2369193"/>
            <a:ext cx="43780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500" b="1" i="0" u="none" strike="noStrike" kern="1200" cap="none" spc="0" normalizeH="0" baseline="0" noProof="0" dirty="0">
                <a:ln>
                  <a:noFill/>
                </a:ln>
                <a:solidFill>
                  <a:prstClr val="black"/>
                </a:solidFill>
                <a:effectLst/>
                <a:uLnTx/>
                <a:uFillTx/>
                <a:latin typeface="Century Gothic"/>
                <a:ea typeface="+mn-ea"/>
                <a:cs typeface="+mn-cs"/>
                <a:sym typeface="Century Gothic"/>
              </a:rPr>
              <a:t>quickly</a:t>
            </a:r>
            <a:endParaRPr kumimoji="0" sz="7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90054" y="2369193"/>
            <a:ext cx="41897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swiftly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4133401"/>
            <a:ext cx="43780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firmly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90056" y="4133401"/>
            <a:ext cx="41897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wrongly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823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101</a:t>
            </a:r>
          </a:p>
          <a:p>
            <a:pPr algn="ctr"/>
            <a:r>
              <a:rPr lang="en-US" sz="4800" b="1" dirty="0">
                <a:solidFill>
                  <a:srgbClr val="E05436"/>
                </a:solidFill>
                <a:latin typeface="Century Gothic" panose="020B0502020202020204" pitchFamily="34" charset="0"/>
              </a:rPr>
              <a:t>-</a:t>
            </a:r>
            <a:r>
              <a:rPr lang="en-US" sz="4800" b="1" dirty="0" err="1">
                <a:solidFill>
                  <a:srgbClr val="E05436"/>
                </a:solidFill>
                <a:latin typeface="Century Gothic" panose="020B0502020202020204" pitchFamily="34" charset="0"/>
              </a:rPr>
              <a:t>ly</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
        <p:nvSpPr>
          <p:cNvPr id="4" name="TextBox 21">
            <a:extLst>
              <a:ext uri="{FF2B5EF4-FFF2-40B4-BE49-F238E27FC236}">
                <a16:creationId xmlns:a16="http://schemas.microsoft.com/office/drawing/2014/main" id="{581D898D-A53A-67FA-34DA-CC4FF7B57401}"/>
              </a:ext>
            </a:extLst>
          </p:cNvPr>
          <p:cNvSpPr txBox="1">
            <a:spLocks noChangeArrowheads="1"/>
          </p:cNvSpPr>
          <p:nvPr/>
        </p:nvSpPr>
        <p:spPr bwMode="auto">
          <a:xfrm>
            <a:off x="450953" y="4369651"/>
            <a:ext cx="156773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5" name="TextBox 21">
            <a:extLst>
              <a:ext uri="{FF2B5EF4-FFF2-40B4-BE49-F238E27FC236}">
                <a16:creationId xmlns:a16="http://schemas.microsoft.com/office/drawing/2014/main" id="{54C9948F-C279-15F2-E71B-D0EE6CC28D1C}"/>
              </a:ext>
            </a:extLst>
          </p:cNvPr>
          <p:cNvSpPr txBox="1">
            <a:spLocks noChangeArrowheads="1"/>
          </p:cNvSpPr>
          <p:nvPr/>
        </p:nvSpPr>
        <p:spPr bwMode="auto">
          <a:xfrm>
            <a:off x="6425304" y="4369651"/>
            <a:ext cx="223978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A75CD594-89F5-F619-AEF3-FC64B97F3455}"/>
              </a:ext>
            </a:extLst>
          </p:cNvPr>
          <p:cNvSpPr txBox="1">
            <a:spLocks noChangeArrowheads="1"/>
          </p:cNvSpPr>
          <p:nvPr/>
        </p:nvSpPr>
        <p:spPr bwMode="auto">
          <a:xfrm>
            <a:off x="2211108" y="4369651"/>
            <a:ext cx="191467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
        <p:nvSpPr>
          <p:cNvPr id="9" name="TextBox 21">
            <a:extLst>
              <a:ext uri="{FF2B5EF4-FFF2-40B4-BE49-F238E27FC236}">
                <a16:creationId xmlns:a16="http://schemas.microsoft.com/office/drawing/2014/main" id="{33C46F03-9E38-3B02-2555-5E51D148ED01}"/>
              </a:ext>
            </a:extLst>
          </p:cNvPr>
          <p:cNvSpPr txBox="1">
            <a:spLocks noChangeArrowheads="1"/>
          </p:cNvSpPr>
          <p:nvPr/>
        </p:nvSpPr>
        <p:spPr bwMode="auto">
          <a:xfrm>
            <a:off x="4318206" y="4369651"/>
            <a:ext cx="191467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2174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955053" y="2067325"/>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like or manner of</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808383" y="3682680"/>
            <a:ext cx="77260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Tom drives </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slowly</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sp>
        <p:nvSpPr>
          <p:cNvPr id="6" name="TextBox 21">
            <a:extLst>
              <a:ext uri="{FF2B5EF4-FFF2-40B4-BE49-F238E27FC236}">
                <a16:creationId xmlns:a16="http://schemas.microsoft.com/office/drawing/2014/main" id="{BA298FC0-7499-137F-1643-CFBA3B18C14C}"/>
              </a:ext>
            </a:extLst>
          </p:cNvPr>
          <p:cNvSpPr txBox="1">
            <a:spLocks noChangeArrowheads="1"/>
          </p:cNvSpPr>
          <p:nvPr/>
        </p:nvSpPr>
        <p:spPr bwMode="auto">
          <a:xfrm>
            <a:off x="808383" y="4959338"/>
            <a:ext cx="77260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Shane screams </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loudly</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36510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7" y="2369193"/>
            <a:ext cx="408655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500" b="1" i="0" u="none" strike="noStrike" kern="1200" cap="none" spc="0" normalizeH="0" baseline="0" noProof="0" dirty="0">
                <a:ln>
                  <a:noFill/>
                </a:ln>
                <a:solidFill>
                  <a:prstClr val="black"/>
                </a:solidFill>
                <a:effectLst/>
                <a:uLnTx/>
                <a:uFillTx/>
                <a:latin typeface="Century Gothic"/>
                <a:ea typeface="+mn-ea"/>
                <a:cs typeface="+mn-cs"/>
                <a:sym typeface="Century Gothic"/>
              </a:rPr>
              <a:t>badly</a:t>
            </a:r>
            <a:endParaRPr kumimoji="0" sz="7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90052" y="2369193"/>
            <a:ext cx="418978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slowly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7" y="4133401"/>
            <a:ext cx="408655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lightly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90054" y="4133401"/>
            <a:ext cx="418978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5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shortly</a:t>
            </a:r>
            <a:endParaRPr kumimoji="0" lang="en-US" sz="75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5529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about</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5068924"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2E41E8-9172-43A4-B811-D91CC74F3C81}"/>
              </a:ext>
            </a:extLst>
          </p:cNvPr>
          <p:cNvSpPr/>
          <p:nvPr/>
        </p:nvSpPr>
        <p:spPr>
          <a:xfrm>
            <a:off x="3558486"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026CBD-93E0-42D4-B97F-A6B34800BBC2}"/>
              </a:ext>
            </a:extLst>
          </p:cNvPr>
          <p:cNvSpPr/>
          <p:nvPr/>
        </p:nvSpPr>
        <p:spPr>
          <a:xfrm>
            <a:off x="6241857"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59A08DDE-FFAC-354B-9967-4A6343D3949E}"/>
              </a:ext>
            </a:extLst>
          </p:cNvPr>
          <p:cNvSpPr/>
          <p:nvPr/>
        </p:nvSpPr>
        <p:spPr>
          <a:xfrm>
            <a:off x="2517427" y="404221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B2979BE9-9A23-D63E-89DB-38D89FD9573F}"/>
              </a:ext>
            </a:extLst>
          </p:cNvPr>
          <p:cNvCxnSpPr>
            <a:cxnSpLocks/>
          </p:cNvCxnSpPr>
          <p:nvPr/>
        </p:nvCxnSpPr>
        <p:spPr>
          <a:xfrm>
            <a:off x="4661942" y="3816906"/>
            <a:ext cx="145404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4DA2009-3706-6C53-EE5C-9FC5CBA2BD8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068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answer</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967524"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2E41E8-9172-43A4-B811-D91CC74F3C81}"/>
              </a:ext>
            </a:extLst>
          </p:cNvPr>
          <p:cNvSpPr/>
          <p:nvPr/>
        </p:nvSpPr>
        <p:spPr>
          <a:xfrm>
            <a:off x="2189075"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026CBD-93E0-42D4-B97F-A6B34800BBC2}"/>
              </a:ext>
            </a:extLst>
          </p:cNvPr>
          <p:cNvSpPr/>
          <p:nvPr/>
        </p:nvSpPr>
        <p:spPr>
          <a:xfrm>
            <a:off x="3745973"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59A08DDE-FFAC-354B-9967-4A6343D3949E}"/>
              </a:ext>
            </a:extLst>
          </p:cNvPr>
          <p:cNvSpPr/>
          <p:nvPr/>
        </p:nvSpPr>
        <p:spPr>
          <a:xfrm>
            <a:off x="4730405" y="403775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45D0E56-4565-D643-AFF5-E3B57B9E2757}"/>
              </a:ext>
            </a:extLst>
          </p:cNvPr>
          <p:cNvSpPr/>
          <p:nvPr/>
        </p:nvSpPr>
        <p:spPr>
          <a:xfrm>
            <a:off x="6125731" y="40332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F797FC2-629B-0BEF-6068-1304E216A303}"/>
              </a:ext>
            </a:extLst>
          </p:cNvPr>
          <p:cNvCxnSpPr>
            <a:cxnSpLocks/>
          </p:cNvCxnSpPr>
          <p:nvPr/>
        </p:nvCxnSpPr>
        <p:spPr>
          <a:xfrm>
            <a:off x="5876146" y="3886200"/>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0B18CF-F3A8-A286-0A05-E8A44EEBD2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5500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honest</a:t>
            </a:r>
          </a:p>
        </p:txBody>
      </p:sp>
      <p:sp>
        <p:nvSpPr>
          <p:cNvPr id="2" name="Rectangle 1">
            <a:extLst>
              <a:ext uri="{FF2B5EF4-FFF2-40B4-BE49-F238E27FC236}">
                <a16:creationId xmlns:a16="http://schemas.microsoft.com/office/drawing/2014/main" id="{4AF847E3-A911-4C0F-B6A2-9334BB260FA4}"/>
              </a:ext>
            </a:extLst>
          </p:cNvPr>
          <p:cNvSpPr/>
          <p:nvPr/>
        </p:nvSpPr>
        <p:spPr>
          <a:xfrm>
            <a:off x="4186844"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66750"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82672DF-5E5F-4DF0-9121-4DB8BE20EAEE}"/>
              </a:ext>
            </a:extLst>
          </p:cNvPr>
          <p:cNvSpPr/>
          <p:nvPr/>
        </p:nvSpPr>
        <p:spPr>
          <a:xfrm>
            <a:off x="5962592"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D9CDE75-9B90-4A7A-89EE-37E80B01AA66}"/>
              </a:ext>
            </a:extLst>
          </p:cNvPr>
          <p:cNvSpPr/>
          <p:nvPr/>
        </p:nvSpPr>
        <p:spPr>
          <a:xfrm>
            <a:off x="6702990"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60277FCE-C332-2C46-84E9-40A8694FF3D9}"/>
              </a:ext>
            </a:extLst>
          </p:cNvPr>
          <p:cNvSpPr/>
          <p:nvPr/>
        </p:nvSpPr>
        <p:spPr>
          <a:xfrm>
            <a:off x="227897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05DE108-0961-5476-338E-D76BA34973E7}"/>
              </a:ext>
            </a:extLst>
          </p:cNvPr>
          <p:cNvSpPr/>
          <p:nvPr/>
        </p:nvSpPr>
        <p:spPr>
          <a:xfrm>
            <a:off x="3272968"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4640F43-A93C-14A9-1853-E0EAB65D232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8">
            <a:extLst>
              <a:ext uri="{FF2B5EF4-FFF2-40B4-BE49-F238E27FC236}">
                <a16:creationId xmlns:a16="http://schemas.microsoft.com/office/drawing/2014/main" id="{34FF6FF2-ED60-CC21-BD39-5C0EB8692EBF}"/>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1145469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honor</a:t>
            </a:r>
          </a:p>
        </p:txBody>
      </p:sp>
      <p:sp>
        <p:nvSpPr>
          <p:cNvPr id="2" name="Rectangle 1">
            <a:extLst>
              <a:ext uri="{FF2B5EF4-FFF2-40B4-BE49-F238E27FC236}">
                <a16:creationId xmlns:a16="http://schemas.microsoft.com/office/drawing/2014/main" id="{4AF847E3-A911-4C0F-B6A2-9334BB260FA4}"/>
              </a:ext>
            </a:extLst>
          </p:cNvPr>
          <p:cNvSpPr/>
          <p:nvPr/>
        </p:nvSpPr>
        <p:spPr>
          <a:xfrm>
            <a:off x="4523992"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83306EB-9C33-224A-A9F1-7AA609F5E65E}"/>
              </a:ext>
            </a:extLst>
          </p:cNvPr>
          <p:cNvSpPr/>
          <p:nvPr/>
        </p:nvSpPr>
        <p:spPr>
          <a:xfrm>
            <a:off x="2612121"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B35AECF-DF00-304A-B9FD-C0D782478882}"/>
              </a:ext>
            </a:extLst>
          </p:cNvPr>
          <p:cNvCxnSpPr>
            <a:cxnSpLocks/>
          </p:cNvCxnSpPr>
          <p:nvPr/>
        </p:nvCxnSpPr>
        <p:spPr>
          <a:xfrm>
            <a:off x="2598751" y="3893953"/>
            <a:ext cx="78280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394503A-1229-BF5A-410D-D209189CD649}"/>
              </a:ext>
            </a:extLst>
          </p:cNvPr>
          <p:cNvCxnSpPr>
            <a:cxnSpLocks/>
          </p:cNvCxnSpPr>
          <p:nvPr/>
        </p:nvCxnSpPr>
        <p:spPr>
          <a:xfrm>
            <a:off x="5486402" y="3893953"/>
            <a:ext cx="113925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EAE843DA-4964-E8D2-D612-74EC2FF28B36}"/>
              </a:ext>
            </a:extLst>
          </p:cNvPr>
          <p:cNvSpPr/>
          <p:nvPr/>
        </p:nvSpPr>
        <p:spPr>
          <a:xfrm>
            <a:off x="56713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F9D3E20-5AD5-1279-AAC7-DF6B50CFA305}"/>
              </a:ext>
            </a:extLst>
          </p:cNvPr>
          <p:cNvSpPr/>
          <p:nvPr/>
        </p:nvSpPr>
        <p:spPr>
          <a:xfrm>
            <a:off x="3634119" y="405759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AF49B94-3FE3-29C7-263A-130D6A392B6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E8CA2CC9-3CD0-78B7-6D2D-28E80A321F93}"/>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8319527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Sadly, it did not work out.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8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Can you repeat the answer slowly?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15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Being honest is highly important.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0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Rollercoaster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55836" y="1410601"/>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a:t>
            </a:r>
            <a:r>
              <a:rPr lang="en-US" sz="3200" dirty="0" err="1">
                <a:solidFill>
                  <a:prstClr val="black"/>
                </a:solidFill>
                <a:latin typeface="Century Gothic"/>
                <a:ea typeface="Century Gothic"/>
                <a:cs typeface="Century Gothic"/>
                <a:sym typeface="Century Gothic"/>
              </a:rPr>
              <a:t>Kenzer</a:t>
            </a:r>
            <a:r>
              <a:rPr lang="en-US" sz="3200" dirty="0">
                <a:solidFill>
                  <a:prstClr val="black"/>
                </a:solidFill>
                <a:latin typeface="Century Gothic"/>
                <a:ea typeface="Century Gothic"/>
                <a:cs typeface="Century Gothic"/>
                <a:sym typeface="Century Gothic"/>
              </a:rPr>
              <a:t> and Sidney got to the front of the line, they finally saw the cars rushing past them. Up close, they seemed a lot faster. As the kids sat in their seats, they double checked that their seatbelts were firmly locked in. Then, they breathed deeply and closed their eyes.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rollercoaster inched up the tracks so slowly it hardly felt like they were moving. When it got to the top, </a:t>
            </a:r>
            <a:r>
              <a:rPr lang="en-US" sz="3200" dirty="0" err="1">
                <a:solidFill>
                  <a:prstClr val="black"/>
                </a:solidFill>
                <a:latin typeface="Century Gothic"/>
                <a:ea typeface="Century Gothic"/>
                <a:cs typeface="Century Gothic"/>
                <a:sym typeface="Century Gothic"/>
              </a:rPr>
              <a:t>Kenzer</a:t>
            </a:r>
            <a:r>
              <a:rPr lang="en-US" sz="3200" dirty="0">
                <a:solidFill>
                  <a:prstClr val="black"/>
                </a:solidFill>
                <a:latin typeface="Century Gothic"/>
                <a:ea typeface="Century Gothic"/>
                <a:cs typeface="Century Gothic"/>
                <a:sym typeface="Century Gothic"/>
              </a:rPr>
              <a:t> timidly peered over the edge. Just when it felt like they got stuck, the car fell quickly. Instantly, they screamed loudly.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err="1">
                <a:solidFill>
                  <a:prstClr val="black"/>
                </a:solidFill>
                <a:latin typeface="Century Gothic"/>
                <a:ea typeface="Century Gothic"/>
                <a:cs typeface="Century Gothic"/>
                <a:sym typeface="Century Gothic"/>
              </a:rPr>
              <a:t>Kenzer’s</a:t>
            </a:r>
            <a:r>
              <a:rPr lang="en-US" sz="3200" dirty="0">
                <a:solidFill>
                  <a:prstClr val="black"/>
                </a:solidFill>
                <a:latin typeface="Century Gothic"/>
                <a:ea typeface="Century Gothic"/>
                <a:cs typeface="Century Gothic"/>
                <a:sym typeface="Century Gothic"/>
              </a:rPr>
              <a:t> belly was doing backflips. Sidney’s curls were blowing in the wind. Their arms and legs were flailing in the sky. Then, just as quickly as the ride started, it was finished. They sat silently for a moment, hardly understanding what just happened.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As </a:t>
            </a:r>
            <a:r>
              <a:rPr lang="en-US" sz="3200" dirty="0" err="1">
                <a:solidFill>
                  <a:prstClr val="black"/>
                </a:solidFill>
                <a:latin typeface="Century Gothic"/>
                <a:ea typeface="Century Gothic"/>
                <a:cs typeface="Century Gothic"/>
                <a:sym typeface="Century Gothic"/>
              </a:rPr>
              <a:t>Kenzer</a:t>
            </a:r>
            <a:r>
              <a:rPr lang="en-US" sz="3200" dirty="0">
                <a:solidFill>
                  <a:prstClr val="black"/>
                </a:solidFill>
                <a:latin typeface="Century Gothic"/>
                <a:ea typeface="Century Gothic"/>
                <a:cs typeface="Century Gothic"/>
                <a:sym typeface="Century Gothic"/>
              </a:rPr>
              <a:t> and Sidney took off their seatbelts, they looked at each other and yelled, “that was awesome!” Then they got back in line to take another ride on the roller coaster.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066034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71054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987</TotalTime>
  <Words>937</Words>
  <Application>Microsoft Macintosh PowerPoint</Application>
  <PresentationFormat>On-screen Show (4:3)</PresentationFormat>
  <Paragraphs>153</Paragraphs>
  <Slides>78</Slides>
  <Notes>30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78</vt:i4>
      </vt:variant>
    </vt:vector>
  </HeadingPairs>
  <TitlesOfParts>
    <vt:vector size="85" baseType="lpstr">
      <vt:lpstr>Arial</vt:lpstr>
      <vt:lpstr>Calibri</vt:lpstr>
      <vt:lpstr>Calibri Light</vt:lpstr>
      <vt:lpstr>Century Gothic</vt:lpstr>
      <vt:lpstr>Gentona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45</cp:revision>
  <dcterms:created xsi:type="dcterms:W3CDTF">2022-06-06T14:24:31Z</dcterms:created>
  <dcterms:modified xsi:type="dcterms:W3CDTF">2022-09-25T21:54:56Z</dcterms:modified>
</cp:coreProperties>
</file>