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104"/>
  </p:notesMasterIdLst>
  <p:sldIdLst>
    <p:sldId id="2247" r:id="rId3"/>
    <p:sldId id="2199" r:id="rId4"/>
    <p:sldId id="3049" r:id="rId5"/>
    <p:sldId id="2248" r:id="rId6"/>
    <p:sldId id="2240" r:id="rId7"/>
    <p:sldId id="2238" r:id="rId8"/>
    <p:sldId id="2241" r:id="rId9"/>
    <p:sldId id="2198" r:id="rId10"/>
    <p:sldId id="4589" r:id="rId11"/>
    <p:sldId id="4590" r:id="rId12"/>
    <p:sldId id="4572" r:id="rId13"/>
    <p:sldId id="4573" r:id="rId14"/>
    <p:sldId id="4574" r:id="rId15"/>
    <p:sldId id="4575" r:id="rId16"/>
    <p:sldId id="4576" r:id="rId17"/>
    <p:sldId id="4577" r:id="rId18"/>
    <p:sldId id="4578" r:id="rId19"/>
    <p:sldId id="4579" r:id="rId20"/>
    <p:sldId id="4580" r:id="rId21"/>
    <p:sldId id="4581" r:id="rId22"/>
    <p:sldId id="4582" r:id="rId23"/>
    <p:sldId id="4583" r:id="rId24"/>
    <p:sldId id="4584" r:id="rId25"/>
    <p:sldId id="4585" r:id="rId26"/>
    <p:sldId id="4586" r:id="rId27"/>
    <p:sldId id="4587" r:id="rId28"/>
    <p:sldId id="4588" r:id="rId29"/>
    <p:sldId id="2242" r:id="rId30"/>
    <p:sldId id="2200" r:id="rId31"/>
    <p:sldId id="2201" r:id="rId32"/>
    <p:sldId id="2243" r:id="rId33"/>
    <p:sldId id="2202" r:id="rId34"/>
    <p:sldId id="2244" r:id="rId35"/>
    <p:sldId id="2203" r:id="rId36"/>
    <p:sldId id="3325" r:id="rId37"/>
    <p:sldId id="3481" r:id="rId38"/>
    <p:sldId id="3482" r:id="rId39"/>
    <p:sldId id="3484" r:id="rId40"/>
    <p:sldId id="3483" r:id="rId41"/>
    <p:sldId id="3323" r:id="rId42"/>
    <p:sldId id="3324" r:id="rId43"/>
    <p:sldId id="3489" r:id="rId44"/>
    <p:sldId id="3486" r:id="rId45"/>
    <p:sldId id="3485" r:id="rId46"/>
    <p:sldId id="3492" r:id="rId47"/>
    <p:sldId id="3490" r:id="rId48"/>
    <p:sldId id="3491" r:id="rId49"/>
    <p:sldId id="3487" r:id="rId50"/>
    <p:sldId id="3480" r:id="rId51"/>
    <p:sldId id="4391" r:id="rId52"/>
    <p:sldId id="3849" r:id="rId53"/>
    <p:sldId id="3931" r:id="rId54"/>
    <p:sldId id="3932" r:id="rId55"/>
    <p:sldId id="3934" r:id="rId56"/>
    <p:sldId id="3933" r:id="rId57"/>
    <p:sldId id="2213" r:id="rId58"/>
    <p:sldId id="2214" r:id="rId59"/>
    <p:sldId id="2245" r:id="rId60"/>
    <p:sldId id="2216" r:id="rId61"/>
    <p:sldId id="2250" r:id="rId62"/>
    <p:sldId id="2217" r:id="rId63"/>
    <p:sldId id="368" r:id="rId64"/>
    <p:sldId id="4595" r:id="rId65"/>
    <p:sldId id="4596" r:id="rId66"/>
    <p:sldId id="4608" r:id="rId67"/>
    <p:sldId id="4598" r:id="rId68"/>
    <p:sldId id="4599" r:id="rId69"/>
    <p:sldId id="4600" r:id="rId70"/>
    <p:sldId id="4601" r:id="rId71"/>
    <p:sldId id="4602" r:id="rId72"/>
    <p:sldId id="4603" r:id="rId73"/>
    <p:sldId id="4604" r:id="rId74"/>
    <p:sldId id="4605" r:id="rId75"/>
    <p:sldId id="4609" r:id="rId76"/>
    <p:sldId id="2365" r:id="rId77"/>
    <p:sldId id="2221" r:id="rId78"/>
    <p:sldId id="2222" r:id="rId79"/>
    <p:sldId id="2224" r:id="rId80"/>
    <p:sldId id="2226" r:id="rId81"/>
    <p:sldId id="2227" r:id="rId82"/>
    <p:sldId id="923" r:id="rId83"/>
    <p:sldId id="1044" r:id="rId84"/>
    <p:sldId id="929" r:id="rId85"/>
    <p:sldId id="1045" r:id="rId86"/>
    <p:sldId id="2228" r:id="rId87"/>
    <p:sldId id="2125" r:id="rId88"/>
    <p:sldId id="932" r:id="rId89"/>
    <p:sldId id="935" r:id="rId90"/>
    <p:sldId id="2229" r:id="rId91"/>
    <p:sldId id="2223" r:id="rId92"/>
    <p:sldId id="2230" r:id="rId93"/>
    <p:sldId id="2544" r:id="rId94"/>
    <p:sldId id="2545" r:id="rId95"/>
    <p:sldId id="2546" r:id="rId96"/>
    <p:sldId id="2234" r:id="rId97"/>
    <p:sldId id="2235" r:id="rId98"/>
    <p:sldId id="2158" r:id="rId99"/>
    <p:sldId id="2159" r:id="rId100"/>
    <p:sldId id="2166" r:id="rId101"/>
    <p:sldId id="2225" r:id="rId102"/>
    <p:sldId id="2236"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762"/>
  </p:normalViewPr>
  <p:slideViewPr>
    <p:cSldViewPr snapToGrid="0" snapToObjects="1">
      <p:cViewPr varScale="1">
        <p:scale>
          <a:sx n="102" d="100"/>
          <a:sy n="102" d="100"/>
        </p:scale>
        <p:origin x="21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8/10/relationships/authors" Targe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4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41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49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defTabSz="966612">
              <a:defRPr/>
            </a:pPr>
            <a:r>
              <a:rPr lang="en-US" dirty="0"/>
              <a:t>A represents the /</a:t>
            </a:r>
            <a:r>
              <a:rPr lang="en-US" dirty="0" err="1"/>
              <a:t>ŏ</a:t>
            </a:r>
            <a:r>
              <a:rPr lang="en-US" dirty="0"/>
              <a:t>/ sound. This is a low-frequency concept that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2427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83-93</a:t>
            </a:r>
          </a:p>
          <a:p>
            <a:pPr defTabSz="966612">
              <a:defRPr/>
            </a:pPr>
            <a:r>
              <a:rPr lang="en-US" dirty="0"/>
              <a:t>*Temporarily irregular</a:t>
            </a:r>
          </a:p>
          <a:p>
            <a:pPr defTabSz="966612">
              <a:defRPr/>
            </a:pPr>
            <a:endParaRPr lang="en-US" dirty="0"/>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sound. This is a low-frequency concept that has not been introduced yet. </a:t>
            </a:r>
          </a:p>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In some dialects, A represents the /</a:t>
            </a:r>
            <a:r>
              <a:rPr lang="en-US" dirty="0" err="1"/>
              <a:t>ŭ</a:t>
            </a:r>
            <a:r>
              <a:rPr lang="en-US" dirty="0"/>
              <a:t>/ sound. In this case water would be a permanently irregular word. </a:t>
            </a:r>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 may be pronounced /d/ depending on dialect.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66612"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0345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84+</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 or the /</a:t>
            </a:r>
            <a:r>
              <a:rPr lang="en-US" sz="1800" b="0" i="0" kern="1200" dirty="0" err="1">
                <a:solidFill>
                  <a:schemeClr val="tx1"/>
                </a:solidFill>
                <a:effectLst/>
                <a:latin typeface="+mn-lt"/>
                <a:ea typeface="+mn-ea"/>
                <a:cs typeface="+mn-cs"/>
              </a:rPr>
              <a:t>ə</a:t>
            </a:r>
            <a:r>
              <a:rPr lang="en-US" sz="1800" b="0" i="0" kern="1200" dirty="0">
                <a:solidFill>
                  <a:schemeClr val="tx1"/>
                </a:solidFill>
                <a:effectLst/>
                <a:latin typeface="+mn-lt"/>
                <a:ea typeface="+mn-ea"/>
                <a:cs typeface="+mn-cs"/>
              </a:rPr>
              <a:t>/ sound depending on stress and dialect.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58439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 represents the /air/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39498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In this case, the silent E is there because English words do not end in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1811370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85+</a:t>
            </a:r>
          </a:p>
          <a:p>
            <a:pPr defTabSz="966612">
              <a:defRPr/>
            </a:pPr>
            <a:endParaRPr lang="en-US" dirty="0"/>
          </a:p>
          <a:p>
            <a:pPr defTabSz="966612">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547226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31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8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5783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94034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0902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51079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99565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6963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82524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7824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102217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6577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3584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21645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462845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37969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7047196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85</a:t>
            </a:r>
          </a:p>
          <a:p>
            <a:pPr algn="ctr"/>
            <a:r>
              <a:rPr lang="en-US" sz="6000" b="1" dirty="0" err="1">
                <a:solidFill>
                  <a:srgbClr val="E05436"/>
                </a:solidFill>
                <a:latin typeface="Century Gothic" panose="020B0502020202020204" pitchFamily="34" charset="0"/>
              </a:rPr>
              <a:t>ee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ea</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ey</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ē</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17579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96272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151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0340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98063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5072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999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538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392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4117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677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556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520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0343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261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250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4515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5971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FEE32-5D96-0EA0-CA28-3D7487558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549" y="1327074"/>
            <a:ext cx="3166901" cy="4203851"/>
          </a:xfrm>
          <a:prstGeom prst="rect">
            <a:avLst/>
          </a:prstGeom>
          <a:ln w="12700">
            <a:solidFill>
              <a:schemeClr val="tx1"/>
            </a:solidFill>
          </a:ln>
        </p:spPr>
      </p:pic>
    </p:spTree>
    <p:extLst>
      <p:ext uri="{BB962C8B-B14F-4D97-AF65-F5344CB8AC3E}">
        <p14:creationId xmlns:p14="http://schemas.microsoft.com/office/powerpoint/2010/main" val="16045120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2102412" y="3222093"/>
            <a:ext cx="5194688"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059514"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2309011"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400126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734045" y="3864502"/>
            <a:ext cx="132546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9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4" name="Arrow: U-Turn 3">
            <a:extLst>
              <a:ext uri="{FF2B5EF4-FFF2-40B4-BE49-F238E27FC236}">
                <a16:creationId xmlns:a16="http://schemas.microsoft.com/office/drawing/2014/main" id="{056386F5-2987-41EB-97DD-2221F8E9294B}"/>
              </a:ext>
            </a:extLst>
          </p:cNvPr>
          <p:cNvSpPr/>
          <p:nvPr/>
        </p:nvSpPr>
        <p:spPr>
          <a:xfrm flipH="1">
            <a:off x="4436633" y="3371125"/>
            <a:ext cx="3416449" cy="969264"/>
          </a:xfrm>
          <a:prstGeom prst="uturnArrow">
            <a:avLst>
              <a:gd name="adj1" fmla="val 15566"/>
              <a:gd name="adj2" fmla="val 25000"/>
              <a:gd name="adj3" fmla="val 25943"/>
              <a:gd name="adj4" fmla="val 46580"/>
              <a:gd name="adj5" fmla="val 75000"/>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31BE13A-9222-7096-FDFC-FC72D0D87116}"/>
              </a:ext>
            </a:extLst>
          </p:cNvPr>
          <p:cNvSpPr/>
          <p:nvPr/>
        </p:nvSpPr>
        <p:spPr>
          <a:xfrm>
            <a:off x="3234324" y="296135"/>
            <a:ext cx="2092409"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3E65690-4091-C374-12C8-87F9295DD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3448311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1BE13A-9222-7096-FDFC-FC72D0D87116}"/>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pic>
        <p:nvPicPr>
          <p:cNvPr id="12" name="Picture 11">
            <a:extLst>
              <a:ext uri="{FF2B5EF4-FFF2-40B4-BE49-F238E27FC236}">
                <a16:creationId xmlns:a16="http://schemas.microsoft.com/office/drawing/2014/main" id="{140ADA67-0939-7DE3-E00D-BC1A1265C6DF}"/>
              </a:ext>
            </a:extLst>
          </p:cNvPr>
          <p:cNvPicPr>
            <a:picLocks noChangeAspect="1"/>
          </p:cNvPicPr>
          <p:nvPr/>
        </p:nvPicPr>
        <p:blipFill>
          <a:blip r:embed="rId3"/>
          <a:stretch>
            <a:fillRect/>
          </a:stretch>
        </p:blipFill>
        <p:spPr>
          <a:xfrm flipH="1">
            <a:off x="6146250" y="2711326"/>
            <a:ext cx="1398722" cy="1212045"/>
          </a:xfrm>
          <a:prstGeom prst="rect">
            <a:avLst/>
          </a:prstGeom>
        </p:spPr>
      </p:pic>
      <p:sp>
        <p:nvSpPr>
          <p:cNvPr id="13" name="Title 1">
            <a:extLst>
              <a:ext uri="{FF2B5EF4-FFF2-40B4-BE49-F238E27FC236}">
                <a16:creationId xmlns:a16="http://schemas.microsoft.com/office/drawing/2014/main" id="{CFD441B2-B469-3AB0-8DA8-85CAB7747E04}"/>
              </a:ext>
            </a:extLst>
          </p:cNvPr>
          <p:cNvSpPr txBox="1">
            <a:spLocks/>
          </p:cNvSpPr>
          <p:nvPr/>
        </p:nvSpPr>
        <p:spPr>
          <a:xfrm>
            <a:off x="3550023" y="2594074"/>
            <a:ext cx="2596227" cy="14465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Open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4" name="TextBox 21">
            <a:extLst>
              <a:ext uri="{FF2B5EF4-FFF2-40B4-BE49-F238E27FC236}">
                <a16:creationId xmlns:a16="http://schemas.microsoft.com/office/drawing/2014/main" id="{353FFB0B-AC82-405F-A7A9-2158D5BC82F6}"/>
              </a:ext>
            </a:extLst>
          </p:cNvPr>
          <p:cNvSpPr txBox="1">
            <a:spLocks noChangeArrowheads="1"/>
          </p:cNvSpPr>
          <p:nvPr/>
        </p:nvSpPr>
        <p:spPr bwMode="auto">
          <a:xfrm>
            <a:off x="3998259" y="4491841"/>
            <a:ext cx="38716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r>
              <a:rPr kumimoji="0" lang="en-US" altLang="en-US" sz="8800"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gan</a:t>
            </a:r>
          </a:p>
        </p:txBody>
      </p:sp>
      <p:pic>
        <p:nvPicPr>
          <p:cNvPr id="9" name="Picture 8">
            <a:extLst>
              <a:ext uri="{FF2B5EF4-FFF2-40B4-BE49-F238E27FC236}">
                <a16:creationId xmlns:a16="http://schemas.microsoft.com/office/drawing/2014/main" id="{1990C3D7-F28C-239D-FD9D-673665DD5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165684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3750812" y="4924332"/>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765916" y="2886843"/>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8" name="Straight Connector 7">
            <a:extLst>
              <a:ext uri="{FF2B5EF4-FFF2-40B4-BE49-F238E27FC236}">
                <a16:creationId xmlns:a16="http://schemas.microsoft.com/office/drawing/2014/main" id="{CE735BAA-EAC1-E5C0-A226-F03505247C0B}"/>
              </a:ext>
            </a:extLst>
          </p:cNvPr>
          <p:cNvCxnSpPr/>
          <p:nvPr/>
        </p:nvCxnSpPr>
        <p:spPr>
          <a:xfrm>
            <a:off x="2133599" y="4333393"/>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1F4F8-B28D-4289-01B5-2A1CD24684AF}"/>
              </a:ext>
            </a:extLst>
          </p:cNvPr>
          <p:cNvCxnSpPr/>
          <p:nvPr/>
        </p:nvCxnSpPr>
        <p:spPr>
          <a:xfrm>
            <a:off x="5483840" y="4333393"/>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1B1749-EDD1-DC39-2F65-8004C1E6CE6A}"/>
              </a:ext>
            </a:extLst>
          </p:cNvPr>
          <p:cNvSpPr txBox="1">
            <a:spLocks noChangeArrowheads="1"/>
          </p:cNvSpPr>
          <p:nvPr/>
        </p:nvSpPr>
        <p:spPr bwMode="auto">
          <a:xfrm>
            <a:off x="2640166" y="4434507"/>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1" name="TextBox 10">
            <a:extLst>
              <a:ext uri="{FF2B5EF4-FFF2-40B4-BE49-F238E27FC236}">
                <a16:creationId xmlns:a16="http://schemas.microsoft.com/office/drawing/2014/main" id="{52F62EC6-808F-D0D9-B468-B886C003C04A}"/>
              </a:ext>
            </a:extLst>
          </p:cNvPr>
          <p:cNvSpPr txBox="1">
            <a:spLocks noChangeArrowheads="1"/>
          </p:cNvSpPr>
          <p:nvPr/>
        </p:nvSpPr>
        <p:spPr bwMode="auto">
          <a:xfrm>
            <a:off x="5990407" y="4434507"/>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Rectangle 12">
            <a:extLst>
              <a:ext uri="{FF2B5EF4-FFF2-40B4-BE49-F238E27FC236}">
                <a16:creationId xmlns:a16="http://schemas.microsoft.com/office/drawing/2014/main" id="{922BFAE1-5E84-DF8F-D967-D1C3983436D4}"/>
              </a:ext>
            </a:extLst>
          </p:cNvPr>
          <p:cNvSpPr/>
          <p:nvPr/>
        </p:nvSpPr>
        <p:spPr>
          <a:xfrm>
            <a:off x="3234325" y="296135"/>
            <a:ext cx="1660404" cy="1622312"/>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14" name="Picture 13">
            <a:extLst>
              <a:ext uri="{FF2B5EF4-FFF2-40B4-BE49-F238E27FC236}">
                <a16:creationId xmlns:a16="http://schemas.microsoft.com/office/drawing/2014/main" id="{9CC89D72-1DCE-9230-FFF6-0E28E7E464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00" y="296136"/>
            <a:ext cx="2596226" cy="3446318"/>
          </a:xfrm>
          <a:prstGeom prst="rect">
            <a:avLst/>
          </a:prstGeom>
          <a:ln w="12700">
            <a:solidFill>
              <a:schemeClr val="tx1"/>
            </a:solidFill>
          </a:ln>
        </p:spPr>
      </p:pic>
    </p:spTree>
    <p:extLst>
      <p:ext uri="{BB962C8B-B14F-4D97-AF65-F5344CB8AC3E}">
        <p14:creationId xmlns:p14="http://schemas.microsoft.com/office/powerpoint/2010/main" val="195836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17204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85</a:t>
            </a:r>
          </a:p>
          <a:p>
            <a:pPr algn="ctr"/>
            <a:r>
              <a:rPr lang="en-US" sz="4800" b="1" dirty="0" err="1">
                <a:solidFill>
                  <a:srgbClr val="E05436"/>
                </a:solidFill>
                <a:latin typeface="Century Gothic" panose="020B0502020202020204" pitchFamily="34" charset="0"/>
              </a:rPr>
              <a:t>ee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ey</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pic>
        <p:nvPicPr>
          <p:cNvPr id="3" name="Picture 2">
            <a:extLst>
              <a:ext uri="{FF2B5EF4-FFF2-40B4-BE49-F238E27FC236}">
                <a16:creationId xmlns:a16="http://schemas.microsoft.com/office/drawing/2014/main" id="{9F0CF5CE-99CC-5AE0-2DBA-3053886D7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56862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373211"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675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3287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92244" y="537004"/>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64911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96B5E3C9-EDA1-761E-25C4-4ADC422AD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781960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70511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30896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51978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CD2BDEB-C858-0F14-3537-F7E867B34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2091876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79391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771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1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50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148646"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keep</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4656912" y="1948974"/>
            <a:ext cx="431274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heat</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1648971" y="4168102"/>
            <a:ext cx="58460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monkey</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78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seem</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tree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sleep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three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eat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8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sea</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each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leave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clean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turkey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6625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650;p36">
            <a:extLst>
              <a:ext uri="{FF2B5EF4-FFF2-40B4-BE49-F238E27FC236}">
                <a16:creationId xmlns:a16="http://schemas.microsoft.com/office/drawing/2014/main" id="{2669681B-96A0-E5EB-AB04-EFB290FC14A7}"/>
              </a:ext>
            </a:extLst>
          </p:cNvPr>
          <p:cNvSpPr txBox="1"/>
          <p:nvPr/>
        </p:nvSpPr>
        <p:spPr>
          <a:xfrm>
            <a:off x="2225168" y="2031393"/>
            <a:ext cx="469366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hockey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6976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85</a:t>
            </a:r>
          </a:p>
          <a:p>
            <a:pPr algn="ctr"/>
            <a:r>
              <a:rPr lang="en-US" sz="4800" b="1" dirty="0" err="1">
                <a:solidFill>
                  <a:srgbClr val="E05436"/>
                </a:solidFill>
                <a:latin typeface="Century Gothic" panose="020B0502020202020204" pitchFamily="34" charset="0"/>
              </a:rPr>
              <a:t>ee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ey</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ē</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4208402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pic>
        <p:nvPicPr>
          <p:cNvPr id="3" name="Picture 2">
            <a:extLst>
              <a:ext uri="{FF2B5EF4-FFF2-40B4-BE49-F238E27FC236}">
                <a16:creationId xmlns:a16="http://schemas.microsoft.com/office/drawing/2014/main" id="{9F0CF5CE-99CC-5AE0-2DBA-3053886D7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9654021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need</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373211" y="501146"/>
            <a:ext cx="316341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feet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15076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tree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258713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3092244" y="537004"/>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eel</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p>
        </p:txBody>
      </p:sp>
    </p:spTree>
    <p:extLst>
      <p:ext uri="{BB962C8B-B14F-4D97-AF65-F5344CB8AC3E}">
        <p14:creationId xmlns:p14="http://schemas.microsoft.com/office/powerpoint/2010/main" val="33708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pic>
        <p:nvPicPr>
          <p:cNvPr id="3" name="Picture 2">
            <a:extLst>
              <a:ext uri="{FF2B5EF4-FFF2-40B4-BE49-F238E27FC236}">
                <a16:creationId xmlns:a16="http://schemas.microsoft.com/office/drawing/2014/main" id="{96B5E3C9-EDA1-761E-25C4-4ADC422AD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3247727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378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728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each</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4398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flea</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Tree>
    <p:extLst>
      <p:ext uri="{BB962C8B-B14F-4D97-AF65-F5344CB8AC3E}">
        <p14:creationId xmlns:p14="http://schemas.microsoft.com/office/powerpoint/2010/main" val="11009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CD2BDEB-C858-0F14-3537-F7E867B34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345" y="3429000"/>
            <a:ext cx="2265309" cy="3007047"/>
          </a:xfrm>
          <a:prstGeom prst="rect">
            <a:avLst/>
          </a:prstGeom>
          <a:ln w="12700">
            <a:solidFill>
              <a:schemeClr val="tx1"/>
            </a:solidFill>
          </a:ln>
        </p:spPr>
      </p:pic>
    </p:spTree>
    <p:extLst>
      <p:ext uri="{BB962C8B-B14F-4D97-AF65-F5344CB8AC3E}">
        <p14:creationId xmlns:p14="http://schemas.microsoft.com/office/powerpoint/2010/main" val="1254654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B09D49-F38A-A192-586C-E31A7294B76E}"/>
              </a:ext>
            </a:extLst>
          </p:cNvPr>
          <p:cNvSpPr txBox="1">
            <a:spLocks noChangeArrowheads="1"/>
          </p:cNvSpPr>
          <p:nvPr/>
        </p:nvSpPr>
        <p:spPr bwMode="auto">
          <a:xfrm>
            <a:off x="6012882" y="3263360"/>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9" name="Straight Connector 8">
            <a:extLst>
              <a:ext uri="{FF2B5EF4-FFF2-40B4-BE49-F238E27FC236}">
                <a16:creationId xmlns:a16="http://schemas.microsoft.com/office/drawing/2014/main" id="{78E40863-2536-997E-1B9C-037957309AF9}"/>
              </a:ext>
            </a:extLst>
          </p:cNvPr>
          <p:cNvCxnSpPr/>
          <p:nvPr/>
        </p:nvCxnSpPr>
        <p:spPr>
          <a:xfrm>
            <a:off x="1380565"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167B6F-325D-DD0A-1E8E-115F30B876CA}"/>
              </a:ext>
            </a:extLst>
          </p:cNvPr>
          <p:cNvCxnSpPr/>
          <p:nvPr/>
        </p:nvCxnSpPr>
        <p:spPr>
          <a:xfrm>
            <a:off x="4730806" y="4709910"/>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AEF10D-E172-B2E0-2014-D084F34A72D4}"/>
              </a:ext>
            </a:extLst>
          </p:cNvPr>
          <p:cNvSpPr txBox="1">
            <a:spLocks noChangeArrowheads="1"/>
          </p:cNvSpPr>
          <p:nvPr/>
        </p:nvSpPr>
        <p:spPr bwMode="auto">
          <a:xfrm>
            <a:off x="1887132"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2" name="TextBox 11">
            <a:extLst>
              <a:ext uri="{FF2B5EF4-FFF2-40B4-BE49-F238E27FC236}">
                <a16:creationId xmlns:a16="http://schemas.microsoft.com/office/drawing/2014/main" id="{1333469F-733E-ACCD-535E-C35567BB0878}"/>
              </a:ext>
            </a:extLst>
          </p:cNvPr>
          <p:cNvSpPr txBox="1">
            <a:spLocks noChangeArrowheads="1"/>
          </p:cNvSpPr>
          <p:nvPr/>
        </p:nvSpPr>
        <p:spPr bwMode="auto">
          <a:xfrm>
            <a:off x="5237373" y="4811024"/>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3" name="TextBox 21">
            <a:extLst>
              <a:ext uri="{FF2B5EF4-FFF2-40B4-BE49-F238E27FC236}">
                <a16:creationId xmlns:a16="http://schemas.microsoft.com/office/drawing/2014/main" id="{527326ED-CCB1-B97A-11CB-99BEF06D2744}"/>
              </a:ext>
            </a:extLst>
          </p:cNvPr>
          <p:cNvSpPr txBox="1">
            <a:spLocks noChangeArrowheads="1"/>
          </p:cNvSpPr>
          <p:nvPr/>
        </p:nvSpPr>
        <p:spPr bwMode="auto">
          <a:xfrm>
            <a:off x="563923" y="501146"/>
            <a:ext cx="33427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money</a:t>
            </a:r>
          </a:p>
        </p:txBody>
      </p:sp>
      <p:sp>
        <p:nvSpPr>
          <p:cNvPr id="14" name="TextBox 21">
            <a:extLst>
              <a:ext uri="{FF2B5EF4-FFF2-40B4-BE49-F238E27FC236}">
                <a16:creationId xmlns:a16="http://schemas.microsoft.com/office/drawing/2014/main" id="{C9B51813-AA31-5E07-06A8-EED0FC66CCE4}"/>
              </a:ext>
            </a:extLst>
          </p:cNvPr>
          <p:cNvSpPr txBox="1">
            <a:spLocks noChangeArrowheads="1"/>
          </p:cNvSpPr>
          <p:nvPr/>
        </p:nvSpPr>
        <p:spPr bwMode="auto">
          <a:xfrm>
            <a:off x="5237373" y="501146"/>
            <a:ext cx="32992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turkey</a:t>
            </a:r>
          </a:p>
        </p:txBody>
      </p:sp>
    </p:spTree>
    <p:extLst>
      <p:ext uri="{BB962C8B-B14F-4D97-AF65-F5344CB8AC3E}">
        <p14:creationId xmlns:p14="http://schemas.microsoft.com/office/powerpoint/2010/main" val="10700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56BD6-EFF8-6574-19B2-FA770EAC55BD}"/>
              </a:ext>
            </a:extLst>
          </p:cNvPr>
          <p:cNvSpPr txBox="1"/>
          <p:nvPr/>
        </p:nvSpPr>
        <p:spPr>
          <a:xfrm>
            <a:off x="3276879" y="3416545"/>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E1DBA351-C65B-F60D-7C57-5B7CE56AE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275" y="154984"/>
            <a:ext cx="2571449" cy="3256285"/>
          </a:xfrm>
          <a:prstGeom prst="rect">
            <a:avLst/>
          </a:prstGeom>
          <a:ln w="12700">
            <a:solidFill>
              <a:schemeClr val="tx1"/>
            </a:solidFill>
          </a:ln>
        </p:spPr>
      </p:pic>
      <p:sp>
        <p:nvSpPr>
          <p:cNvPr id="2" name="TextBox 1">
            <a:extLst>
              <a:ext uri="{FF2B5EF4-FFF2-40B4-BE49-F238E27FC236}">
                <a16:creationId xmlns:a16="http://schemas.microsoft.com/office/drawing/2014/main" id="{1F2722F2-9EE6-DB2C-7035-C6465A887656}"/>
              </a:ext>
            </a:extLst>
          </p:cNvPr>
          <p:cNvSpPr txBox="1"/>
          <p:nvPr/>
        </p:nvSpPr>
        <p:spPr>
          <a:xfrm>
            <a:off x="3276879" y="4247542"/>
            <a:ext cx="258304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6" name="TextBox 5">
            <a:extLst>
              <a:ext uri="{FF2B5EF4-FFF2-40B4-BE49-F238E27FC236}">
                <a16:creationId xmlns:a16="http://schemas.microsoft.com/office/drawing/2014/main" id="{01E0A62C-A910-B666-7397-54AAACE08CA7}"/>
              </a:ext>
            </a:extLst>
          </p:cNvPr>
          <p:cNvSpPr txBox="1"/>
          <p:nvPr/>
        </p:nvSpPr>
        <p:spPr>
          <a:xfrm>
            <a:off x="1994750" y="507718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9">
            <a:extLst>
              <a:ext uri="{FF2B5EF4-FFF2-40B4-BE49-F238E27FC236}">
                <a16:creationId xmlns:a16="http://schemas.microsoft.com/office/drawing/2014/main" id="{9E721ABF-521E-601C-924E-100A73F6F7D2}"/>
              </a:ext>
            </a:extLst>
          </p:cNvPr>
          <p:cNvSpPr txBox="1"/>
          <p:nvPr/>
        </p:nvSpPr>
        <p:spPr>
          <a:xfrm>
            <a:off x="4577185" y="5075968"/>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3C02CC3-9225-2B1B-EE5D-B87CB619168F}"/>
              </a:ext>
            </a:extLst>
          </p:cNvPr>
          <p:cNvSpPr txBox="1"/>
          <p:nvPr/>
        </p:nvSpPr>
        <p:spPr>
          <a:xfrm>
            <a:off x="1994750" y="5904394"/>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ea</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3444FA15-51DD-0026-5CF0-677C765F5115}"/>
              </a:ext>
            </a:extLst>
          </p:cNvPr>
          <p:cNvSpPr txBox="1"/>
          <p:nvPr/>
        </p:nvSpPr>
        <p:spPr>
          <a:xfrm>
            <a:off x="4577185" y="5903176"/>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ey</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238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75574" y="1948974"/>
            <a:ext cx="30438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need</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4221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green</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75574" y="3949793"/>
            <a:ext cx="30438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each</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940621" y="3949793"/>
            <a:ext cx="397061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monkey</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561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father</a:t>
            </a:r>
          </a:p>
        </p:txBody>
      </p:sp>
      <p:sp>
        <p:nvSpPr>
          <p:cNvPr id="2" name="Rectangle 1">
            <a:extLst>
              <a:ext uri="{FF2B5EF4-FFF2-40B4-BE49-F238E27FC236}">
                <a16:creationId xmlns:a16="http://schemas.microsoft.com/office/drawing/2014/main" id="{4AF847E3-A911-4C0F-B6A2-9334BB260FA4}"/>
              </a:ext>
            </a:extLst>
          </p:cNvPr>
          <p:cNvSpPr/>
          <p:nvPr/>
        </p:nvSpPr>
        <p:spPr>
          <a:xfrm>
            <a:off x="233021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242839"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709283"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F10CDBA-3369-8D4E-81E9-2B5D102D841F}"/>
              </a:ext>
            </a:extLst>
          </p:cNvPr>
          <p:cNvSpPr/>
          <p:nvPr/>
        </p:nvSpPr>
        <p:spPr>
          <a:xfrm>
            <a:off x="3119481"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63DEDD3A-BA76-8E82-E5FB-AFEFF458347C}"/>
              </a:ext>
            </a:extLst>
          </p:cNvPr>
          <p:cNvCxnSpPr>
            <a:cxnSpLocks/>
          </p:cNvCxnSpPr>
          <p:nvPr/>
        </p:nvCxnSpPr>
        <p:spPr>
          <a:xfrm>
            <a:off x="4077326"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42603F-BF12-393A-5604-D1F8B21ACE34}"/>
              </a:ext>
            </a:extLst>
          </p:cNvPr>
          <p:cNvCxnSpPr>
            <a:cxnSpLocks/>
          </p:cNvCxnSpPr>
          <p:nvPr/>
        </p:nvCxnSpPr>
        <p:spPr>
          <a:xfrm>
            <a:off x="5458920" y="387686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1E6F5DD-8473-D90B-6CBC-2E888A4AA6FA}"/>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1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water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79316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7887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80256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69849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B5DA4FA-1DA5-2981-B069-F53024780CC7}"/>
              </a:ext>
            </a:extLst>
          </p:cNvPr>
          <p:cNvCxnSpPr>
            <a:cxnSpLocks/>
          </p:cNvCxnSpPr>
          <p:nvPr/>
        </p:nvCxnSpPr>
        <p:spPr>
          <a:xfrm>
            <a:off x="5475456" y="383189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675C08E-BAE4-69E0-CA2E-8F28E49241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3028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today</a:t>
            </a:r>
          </a:p>
        </p:txBody>
      </p:sp>
      <p:sp>
        <p:nvSpPr>
          <p:cNvPr id="2" name="Rectangle 1">
            <a:extLst>
              <a:ext uri="{FF2B5EF4-FFF2-40B4-BE49-F238E27FC236}">
                <a16:creationId xmlns:a16="http://schemas.microsoft.com/office/drawing/2014/main" id="{4AF847E3-A911-4C0F-B6A2-9334BB260FA4}"/>
              </a:ext>
            </a:extLst>
          </p:cNvPr>
          <p:cNvSpPr/>
          <p:nvPr/>
        </p:nvSpPr>
        <p:spPr>
          <a:xfrm>
            <a:off x="2377884"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060739"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30636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23554" y="407026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1485183B-42BE-9AA8-4DD4-EB9AFE06F22B}"/>
              </a:ext>
            </a:extLst>
          </p:cNvPr>
          <p:cNvCxnSpPr>
            <a:cxnSpLocks/>
          </p:cNvCxnSpPr>
          <p:nvPr/>
        </p:nvCxnSpPr>
        <p:spPr>
          <a:xfrm>
            <a:off x="5209083" y="393124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591E21B-BA5F-7836-E1E5-F6B7AB8F054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708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very</a:t>
            </a:r>
          </a:p>
        </p:txBody>
      </p:sp>
      <p:sp>
        <p:nvSpPr>
          <p:cNvPr id="2" name="Rectangle 1">
            <a:extLst>
              <a:ext uri="{FF2B5EF4-FFF2-40B4-BE49-F238E27FC236}">
                <a16:creationId xmlns:a16="http://schemas.microsoft.com/office/drawing/2014/main" id="{4AF847E3-A911-4C0F-B6A2-9334BB260FA4}"/>
              </a:ext>
            </a:extLst>
          </p:cNvPr>
          <p:cNvSpPr/>
          <p:nvPr/>
        </p:nvSpPr>
        <p:spPr>
          <a:xfrm>
            <a:off x="3189253"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325B7FD2-1EDC-7646-8B34-6022C49FECA7}"/>
              </a:ext>
            </a:extLst>
          </p:cNvPr>
          <p:cNvSpPr/>
          <p:nvPr/>
        </p:nvSpPr>
        <p:spPr>
          <a:xfrm>
            <a:off x="4254223" y="4001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A2AA71E-4F7C-AF4E-A17B-D2B1A938B4DE}"/>
              </a:ext>
            </a:extLst>
          </p:cNvPr>
          <p:cNvSpPr/>
          <p:nvPr/>
        </p:nvSpPr>
        <p:spPr>
          <a:xfrm>
            <a:off x="5448548" y="3997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EAB12F2-F5E9-CD49-A816-266EDA4F36CC}"/>
              </a:ext>
            </a:extLst>
          </p:cNvPr>
          <p:cNvCxnSpPr>
            <a:cxnSpLocks/>
          </p:cNvCxnSpPr>
          <p:nvPr/>
        </p:nvCxnSpPr>
        <p:spPr>
          <a:xfrm>
            <a:off x="4041503" y="3836398"/>
            <a:ext cx="117972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13D6FC9-D218-F52B-6410-8EC88BB7B49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396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above</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49794"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5434850" y="413608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C85D1ABE-1D40-B749-8B26-063D96E64620}"/>
              </a:ext>
            </a:extLst>
          </p:cNvPr>
          <p:cNvSpPr/>
          <p:nvPr/>
        </p:nvSpPr>
        <p:spPr>
          <a:xfrm>
            <a:off x="2443863" y="414054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62C248F-9954-B043-802C-25C8AE612061}"/>
              </a:ext>
            </a:extLst>
          </p:cNvPr>
          <p:cNvSpPr/>
          <p:nvPr/>
        </p:nvSpPr>
        <p:spPr>
          <a:xfrm>
            <a:off x="4377645"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47495F3A-9F2B-0142-875D-46C869583B5E}"/>
              </a:ext>
            </a:extLst>
          </p:cNvPr>
          <p:cNvSpPr/>
          <p:nvPr/>
        </p:nvSpPr>
        <p:spPr>
          <a:xfrm>
            <a:off x="6282369" y="413608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FA94C0B-6BC8-5842-8DC9-6715BA4F7F2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64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among</a:t>
            </a:r>
          </a:p>
        </p:txBody>
      </p:sp>
      <p:sp>
        <p:nvSpPr>
          <p:cNvPr id="2" name="Rectangle 1">
            <a:extLst>
              <a:ext uri="{FF2B5EF4-FFF2-40B4-BE49-F238E27FC236}">
                <a16:creationId xmlns:a16="http://schemas.microsoft.com/office/drawing/2014/main" id="{4AF847E3-A911-4C0F-B6A2-9334BB260FA4}"/>
              </a:ext>
            </a:extLst>
          </p:cNvPr>
          <p:cNvSpPr/>
          <p:nvPr/>
        </p:nvSpPr>
        <p:spPr>
          <a:xfrm>
            <a:off x="3444396"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60712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439BC12-1F99-8C48-AA8E-FA8B7DF51554}"/>
              </a:ext>
            </a:extLst>
          </p:cNvPr>
          <p:cNvSpPr/>
          <p:nvPr/>
        </p:nvSpPr>
        <p:spPr>
          <a:xfrm>
            <a:off x="2124114"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92ECCC02-173B-5C48-80CB-3FB7BF22B1C0}"/>
              </a:ext>
            </a:extLst>
          </p:cNvPr>
          <p:cNvSpPr/>
          <p:nvPr/>
        </p:nvSpPr>
        <p:spPr>
          <a:xfrm>
            <a:off x="4520511"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021E67C-254F-7ADD-96E6-08348B6CFD4E}"/>
              </a:ext>
            </a:extLst>
          </p:cNvPr>
          <p:cNvCxnSpPr>
            <a:cxnSpLocks/>
          </p:cNvCxnSpPr>
          <p:nvPr/>
        </p:nvCxnSpPr>
        <p:spPr>
          <a:xfrm>
            <a:off x="5484567" y="3929332"/>
            <a:ext cx="1813380"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BC80B48-F270-9091-B8FB-3570A699AB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9572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8270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I please eat kidney beans with rice?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9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put the green beans above the apples.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2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queen was hidden among the forty bees in her hive. </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Deep in the Green Forest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Once upon a time, there was a fox who lived in a valley. She spent her days deep in the green forest. Each day, she would wake up from her sleep and greet the forest animals. She would say hello to the animals in the trees above her. She would also say hello to the animals who rested by the stream.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One morning, the peace of the forest was broken by a horrid scream! The fox looked up to see where the scream came from. She saw a fallen tree. She peeked in and came upon a monkey. The monkey was stuck in the fallen tree. “Can you please help me get free?” pleaded the monkey. “I will try my best,” the fox said.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fox pushed very hard and in the end the monkey was freed! “Thank you so much,” the monkey said as he leaped into another tree. As the fox walked back to the valley, she beamed with pride for helping the monkey.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TotalTime>
  <Words>1223</Words>
  <Application>Microsoft Macintosh PowerPoint</Application>
  <PresentationFormat>On-screen Show (4:3)</PresentationFormat>
  <Paragraphs>235</Paragraphs>
  <Slides>101</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101</vt:i4>
      </vt:variant>
    </vt:vector>
  </HeadingPairs>
  <TitlesOfParts>
    <vt:vector size="10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2022-08-02T20:35:44Z</dcterms:modified>
</cp:coreProperties>
</file>