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Lst>
  <p:notesMasterIdLst>
    <p:notesMasterId r:id="rId92"/>
  </p:notesMasterIdLst>
  <p:sldIdLst>
    <p:sldId id="2247" r:id="rId3"/>
    <p:sldId id="2199" r:id="rId4"/>
    <p:sldId id="3049" r:id="rId5"/>
    <p:sldId id="2248" r:id="rId6"/>
    <p:sldId id="2240" r:id="rId7"/>
    <p:sldId id="2238" r:id="rId8"/>
    <p:sldId id="2241" r:id="rId9"/>
    <p:sldId id="2198" r:id="rId10"/>
    <p:sldId id="4553" r:id="rId11"/>
    <p:sldId id="4554" r:id="rId12"/>
    <p:sldId id="4555" r:id="rId13"/>
    <p:sldId id="4556" r:id="rId14"/>
    <p:sldId id="4557" r:id="rId15"/>
    <p:sldId id="4558" r:id="rId16"/>
    <p:sldId id="4559" r:id="rId17"/>
    <p:sldId id="4560" r:id="rId18"/>
    <p:sldId id="4561" r:id="rId19"/>
    <p:sldId id="4562" r:id="rId20"/>
    <p:sldId id="4563" r:id="rId21"/>
    <p:sldId id="4564" r:id="rId22"/>
    <p:sldId id="4565" r:id="rId23"/>
    <p:sldId id="4566" r:id="rId24"/>
    <p:sldId id="4567" r:id="rId25"/>
    <p:sldId id="4568" r:id="rId26"/>
    <p:sldId id="4569" r:id="rId27"/>
    <p:sldId id="4570" r:id="rId28"/>
    <p:sldId id="4571" r:id="rId29"/>
    <p:sldId id="2242" r:id="rId30"/>
    <p:sldId id="2200" r:id="rId31"/>
    <p:sldId id="2201" r:id="rId32"/>
    <p:sldId id="2243" r:id="rId33"/>
    <p:sldId id="2202" r:id="rId34"/>
    <p:sldId id="2244" r:id="rId35"/>
    <p:sldId id="2203" r:id="rId36"/>
    <p:sldId id="3320" r:id="rId37"/>
    <p:sldId id="2799" r:id="rId38"/>
    <p:sldId id="3474" r:id="rId39"/>
    <p:sldId id="3475" r:id="rId40"/>
    <p:sldId id="3476" r:id="rId41"/>
    <p:sldId id="3321" r:id="rId42"/>
    <p:sldId id="3479" r:id="rId43"/>
    <p:sldId id="3477" r:id="rId44"/>
    <p:sldId id="3478" r:id="rId45"/>
    <p:sldId id="4160" r:id="rId46"/>
    <p:sldId id="3848" r:id="rId47"/>
    <p:sldId id="3928" r:id="rId48"/>
    <p:sldId id="3929" r:id="rId49"/>
    <p:sldId id="3930" r:id="rId50"/>
    <p:sldId id="2213" r:id="rId51"/>
    <p:sldId id="2214" r:id="rId52"/>
    <p:sldId id="2245" r:id="rId53"/>
    <p:sldId id="2216" r:id="rId54"/>
    <p:sldId id="2250" r:id="rId55"/>
    <p:sldId id="2217" r:id="rId56"/>
    <p:sldId id="368" r:id="rId57"/>
    <p:sldId id="4575" r:id="rId58"/>
    <p:sldId id="4576" r:id="rId59"/>
    <p:sldId id="4577" r:id="rId60"/>
    <p:sldId id="4578" r:id="rId61"/>
    <p:sldId id="4579" r:id="rId62"/>
    <p:sldId id="4580" r:id="rId63"/>
    <p:sldId id="4582" r:id="rId64"/>
    <p:sldId id="2369" r:id="rId65"/>
    <p:sldId id="2221" r:id="rId66"/>
    <p:sldId id="2222" r:id="rId67"/>
    <p:sldId id="2224" r:id="rId68"/>
    <p:sldId id="2226" r:id="rId69"/>
    <p:sldId id="2227" r:id="rId70"/>
    <p:sldId id="917" r:id="rId71"/>
    <p:sldId id="920" r:id="rId72"/>
    <p:sldId id="923" r:id="rId73"/>
    <p:sldId id="1044" r:id="rId74"/>
    <p:sldId id="2228" r:id="rId75"/>
    <p:sldId id="2125" r:id="rId76"/>
    <p:sldId id="929" r:id="rId77"/>
    <p:sldId id="1045" r:id="rId78"/>
    <p:sldId id="2229" r:id="rId79"/>
    <p:sldId id="2223" r:id="rId80"/>
    <p:sldId id="2230" r:id="rId81"/>
    <p:sldId id="2541" r:id="rId82"/>
    <p:sldId id="2542" r:id="rId83"/>
    <p:sldId id="2543" r:id="rId84"/>
    <p:sldId id="2234" r:id="rId85"/>
    <p:sldId id="2235" r:id="rId86"/>
    <p:sldId id="2158" r:id="rId87"/>
    <p:sldId id="2159" r:id="rId88"/>
    <p:sldId id="2166" r:id="rId89"/>
    <p:sldId id="2225" r:id="rId90"/>
    <p:sldId id="2236" r:id="rId9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160"/>
    <p:restoredTop sz="78762"/>
  </p:normalViewPr>
  <p:slideViewPr>
    <p:cSldViewPr snapToGrid="0" snapToObjects="1">
      <p:cViewPr varScale="1">
        <p:scale>
          <a:sx n="98" d="100"/>
          <a:sy n="98" d="100"/>
        </p:scale>
        <p:origin x="192" y="26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heme" Target="theme/theme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microsoft.com/office/2018/10/relationships/authors" Target="author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8/2/22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937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44</a:t>
            </a:fld>
            <a:endParaRPr lang="en-US" dirty="0"/>
          </a:p>
        </p:txBody>
      </p:sp>
    </p:spTree>
    <p:extLst>
      <p:ext uri="{BB962C8B-B14F-4D97-AF65-F5344CB8AC3E}">
        <p14:creationId xmlns:p14="http://schemas.microsoft.com/office/powerpoint/2010/main" val="2676286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8927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49</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50</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55</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937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62</a:t>
            </a:fld>
            <a:endParaRPr lang="en-US" dirty="0"/>
          </a:p>
        </p:txBody>
      </p:sp>
    </p:spTree>
    <p:extLst>
      <p:ext uri="{BB962C8B-B14F-4D97-AF65-F5344CB8AC3E}">
        <p14:creationId xmlns:p14="http://schemas.microsoft.com/office/powerpoint/2010/main" val="958137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65</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67</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68</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81+</a:t>
            </a:r>
          </a:p>
          <a:p>
            <a:pPr defTabSz="966612">
              <a:defRPr/>
            </a:pPr>
            <a:endParaRPr lang="en-US" dirty="0"/>
          </a:p>
          <a:p>
            <a:pPr defTabSz="966612">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2828642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81+</a:t>
            </a:r>
          </a:p>
          <a:p>
            <a:pPr defTabSz="966612">
              <a:defRPr/>
            </a:pPr>
            <a:endParaRPr lang="en-US" dirty="0"/>
          </a:p>
          <a:p>
            <a:pPr defTabSz="966612">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a:t>
            </a:r>
            <a:endParaRPr lang="en-US" b="0" dirty="0"/>
          </a:p>
        </p:txBody>
      </p:sp>
    </p:spTree>
    <p:extLst>
      <p:ext uri="{BB962C8B-B14F-4D97-AF65-F5344CB8AC3E}">
        <p14:creationId xmlns:p14="http://schemas.microsoft.com/office/powerpoint/2010/main" val="12842527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Lessons 83-93</a:t>
            </a:r>
          </a:p>
          <a:p>
            <a:pPr defTabSz="966612">
              <a:defRPr/>
            </a:pPr>
            <a:r>
              <a:rPr lang="en-US" dirty="0"/>
              <a:t>*Temporarily irregular</a:t>
            </a:r>
          </a:p>
          <a:p>
            <a:pPr defTabSz="966612">
              <a:defRPr/>
            </a:pPr>
            <a:endParaRPr lang="en-US" dirty="0"/>
          </a:p>
          <a:p>
            <a:pPr defTabSz="966612">
              <a:defRPr/>
            </a:pPr>
            <a:r>
              <a:rPr lang="en-US" dirty="0"/>
              <a:t>A represents the /</a:t>
            </a:r>
            <a:r>
              <a:rPr lang="en-US" dirty="0" err="1"/>
              <a:t>ŏ</a:t>
            </a:r>
            <a:r>
              <a:rPr lang="en-US" dirty="0"/>
              <a:t>/ sound. This is a low-frequency concept that has not been introduced yet.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9242798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Lessons 83-93</a:t>
            </a:r>
          </a:p>
          <a:p>
            <a:pPr defTabSz="966612">
              <a:defRPr/>
            </a:pPr>
            <a:r>
              <a:rPr lang="en-US" dirty="0"/>
              <a:t>*Temporarily irregular</a:t>
            </a:r>
          </a:p>
          <a:p>
            <a:pPr defTabSz="966612">
              <a:defRPr/>
            </a:pPr>
            <a:endParaRPr lang="en-US" dirty="0"/>
          </a:p>
          <a:p>
            <a:pPr marL="0" marR="0" lvl="0" indent="0" algn="l" defTabSz="966612" rtl="0" eaLnBrk="1" fontAlgn="auto" latinLnBrk="0" hangingPunct="1">
              <a:lnSpc>
                <a:spcPct val="100000"/>
              </a:lnSpc>
              <a:spcBef>
                <a:spcPts val="0"/>
              </a:spcBef>
              <a:spcAft>
                <a:spcPts val="0"/>
              </a:spcAft>
              <a:buClrTx/>
              <a:buSzTx/>
              <a:buFontTx/>
              <a:buNone/>
              <a:tabLst/>
              <a:defRPr/>
            </a:pPr>
            <a:r>
              <a:rPr lang="en-US" dirty="0"/>
              <a:t>A represents the /</a:t>
            </a:r>
            <a:r>
              <a:rPr lang="en-US" dirty="0" err="1"/>
              <a:t>ŏ</a:t>
            </a:r>
            <a:r>
              <a:rPr lang="en-US" dirty="0"/>
              <a:t>/ sound. This is a low-frequency concept that has not been introduced yet. </a:t>
            </a:r>
          </a:p>
          <a:p>
            <a:pPr marL="0" marR="0" lvl="0" indent="0" algn="l" defTabSz="966612" rtl="0" eaLnBrk="1" fontAlgn="auto" latinLnBrk="0" hangingPunct="1">
              <a:lnSpc>
                <a:spcPct val="100000"/>
              </a:lnSpc>
              <a:spcBef>
                <a:spcPts val="0"/>
              </a:spcBef>
              <a:spcAft>
                <a:spcPts val="0"/>
              </a:spcAft>
              <a:buClrTx/>
              <a:buSzTx/>
              <a:buFontTx/>
              <a:buNone/>
              <a:tabLst/>
              <a:defRPr/>
            </a:pPr>
            <a:r>
              <a:rPr lang="en-US" dirty="0"/>
              <a:t>In some dialects, A represents the /</a:t>
            </a:r>
            <a:r>
              <a:rPr lang="en-US" dirty="0" err="1"/>
              <a:t>ŭ</a:t>
            </a:r>
            <a:r>
              <a:rPr lang="en-US" dirty="0"/>
              <a:t>/ sound. In this case water would be a permanently irregular word. </a:t>
            </a:r>
          </a:p>
          <a:p>
            <a:pPr marL="0" marR="0" lvl="0" indent="0" algn="l" defTabSz="966612"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 may be pronounced /d/ depending on dialect.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66612"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9034599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73</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74</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84+</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ū</a:t>
            </a:r>
            <a:r>
              <a:rPr lang="en-US" dirty="0"/>
              <a:t>/ sound or the /</a:t>
            </a:r>
            <a:r>
              <a:rPr lang="en-US" sz="1800" b="0" i="0" kern="1200" dirty="0" err="1">
                <a:solidFill>
                  <a:schemeClr val="tx1"/>
                </a:solidFill>
                <a:effectLst/>
                <a:latin typeface="+mn-lt"/>
                <a:ea typeface="+mn-ea"/>
                <a:cs typeface="+mn-cs"/>
              </a:rPr>
              <a:t>ə</a:t>
            </a:r>
            <a:r>
              <a:rPr lang="en-US" sz="1800" b="0" i="0" kern="1200" dirty="0">
                <a:solidFill>
                  <a:schemeClr val="tx1"/>
                </a:solidFill>
                <a:effectLst/>
                <a:latin typeface="+mn-lt"/>
                <a:ea typeface="+mn-ea"/>
                <a:cs typeface="+mn-cs"/>
              </a:rPr>
              <a:t>/ sound depending on stress and dialect.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a:p>
            <a:endParaRPr lang="en-US" dirty="0"/>
          </a:p>
        </p:txBody>
      </p:sp>
    </p:spTree>
    <p:extLst>
      <p:ext uri="{BB962C8B-B14F-4D97-AF65-F5344CB8AC3E}">
        <p14:creationId xmlns:p14="http://schemas.microsoft.com/office/powerpoint/2010/main" val="15843926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 84+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 represents the /air/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8394987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77</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79</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83</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84</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087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64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8/2/22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012117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37734253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5369367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972529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934478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5793079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8/2/22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4662073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8/2/22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465676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8/2/22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3337325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8/2/22</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7773896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110067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1409673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8806831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267295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8/2/22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8/2/22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8/2/22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90"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8/2/22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164809848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2.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84</a:t>
            </a:r>
          </a:p>
          <a:p>
            <a:pPr algn="ctr"/>
            <a:r>
              <a:rPr lang="en-US" sz="6000" b="1" dirty="0">
                <a:solidFill>
                  <a:srgbClr val="E05436"/>
                </a:solidFill>
                <a:latin typeface="Century Gothic" panose="020B0502020202020204" pitchFamily="34" charset="0"/>
              </a:rPr>
              <a:t>ai, ay/</a:t>
            </a:r>
            <a:r>
              <a:rPr lang="en-US" sz="6000" b="1" dirty="0" err="1">
                <a:solidFill>
                  <a:srgbClr val="E05436"/>
                </a:solidFill>
                <a:latin typeface="Century Gothic" panose="020B0502020202020204" pitchFamily="34" charset="0"/>
              </a:rPr>
              <a:t>ā</a:t>
            </a:r>
            <a:r>
              <a:rPr lang="en-US" sz="60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ur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40552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57992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12938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ore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40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ar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5614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70912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dge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70805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50824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132120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06895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763530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54307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25706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89276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6460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u</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631819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nk</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656735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ng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266127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3005E6-F4EA-21E7-E941-651B906EC2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6329" y="1164835"/>
            <a:ext cx="3411342" cy="4528330"/>
          </a:xfrm>
          <a:prstGeom prst="rect">
            <a:avLst/>
          </a:prstGeom>
          <a:ln w="12700">
            <a:solidFill>
              <a:schemeClr val="tx1"/>
            </a:solidFill>
          </a:ln>
        </p:spPr>
      </p:pic>
    </p:spTree>
    <p:extLst>
      <p:ext uri="{BB962C8B-B14F-4D97-AF65-F5344CB8AC3E}">
        <p14:creationId xmlns:p14="http://schemas.microsoft.com/office/powerpoint/2010/main" val="14795447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2102412" y="3222093"/>
            <a:ext cx="5194688"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059514"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2309011"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4001265"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734045"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4436633" y="3371125"/>
            <a:ext cx="3416449"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24FD8A2-6A79-8DFA-517F-9865FFC1BB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976" y="296135"/>
            <a:ext cx="2596226" cy="3446318"/>
          </a:xfrm>
          <a:prstGeom prst="rect">
            <a:avLst/>
          </a:prstGeom>
          <a:ln w="12700">
            <a:solidFill>
              <a:schemeClr val="tx1"/>
            </a:solidFill>
          </a:ln>
        </p:spPr>
      </p:pic>
      <p:sp>
        <p:nvSpPr>
          <p:cNvPr id="10" name="Rectangle 9">
            <a:extLst>
              <a:ext uri="{FF2B5EF4-FFF2-40B4-BE49-F238E27FC236}">
                <a16:creationId xmlns:a16="http://schemas.microsoft.com/office/drawing/2014/main" id="{531BE13A-9222-7096-FDFC-FC72D0D87116}"/>
              </a:ext>
            </a:extLst>
          </p:cNvPr>
          <p:cNvSpPr/>
          <p:nvPr/>
        </p:nvSpPr>
        <p:spPr>
          <a:xfrm>
            <a:off x="3234324" y="296135"/>
            <a:ext cx="2289653"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a_e</a:t>
            </a:r>
          </a:p>
        </p:txBody>
      </p:sp>
    </p:spTree>
    <p:extLst>
      <p:ext uri="{BB962C8B-B14F-4D97-AF65-F5344CB8AC3E}">
        <p14:creationId xmlns:p14="http://schemas.microsoft.com/office/powerpoint/2010/main" val="28407553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4FD8A2-6A79-8DFA-517F-9865FFC1B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976" y="296135"/>
            <a:ext cx="2596226" cy="3446318"/>
          </a:xfrm>
          <a:prstGeom prst="rect">
            <a:avLst/>
          </a:prstGeom>
          <a:ln w="12700">
            <a:solidFill>
              <a:schemeClr val="tx1"/>
            </a:solidFill>
          </a:ln>
        </p:spPr>
      </p:pic>
      <p:sp>
        <p:nvSpPr>
          <p:cNvPr id="10" name="Rectangle 9">
            <a:extLst>
              <a:ext uri="{FF2B5EF4-FFF2-40B4-BE49-F238E27FC236}">
                <a16:creationId xmlns:a16="http://schemas.microsoft.com/office/drawing/2014/main" id="{531BE13A-9222-7096-FDFC-FC72D0D87116}"/>
              </a:ext>
            </a:extLst>
          </p:cNvPr>
          <p:cNvSpPr/>
          <p:nvPr/>
        </p:nvSpPr>
        <p:spPr>
          <a:xfrm>
            <a:off x="3234325" y="296135"/>
            <a:ext cx="1660404"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pic>
        <p:nvPicPr>
          <p:cNvPr id="12" name="Picture 11">
            <a:extLst>
              <a:ext uri="{FF2B5EF4-FFF2-40B4-BE49-F238E27FC236}">
                <a16:creationId xmlns:a16="http://schemas.microsoft.com/office/drawing/2014/main" id="{140ADA67-0939-7DE3-E00D-BC1A1265C6DF}"/>
              </a:ext>
            </a:extLst>
          </p:cNvPr>
          <p:cNvPicPr>
            <a:picLocks noChangeAspect="1"/>
          </p:cNvPicPr>
          <p:nvPr/>
        </p:nvPicPr>
        <p:blipFill>
          <a:blip r:embed="rId4"/>
          <a:stretch>
            <a:fillRect/>
          </a:stretch>
        </p:blipFill>
        <p:spPr>
          <a:xfrm flipH="1">
            <a:off x="6146250" y="2711326"/>
            <a:ext cx="1398722" cy="1212045"/>
          </a:xfrm>
          <a:prstGeom prst="rect">
            <a:avLst/>
          </a:prstGeom>
        </p:spPr>
      </p:pic>
      <p:sp>
        <p:nvSpPr>
          <p:cNvPr id="13" name="Title 1">
            <a:extLst>
              <a:ext uri="{FF2B5EF4-FFF2-40B4-BE49-F238E27FC236}">
                <a16:creationId xmlns:a16="http://schemas.microsoft.com/office/drawing/2014/main" id="{CFD441B2-B469-3AB0-8DA8-85CAB7747E04}"/>
              </a:ext>
            </a:extLst>
          </p:cNvPr>
          <p:cNvSpPr txBox="1">
            <a:spLocks/>
          </p:cNvSpPr>
          <p:nvPr/>
        </p:nvSpPr>
        <p:spPr>
          <a:xfrm>
            <a:off x="3550023" y="2594074"/>
            <a:ext cx="2596227" cy="14465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Open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14" name="TextBox 21">
            <a:extLst>
              <a:ext uri="{FF2B5EF4-FFF2-40B4-BE49-F238E27FC236}">
                <a16:creationId xmlns:a16="http://schemas.microsoft.com/office/drawing/2014/main" id="{353FFB0B-AC82-405F-A7A9-2158D5BC82F6}"/>
              </a:ext>
            </a:extLst>
          </p:cNvPr>
          <p:cNvSpPr txBox="1">
            <a:spLocks noChangeArrowheads="1"/>
          </p:cNvSpPr>
          <p:nvPr/>
        </p:nvSpPr>
        <p:spPr bwMode="auto">
          <a:xfrm>
            <a:off x="4422617" y="4491841"/>
            <a:ext cx="344726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t>
            </a:r>
            <a:r>
              <a:rPr kumimoji="0" lang="en-US" alt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by</a:t>
            </a:r>
          </a:p>
        </p:txBody>
      </p:sp>
    </p:spTree>
    <p:extLst>
      <p:ext uri="{BB962C8B-B14F-4D97-AF65-F5344CB8AC3E}">
        <p14:creationId xmlns:p14="http://schemas.microsoft.com/office/powerpoint/2010/main" val="1657466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Vowel Team</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or more letters that work together to make 1 sound.</a:t>
            </a:r>
          </a:p>
        </p:txBody>
      </p:sp>
    </p:spTree>
    <p:extLst>
      <p:ext uri="{BB962C8B-B14F-4D97-AF65-F5344CB8AC3E}">
        <p14:creationId xmlns:p14="http://schemas.microsoft.com/office/powerpoint/2010/main" val="14627666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p>
        </p:txBody>
      </p:sp>
      <p:pic>
        <p:nvPicPr>
          <p:cNvPr id="3" name="Picture 2">
            <a:extLst>
              <a:ext uri="{FF2B5EF4-FFF2-40B4-BE49-F238E27FC236}">
                <a16:creationId xmlns:a16="http://schemas.microsoft.com/office/drawing/2014/main" id="{F91DC0B2-3D53-D2C1-4518-07221B5D6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973" y="3293973"/>
            <a:ext cx="2118047" cy="2811567"/>
          </a:xfrm>
          <a:prstGeom prst="rect">
            <a:avLst/>
          </a:prstGeom>
          <a:ln w="12700">
            <a:solidFill>
              <a:schemeClr val="tx1"/>
            </a:solidFill>
          </a:ln>
        </p:spPr>
      </p:pic>
    </p:spTree>
    <p:extLst>
      <p:ext uri="{BB962C8B-B14F-4D97-AF65-F5344CB8AC3E}">
        <p14:creationId xmlns:p14="http://schemas.microsoft.com/office/powerpoint/2010/main" val="1439535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84</a:t>
            </a:r>
          </a:p>
          <a:p>
            <a:pPr algn="ctr"/>
            <a:r>
              <a:rPr lang="en-US" sz="4800" b="1" dirty="0">
                <a:solidFill>
                  <a:srgbClr val="E05436"/>
                </a:solidFill>
                <a:latin typeface="Century Gothic" panose="020B0502020202020204" pitchFamily="34" charset="0"/>
              </a:rPr>
              <a:t>ai, ay/</a:t>
            </a:r>
            <a:r>
              <a:rPr lang="en-US" sz="4800" b="1" dirty="0" err="1">
                <a:solidFill>
                  <a:srgbClr val="E05436"/>
                </a:solidFill>
                <a:latin typeface="Century Gothic" panose="020B0502020202020204" pitchFamily="34" charset="0"/>
              </a:rPr>
              <a:t>ā</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bait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mail</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p>
        </p:txBody>
      </p:sp>
    </p:spTree>
    <p:extLst>
      <p:ext uri="{BB962C8B-B14F-4D97-AF65-F5344CB8AC3E}">
        <p14:creationId xmlns:p14="http://schemas.microsoft.com/office/powerpoint/2010/main" val="379504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aim</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aid</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p>
        </p:txBody>
      </p:sp>
    </p:spTree>
    <p:extLst>
      <p:ext uri="{BB962C8B-B14F-4D97-AF65-F5344CB8AC3E}">
        <p14:creationId xmlns:p14="http://schemas.microsoft.com/office/powerpoint/2010/main" val="87994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ay</a:t>
            </a:r>
          </a:p>
        </p:txBody>
      </p:sp>
      <p:pic>
        <p:nvPicPr>
          <p:cNvPr id="3" name="Picture 2">
            <a:extLst>
              <a:ext uri="{FF2B5EF4-FFF2-40B4-BE49-F238E27FC236}">
                <a16:creationId xmlns:a16="http://schemas.microsoft.com/office/drawing/2014/main" id="{F91DC0B2-3D53-D2C1-4518-07221B5D6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973" y="3293973"/>
            <a:ext cx="2118047" cy="2811567"/>
          </a:xfrm>
          <a:prstGeom prst="rect">
            <a:avLst/>
          </a:prstGeom>
          <a:ln w="12700">
            <a:solidFill>
              <a:schemeClr val="tx1"/>
            </a:solidFill>
          </a:ln>
        </p:spPr>
      </p:pic>
    </p:spTree>
    <p:extLst>
      <p:ext uri="{BB962C8B-B14F-4D97-AF65-F5344CB8AC3E}">
        <p14:creationId xmlns:p14="http://schemas.microsoft.com/office/powerpoint/2010/main" val="27242257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may</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say</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245431"/>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ay</a:t>
            </a:r>
          </a:p>
        </p:txBody>
      </p:sp>
    </p:spTree>
    <p:extLst>
      <p:ext uri="{BB962C8B-B14F-4D97-AF65-F5344CB8AC3E}">
        <p14:creationId xmlns:p14="http://schemas.microsoft.com/office/powerpoint/2010/main" val="209924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3E9C51-3930-77DB-3749-1B107D992B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7489" y="100208"/>
            <a:ext cx="2769021" cy="3675692"/>
          </a:xfrm>
          <a:prstGeom prst="rect">
            <a:avLst/>
          </a:prstGeom>
          <a:ln w="12700">
            <a:solidFill>
              <a:schemeClr val="tx1"/>
            </a:solidFill>
          </a:ln>
        </p:spPr>
      </p:pic>
      <p:sp>
        <p:nvSpPr>
          <p:cNvPr id="4" name="TextBox 3">
            <a:extLst>
              <a:ext uri="{FF2B5EF4-FFF2-40B4-BE49-F238E27FC236}">
                <a16:creationId xmlns:a16="http://schemas.microsoft.com/office/drawing/2014/main" id="{DD1A29D2-02D2-8C66-A740-1527309407CB}"/>
              </a:ext>
            </a:extLst>
          </p:cNvPr>
          <p:cNvSpPr txBox="1"/>
          <p:nvPr/>
        </p:nvSpPr>
        <p:spPr>
          <a:xfrm>
            <a:off x="3183256" y="3780133"/>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a_e</a:t>
            </a:r>
          </a:p>
        </p:txBody>
      </p:sp>
      <p:sp>
        <p:nvSpPr>
          <p:cNvPr id="3" name="TextBox 2">
            <a:extLst>
              <a:ext uri="{FF2B5EF4-FFF2-40B4-BE49-F238E27FC236}">
                <a16:creationId xmlns:a16="http://schemas.microsoft.com/office/drawing/2014/main" id="{533F9EB0-F8EA-C0F8-B2F2-7C4216768C95}"/>
              </a:ext>
            </a:extLst>
          </p:cNvPr>
          <p:cNvSpPr txBox="1"/>
          <p:nvPr/>
        </p:nvSpPr>
        <p:spPr>
          <a:xfrm>
            <a:off x="3183256" y="4795796"/>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5" name="TextBox 4">
            <a:extLst>
              <a:ext uri="{FF2B5EF4-FFF2-40B4-BE49-F238E27FC236}">
                <a16:creationId xmlns:a16="http://schemas.microsoft.com/office/drawing/2014/main" id="{6EDF6871-A4D7-D1A4-2142-A9DEECB6BB3C}"/>
              </a:ext>
            </a:extLst>
          </p:cNvPr>
          <p:cNvSpPr txBox="1"/>
          <p:nvPr/>
        </p:nvSpPr>
        <p:spPr>
          <a:xfrm>
            <a:off x="1793368" y="5811459"/>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p>
        </p:txBody>
      </p:sp>
      <p:sp>
        <p:nvSpPr>
          <p:cNvPr id="6" name="TextBox 5">
            <a:extLst>
              <a:ext uri="{FF2B5EF4-FFF2-40B4-BE49-F238E27FC236}">
                <a16:creationId xmlns:a16="http://schemas.microsoft.com/office/drawing/2014/main" id="{AFE9A8A6-4760-689B-BDE7-4211886A8983}"/>
              </a:ext>
            </a:extLst>
          </p:cNvPr>
          <p:cNvSpPr txBox="1"/>
          <p:nvPr/>
        </p:nvSpPr>
        <p:spPr>
          <a:xfrm>
            <a:off x="4579148" y="5811458"/>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ay</a:t>
            </a:r>
          </a:p>
        </p:txBody>
      </p:sp>
    </p:spTree>
    <p:extLst>
      <p:ext uri="{BB962C8B-B14F-4D97-AF65-F5344CB8AC3E}">
        <p14:creationId xmlns:p14="http://schemas.microsoft.com/office/powerpoint/2010/main" val="129151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4704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646;p36">
            <a:extLst>
              <a:ext uri="{FF2B5EF4-FFF2-40B4-BE49-F238E27FC236}">
                <a16:creationId xmlns:a16="http://schemas.microsoft.com/office/drawing/2014/main" id="{874B8589-A8B7-654D-43DF-58F152C3BA1E}"/>
              </a:ext>
            </a:extLst>
          </p:cNvPr>
          <p:cNvSpPr txBox="1"/>
          <p:nvPr/>
        </p:nvSpPr>
        <p:spPr>
          <a:xfrm>
            <a:off x="706582"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9600" b="1" i="0" u="none" strike="noStrike" kern="1200" cap="none" spc="0" normalizeH="0" baseline="0" noProof="0" dirty="0">
                <a:ln>
                  <a:noFill/>
                </a:ln>
                <a:solidFill>
                  <a:prstClr val="black"/>
                </a:solidFill>
                <a:effectLst/>
                <a:uLnTx/>
                <a:uFillTx/>
                <a:latin typeface="Century Gothic"/>
                <a:ea typeface="+mn-ea"/>
                <a:cs typeface="+mn-cs"/>
                <a:sym typeface="Century Gothic"/>
              </a:rPr>
              <a:t>rain</a:t>
            </a:r>
            <a:endParaRPr kumimoji="0" sz="3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 name="Google Shape;648;p36">
            <a:extLst>
              <a:ext uri="{FF2B5EF4-FFF2-40B4-BE49-F238E27FC236}">
                <a16:creationId xmlns:a16="http://schemas.microsoft.com/office/drawing/2014/main" id="{671EE438-B334-A145-6501-028EFD4EABA7}"/>
              </a:ext>
            </a:extLst>
          </p:cNvPr>
          <p:cNvSpPr txBox="1"/>
          <p:nvPr/>
        </p:nvSpPr>
        <p:spPr>
          <a:xfrm>
            <a:off x="5214848"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9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say</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0;p36">
            <a:extLst>
              <a:ext uri="{FF2B5EF4-FFF2-40B4-BE49-F238E27FC236}">
                <a16:creationId xmlns:a16="http://schemas.microsoft.com/office/drawing/2014/main" id="{69451044-DBBA-69AC-D381-07B6451F2CD2}"/>
              </a:ext>
            </a:extLst>
          </p:cNvPr>
          <p:cNvSpPr txBox="1"/>
          <p:nvPr/>
        </p:nvSpPr>
        <p:spPr>
          <a:xfrm>
            <a:off x="2777117" y="4168102"/>
            <a:ext cx="358976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9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away</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0826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wait</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06440"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main</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paint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06442"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plain</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298174"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way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806441"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may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5350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799349"/>
            <a:ext cx="41346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gray</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06440" y="1799349"/>
            <a:ext cx="41346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play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417785"/>
            <a:ext cx="41346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saying</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06442" y="3417785"/>
            <a:ext cx="41346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Sunday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70945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84</a:t>
            </a:r>
          </a:p>
          <a:p>
            <a:pPr algn="ctr"/>
            <a:r>
              <a:rPr lang="en-US" sz="4800" b="1" dirty="0">
                <a:solidFill>
                  <a:srgbClr val="E05436"/>
                </a:solidFill>
                <a:latin typeface="Century Gothic" panose="020B0502020202020204" pitchFamily="34" charset="0"/>
              </a:rPr>
              <a:t>ai, ay/</a:t>
            </a:r>
            <a:r>
              <a:rPr lang="en-US" sz="4800" b="1" dirty="0" err="1">
                <a:solidFill>
                  <a:srgbClr val="E05436"/>
                </a:solidFill>
                <a:latin typeface="Century Gothic" panose="020B0502020202020204" pitchFamily="34" charset="0"/>
              </a:rPr>
              <a:t>ā</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14214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Vowel Team</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or more letters that work together to make 1 sound.</a:t>
            </a:r>
          </a:p>
        </p:txBody>
      </p:sp>
    </p:spTree>
    <p:extLst>
      <p:ext uri="{BB962C8B-B14F-4D97-AF65-F5344CB8AC3E}">
        <p14:creationId xmlns:p14="http://schemas.microsoft.com/office/powerpoint/2010/main" val="29497871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p>
        </p:txBody>
      </p:sp>
      <p:pic>
        <p:nvPicPr>
          <p:cNvPr id="3" name="Picture 2">
            <a:extLst>
              <a:ext uri="{FF2B5EF4-FFF2-40B4-BE49-F238E27FC236}">
                <a16:creationId xmlns:a16="http://schemas.microsoft.com/office/drawing/2014/main" id="{F91DC0B2-3D53-D2C1-4518-07221B5D6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973" y="3293973"/>
            <a:ext cx="2118047" cy="2811567"/>
          </a:xfrm>
          <a:prstGeom prst="rect">
            <a:avLst/>
          </a:prstGeom>
          <a:ln w="12700">
            <a:solidFill>
              <a:schemeClr val="tx1"/>
            </a:solidFill>
          </a:ln>
        </p:spPr>
      </p:pic>
    </p:spTree>
    <p:extLst>
      <p:ext uri="{BB962C8B-B14F-4D97-AF65-F5344CB8AC3E}">
        <p14:creationId xmlns:p14="http://schemas.microsoft.com/office/powerpoint/2010/main" val="31222371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bait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mail</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p>
        </p:txBody>
      </p:sp>
    </p:spTree>
    <p:extLst>
      <p:ext uri="{BB962C8B-B14F-4D97-AF65-F5344CB8AC3E}">
        <p14:creationId xmlns:p14="http://schemas.microsoft.com/office/powerpoint/2010/main" val="375930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aim</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aid</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p>
        </p:txBody>
      </p:sp>
    </p:spTree>
    <p:extLst>
      <p:ext uri="{BB962C8B-B14F-4D97-AF65-F5344CB8AC3E}">
        <p14:creationId xmlns:p14="http://schemas.microsoft.com/office/powerpoint/2010/main" val="426525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ay</a:t>
            </a:r>
          </a:p>
        </p:txBody>
      </p:sp>
      <p:pic>
        <p:nvPicPr>
          <p:cNvPr id="3" name="Picture 2">
            <a:extLst>
              <a:ext uri="{FF2B5EF4-FFF2-40B4-BE49-F238E27FC236}">
                <a16:creationId xmlns:a16="http://schemas.microsoft.com/office/drawing/2014/main" id="{F91DC0B2-3D53-D2C1-4518-07221B5D6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973" y="3293973"/>
            <a:ext cx="2118047" cy="2811567"/>
          </a:xfrm>
          <a:prstGeom prst="rect">
            <a:avLst/>
          </a:prstGeom>
          <a:ln w="12700">
            <a:solidFill>
              <a:schemeClr val="tx1"/>
            </a:solidFill>
          </a:ln>
        </p:spPr>
      </p:pic>
    </p:spTree>
    <p:extLst>
      <p:ext uri="{BB962C8B-B14F-4D97-AF65-F5344CB8AC3E}">
        <p14:creationId xmlns:p14="http://schemas.microsoft.com/office/powerpoint/2010/main" val="15336104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may</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say</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245431"/>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ay</a:t>
            </a:r>
          </a:p>
        </p:txBody>
      </p:sp>
    </p:spTree>
    <p:extLst>
      <p:ext uri="{BB962C8B-B14F-4D97-AF65-F5344CB8AC3E}">
        <p14:creationId xmlns:p14="http://schemas.microsoft.com/office/powerpoint/2010/main" val="409400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3E9C51-3930-77DB-3749-1B107D992B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7489" y="100208"/>
            <a:ext cx="2769021" cy="3675692"/>
          </a:xfrm>
          <a:prstGeom prst="rect">
            <a:avLst/>
          </a:prstGeom>
          <a:ln w="12700">
            <a:solidFill>
              <a:schemeClr val="tx1"/>
            </a:solidFill>
          </a:ln>
        </p:spPr>
      </p:pic>
      <p:sp>
        <p:nvSpPr>
          <p:cNvPr id="4" name="TextBox 3">
            <a:extLst>
              <a:ext uri="{FF2B5EF4-FFF2-40B4-BE49-F238E27FC236}">
                <a16:creationId xmlns:a16="http://schemas.microsoft.com/office/drawing/2014/main" id="{DD1A29D2-02D2-8C66-A740-1527309407CB}"/>
              </a:ext>
            </a:extLst>
          </p:cNvPr>
          <p:cNvSpPr txBox="1"/>
          <p:nvPr/>
        </p:nvSpPr>
        <p:spPr>
          <a:xfrm>
            <a:off x="3183256" y="3780133"/>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a_e</a:t>
            </a:r>
          </a:p>
        </p:txBody>
      </p:sp>
      <p:sp>
        <p:nvSpPr>
          <p:cNvPr id="3" name="TextBox 2">
            <a:extLst>
              <a:ext uri="{FF2B5EF4-FFF2-40B4-BE49-F238E27FC236}">
                <a16:creationId xmlns:a16="http://schemas.microsoft.com/office/drawing/2014/main" id="{533F9EB0-F8EA-C0F8-B2F2-7C4216768C95}"/>
              </a:ext>
            </a:extLst>
          </p:cNvPr>
          <p:cNvSpPr txBox="1"/>
          <p:nvPr/>
        </p:nvSpPr>
        <p:spPr>
          <a:xfrm>
            <a:off x="3183256" y="4795796"/>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5" name="TextBox 4">
            <a:extLst>
              <a:ext uri="{FF2B5EF4-FFF2-40B4-BE49-F238E27FC236}">
                <a16:creationId xmlns:a16="http://schemas.microsoft.com/office/drawing/2014/main" id="{6EDF6871-A4D7-D1A4-2142-A9DEECB6BB3C}"/>
              </a:ext>
            </a:extLst>
          </p:cNvPr>
          <p:cNvSpPr txBox="1"/>
          <p:nvPr/>
        </p:nvSpPr>
        <p:spPr>
          <a:xfrm>
            <a:off x="1793368" y="5811459"/>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p>
        </p:txBody>
      </p:sp>
      <p:sp>
        <p:nvSpPr>
          <p:cNvPr id="6" name="TextBox 5">
            <a:extLst>
              <a:ext uri="{FF2B5EF4-FFF2-40B4-BE49-F238E27FC236}">
                <a16:creationId xmlns:a16="http://schemas.microsoft.com/office/drawing/2014/main" id="{AFE9A8A6-4760-689B-BDE7-4211886A8983}"/>
              </a:ext>
            </a:extLst>
          </p:cNvPr>
          <p:cNvSpPr txBox="1"/>
          <p:nvPr/>
        </p:nvSpPr>
        <p:spPr>
          <a:xfrm>
            <a:off x="4579148" y="5811458"/>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ay</a:t>
            </a:r>
          </a:p>
        </p:txBody>
      </p:sp>
    </p:spTree>
    <p:extLst>
      <p:ext uri="{BB962C8B-B14F-4D97-AF65-F5344CB8AC3E}">
        <p14:creationId xmlns:p14="http://schemas.microsoft.com/office/powerpoint/2010/main" val="179066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animBg="1"/>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wait</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paint</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say</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949793"/>
            <a:ext cx="322256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away</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3206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mother</a:t>
            </a:r>
          </a:p>
        </p:txBody>
      </p:sp>
      <p:sp>
        <p:nvSpPr>
          <p:cNvPr id="2" name="Rectangle 1">
            <a:extLst>
              <a:ext uri="{FF2B5EF4-FFF2-40B4-BE49-F238E27FC236}">
                <a16:creationId xmlns:a16="http://schemas.microsoft.com/office/drawing/2014/main" id="{4AF847E3-A911-4C0F-B6A2-9334BB260FA4}"/>
              </a:ext>
            </a:extLst>
          </p:cNvPr>
          <p:cNvSpPr/>
          <p:nvPr/>
        </p:nvSpPr>
        <p:spPr>
          <a:xfrm>
            <a:off x="2308211" y="41096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4658264" y="41096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4F7BA34-0BB4-4FDB-B194-EA454B156B02}"/>
              </a:ext>
            </a:extLst>
          </p:cNvPr>
          <p:cNvSpPr/>
          <p:nvPr/>
        </p:nvSpPr>
        <p:spPr>
          <a:xfrm>
            <a:off x="6155594" y="41096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CE529836-D480-7C46-9C79-69B4A71337E9}"/>
              </a:ext>
            </a:extLst>
          </p:cNvPr>
          <p:cNvSpPr/>
          <p:nvPr/>
        </p:nvSpPr>
        <p:spPr>
          <a:xfrm>
            <a:off x="3562636" y="4071180"/>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CB437AFE-7416-ECBA-D65B-9C490B295FF5}"/>
              </a:ext>
            </a:extLst>
          </p:cNvPr>
          <p:cNvCxnSpPr>
            <a:cxnSpLocks/>
          </p:cNvCxnSpPr>
          <p:nvPr/>
        </p:nvCxnSpPr>
        <p:spPr>
          <a:xfrm>
            <a:off x="4512040" y="386187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ACDA47C-CB46-EA20-D127-24E9B9225D22}"/>
              </a:ext>
            </a:extLst>
          </p:cNvPr>
          <p:cNvCxnSpPr>
            <a:cxnSpLocks/>
          </p:cNvCxnSpPr>
          <p:nvPr/>
        </p:nvCxnSpPr>
        <p:spPr>
          <a:xfrm>
            <a:off x="5931109" y="386187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B3986F2-DD2E-4CBB-9078-E07FABBC9A41}"/>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8173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brother</a:t>
            </a:r>
          </a:p>
        </p:txBody>
      </p:sp>
      <p:sp>
        <p:nvSpPr>
          <p:cNvPr id="2" name="Rectangle 1">
            <a:extLst>
              <a:ext uri="{FF2B5EF4-FFF2-40B4-BE49-F238E27FC236}">
                <a16:creationId xmlns:a16="http://schemas.microsoft.com/office/drawing/2014/main" id="{4AF847E3-A911-4C0F-B6A2-9334BB260FA4}"/>
              </a:ext>
            </a:extLst>
          </p:cNvPr>
          <p:cNvSpPr/>
          <p:nvPr/>
        </p:nvSpPr>
        <p:spPr>
          <a:xfrm>
            <a:off x="2074544" y="41096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2859198" y="41096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4F7BA34-0BB4-4FDB-B194-EA454B156B02}"/>
              </a:ext>
            </a:extLst>
          </p:cNvPr>
          <p:cNvSpPr/>
          <p:nvPr/>
        </p:nvSpPr>
        <p:spPr>
          <a:xfrm>
            <a:off x="4783751" y="41096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63FE17D1-144F-A64E-B5C1-24A1434C276C}"/>
              </a:ext>
            </a:extLst>
          </p:cNvPr>
          <p:cNvSpPr/>
          <p:nvPr/>
        </p:nvSpPr>
        <p:spPr>
          <a:xfrm>
            <a:off x="3590817" y="410964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96F6FEA-9F5C-9341-8FD6-5F4B48C62374}"/>
              </a:ext>
            </a:extLst>
          </p:cNvPr>
          <p:cNvSpPr/>
          <p:nvPr/>
        </p:nvSpPr>
        <p:spPr>
          <a:xfrm>
            <a:off x="6251493" y="410518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667F1599-F24B-8593-9999-6B4B938C04E0}"/>
              </a:ext>
            </a:extLst>
          </p:cNvPr>
          <p:cNvCxnSpPr>
            <a:cxnSpLocks/>
          </p:cNvCxnSpPr>
          <p:nvPr/>
        </p:nvCxnSpPr>
        <p:spPr>
          <a:xfrm>
            <a:off x="4572000" y="3869371"/>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8606819-98DF-7A86-816F-74CBBF7E2A45}"/>
              </a:ext>
            </a:extLst>
          </p:cNvPr>
          <p:cNvCxnSpPr>
            <a:cxnSpLocks/>
          </p:cNvCxnSpPr>
          <p:nvPr/>
        </p:nvCxnSpPr>
        <p:spPr>
          <a:xfrm>
            <a:off x="6011057" y="3869371"/>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362839D-B7BE-C17A-AD09-0F877F1B2E6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05789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father</a:t>
            </a:r>
          </a:p>
        </p:txBody>
      </p:sp>
      <p:sp>
        <p:nvSpPr>
          <p:cNvPr id="2" name="Rectangle 1">
            <a:extLst>
              <a:ext uri="{FF2B5EF4-FFF2-40B4-BE49-F238E27FC236}">
                <a16:creationId xmlns:a16="http://schemas.microsoft.com/office/drawing/2014/main" id="{4AF847E3-A911-4C0F-B6A2-9334BB260FA4}"/>
              </a:ext>
            </a:extLst>
          </p:cNvPr>
          <p:cNvSpPr/>
          <p:nvPr/>
        </p:nvSpPr>
        <p:spPr>
          <a:xfrm>
            <a:off x="2330214" y="41096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4242839" y="41096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4F7BA34-0BB4-4FDB-B194-EA454B156B02}"/>
              </a:ext>
            </a:extLst>
          </p:cNvPr>
          <p:cNvSpPr/>
          <p:nvPr/>
        </p:nvSpPr>
        <p:spPr>
          <a:xfrm>
            <a:off x="5709283" y="41096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5F10CDBA-3369-8D4E-81E9-2B5D102D841F}"/>
              </a:ext>
            </a:extLst>
          </p:cNvPr>
          <p:cNvSpPr/>
          <p:nvPr/>
        </p:nvSpPr>
        <p:spPr>
          <a:xfrm>
            <a:off x="3119481" y="410964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63DEDD3A-BA76-8E82-E5FB-AFEFF458347C}"/>
              </a:ext>
            </a:extLst>
          </p:cNvPr>
          <p:cNvCxnSpPr>
            <a:cxnSpLocks/>
          </p:cNvCxnSpPr>
          <p:nvPr/>
        </p:nvCxnSpPr>
        <p:spPr>
          <a:xfrm>
            <a:off x="4077326" y="387686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B42603F-BF12-393A-5604-D1F8B21ACE34}"/>
              </a:ext>
            </a:extLst>
          </p:cNvPr>
          <p:cNvCxnSpPr>
            <a:cxnSpLocks/>
          </p:cNvCxnSpPr>
          <p:nvPr/>
        </p:nvCxnSpPr>
        <p:spPr>
          <a:xfrm>
            <a:off x="5458920" y="387686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1E6F5DD-8473-D90B-6CBC-2E888A4AA6FA}"/>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714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water</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793165"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4678876"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40E7C2F4-6F81-E746-B1AB-3FC8F9A9D638}"/>
              </a:ext>
            </a:extLst>
          </p:cNvPr>
          <p:cNvSpPr/>
          <p:nvPr/>
        </p:nvSpPr>
        <p:spPr>
          <a:xfrm>
            <a:off x="3802566"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7752EB9-F0B3-9141-830D-C71870F605F2}"/>
              </a:ext>
            </a:extLst>
          </p:cNvPr>
          <p:cNvSpPr/>
          <p:nvPr/>
        </p:nvSpPr>
        <p:spPr>
          <a:xfrm>
            <a:off x="5698496"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5B5DA4FA-1DA5-2981-B069-F53024780CC7}"/>
              </a:ext>
            </a:extLst>
          </p:cNvPr>
          <p:cNvCxnSpPr>
            <a:cxnSpLocks/>
          </p:cNvCxnSpPr>
          <p:nvPr/>
        </p:nvCxnSpPr>
        <p:spPr>
          <a:xfrm>
            <a:off x="5475456" y="383189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675C08E-BAE4-69E0-CA2E-8F28E49241B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43028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today</a:t>
            </a:r>
          </a:p>
        </p:txBody>
      </p:sp>
      <p:sp>
        <p:nvSpPr>
          <p:cNvPr id="2" name="Rectangle 1">
            <a:extLst>
              <a:ext uri="{FF2B5EF4-FFF2-40B4-BE49-F238E27FC236}">
                <a16:creationId xmlns:a16="http://schemas.microsoft.com/office/drawing/2014/main" id="{4AF847E3-A911-4C0F-B6A2-9334BB260FA4}"/>
              </a:ext>
            </a:extLst>
          </p:cNvPr>
          <p:cNvSpPr/>
          <p:nvPr/>
        </p:nvSpPr>
        <p:spPr>
          <a:xfrm>
            <a:off x="2377884"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4060739" y="407026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325B7FD2-1EDC-7646-8B34-6022C49FECA7}"/>
              </a:ext>
            </a:extLst>
          </p:cNvPr>
          <p:cNvSpPr/>
          <p:nvPr/>
        </p:nvSpPr>
        <p:spPr>
          <a:xfrm>
            <a:off x="3063684"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A2AA71E-4F7C-AF4E-A17B-D2B1A938B4DE}"/>
              </a:ext>
            </a:extLst>
          </p:cNvPr>
          <p:cNvSpPr/>
          <p:nvPr/>
        </p:nvSpPr>
        <p:spPr>
          <a:xfrm>
            <a:off x="5423554" y="407026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1485183B-42BE-9AA8-4DD4-EB9AFE06F22B}"/>
              </a:ext>
            </a:extLst>
          </p:cNvPr>
          <p:cNvCxnSpPr>
            <a:cxnSpLocks/>
          </p:cNvCxnSpPr>
          <p:nvPr/>
        </p:nvCxnSpPr>
        <p:spPr>
          <a:xfrm>
            <a:off x="5209083" y="3931241"/>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591E21B-BA5F-7836-E1E5-F6B7AB8F0540}"/>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tar: 5 Points 8">
            <a:extLst>
              <a:ext uri="{FF2B5EF4-FFF2-40B4-BE49-F238E27FC236}">
                <a16:creationId xmlns:a16="http://schemas.microsoft.com/office/drawing/2014/main" id="{C752A7F7-345A-8EA4-4287-AED98B2D09F4}"/>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3035708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very</a:t>
            </a:r>
          </a:p>
        </p:txBody>
      </p:sp>
      <p:sp>
        <p:nvSpPr>
          <p:cNvPr id="2" name="Rectangle 1">
            <a:extLst>
              <a:ext uri="{FF2B5EF4-FFF2-40B4-BE49-F238E27FC236}">
                <a16:creationId xmlns:a16="http://schemas.microsoft.com/office/drawing/2014/main" id="{4AF847E3-A911-4C0F-B6A2-9334BB260FA4}"/>
              </a:ext>
            </a:extLst>
          </p:cNvPr>
          <p:cNvSpPr/>
          <p:nvPr/>
        </p:nvSpPr>
        <p:spPr>
          <a:xfrm>
            <a:off x="3189253" y="399700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325B7FD2-1EDC-7646-8B34-6022C49FECA7}"/>
              </a:ext>
            </a:extLst>
          </p:cNvPr>
          <p:cNvSpPr/>
          <p:nvPr/>
        </p:nvSpPr>
        <p:spPr>
          <a:xfrm>
            <a:off x="4254223" y="400146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A2AA71E-4F7C-AF4E-A17B-D2B1A938B4DE}"/>
              </a:ext>
            </a:extLst>
          </p:cNvPr>
          <p:cNvSpPr/>
          <p:nvPr/>
        </p:nvSpPr>
        <p:spPr>
          <a:xfrm>
            <a:off x="5448548" y="399700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6EAB12F2-F5E9-CD49-A816-266EDA4F36CC}"/>
              </a:ext>
            </a:extLst>
          </p:cNvPr>
          <p:cNvCxnSpPr>
            <a:cxnSpLocks/>
          </p:cNvCxnSpPr>
          <p:nvPr/>
        </p:nvCxnSpPr>
        <p:spPr>
          <a:xfrm>
            <a:off x="4041503" y="3836398"/>
            <a:ext cx="117972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13D6FC9-D218-F52B-6410-8EC88BB7B493}"/>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tar: 5 Points 8">
            <a:extLst>
              <a:ext uri="{FF2B5EF4-FFF2-40B4-BE49-F238E27FC236}">
                <a16:creationId xmlns:a16="http://schemas.microsoft.com/office/drawing/2014/main" id="{C598D0A3-35B1-126F-5910-25CD1838C956}"/>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8533961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Their friend will stay here today.</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298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We will wait at the main gate today.</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74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Can you water the plants if it doesn’t rain?</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963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Sunday Fun</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On Sundays, Gail visits her brother at his farm. Gail loves to go to the farm because there is so much to do. She starts the day in the garden. If it did not rain, she sprays the plants with water.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Then, Gail and her brother walk on the trail from the garden to the pond. As they walk, Gail hunts for snail shells. When she finds shells, she tucks them in her pocket. She will paint them when she gets home.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At the pond, her brother likes to fish. He strings bait onto his fishing pole and waits for a bite. While they wait, Gail plays in the mud and clay. </a:t>
            </a:r>
          </a:p>
          <a:p>
            <a:pPr lvl="0">
              <a:lnSpc>
                <a:spcPct val="120000"/>
              </a:lnSpc>
              <a:buClr>
                <a:prstClr val="black"/>
              </a:buClr>
              <a:buSzPts val="6600"/>
              <a:defRPr/>
            </a:pPr>
            <a:endParaRPr lang="en-US" sz="3200" dirty="0">
              <a:solidFill>
                <a:prstClr val="black"/>
              </a:solidFill>
              <a:latin typeface="Century Gothic"/>
              <a:ea typeface="Century Gothic"/>
              <a:cs typeface="Century Gothic"/>
              <a:sym typeface="Century Gothic"/>
            </a:endParaRP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At the end of the day, they walk back up the trail to go home. As they walk, they see the sun set and the day fade away.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ir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0772501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957</TotalTime>
  <Words>1070</Words>
  <Application>Microsoft Macintosh PowerPoint</Application>
  <PresentationFormat>On-screen Show (4:3)</PresentationFormat>
  <Paragraphs>196</Paragraphs>
  <Slides>89</Slides>
  <Notes>35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89</vt:i4>
      </vt:variant>
    </vt:vector>
  </HeadingPairs>
  <TitlesOfParts>
    <vt:vector size="95"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41</cp:revision>
  <dcterms:created xsi:type="dcterms:W3CDTF">2022-06-06T14:24:31Z</dcterms:created>
  <dcterms:modified xsi:type="dcterms:W3CDTF">2022-08-02T19:17:57Z</dcterms:modified>
</cp:coreProperties>
</file>