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6"/>
  </p:notesMasterIdLst>
  <p:sldIdLst>
    <p:sldId id="2247" r:id="rId3"/>
    <p:sldId id="2199" r:id="rId4"/>
    <p:sldId id="3049" r:id="rId5"/>
    <p:sldId id="2248" r:id="rId6"/>
    <p:sldId id="2240" r:id="rId7"/>
    <p:sldId id="2238" r:id="rId8"/>
    <p:sldId id="2241" r:id="rId9"/>
    <p:sldId id="2198" r:id="rId10"/>
    <p:sldId id="4220" r:id="rId11"/>
    <p:sldId id="4221" r:id="rId12"/>
    <p:sldId id="4222" r:id="rId13"/>
    <p:sldId id="4223" r:id="rId14"/>
    <p:sldId id="4224" r:id="rId15"/>
    <p:sldId id="4225" r:id="rId16"/>
    <p:sldId id="4226" r:id="rId17"/>
    <p:sldId id="4227" r:id="rId18"/>
    <p:sldId id="4228" r:id="rId19"/>
    <p:sldId id="4229" r:id="rId20"/>
    <p:sldId id="4230" r:id="rId21"/>
    <p:sldId id="4231" r:id="rId22"/>
    <p:sldId id="4232" r:id="rId23"/>
    <p:sldId id="4233" r:id="rId24"/>
    <p:sldId id="4234" r:id="rId25"/>
    <p:sldId id="4235" r:id="rId26"/>
    <p:sldId id="4236" r:id="rId27"/>
    <p:sldId id="2242" r:id="rId28"/>
    <p:sldId id="2200" r:id="rId29"/>
    <p:sldId id="2201" r:id="rId30"/>
    <p:sldId id="2243" r:id="rId31"/>
    <p:sldId id="2202" r:id="rId32"/>
    <p:sldId id="2244" r:id="rId33"/>
    <p:sldId id="2203" r:id="rId34"/>
    <p:sldId id="4252" r:id="rId35"/>
    <p:sldId id="3168" r:id="rId36"/>
    <p:sldId id="3169" r:id="rId37"/>
    <p:sldId id="2729" r:id="rId38"/>
    <p:sldId id="3170" r:id="rId39"/>
    <p:sldId id="3830" r:id="rId40"/>
    <p:sldId id="3130" r:id="rId41"/>
    <p:sldId id="3171" r:id="rId42"/>
    <p:sldId id="3131" r:id="rId43"/>
    <p:sldId id="3172" r:id="rId44"/>
    <p:sldId id="3173" r:id="rId45"/>
    <p:sldId id="2213" r:id="rId46"/>
    <p:sldId id="2214" r:id="rId47"/>
    <p:sldId id="2245" r:id="rId48"/>
    <p:sldId id="2216" r:id="rId49"/>
    <p:sldId id="2250" r:id="rId50"/>
    <p:sldId id="2217" r:id="rId51"/>
    <p:sldId id="368" r:id="rId52"/>
    <p:sldId id="4253" r:id="rId53"/>
    <p:sldId id="4238" r:id="rId54"/>
    <p:sldId id="4239" r:id="rId55"/>
    <p:sldId id="4240" r:id="rId56"/>
    <p:sldId id="4241" r:id="rId57"/>
    <p:sldId id="2376" r:id="rId58"/>
    <p:sldId id="4254" r:id="rId59"/>
    <p:sldId id="2221" r:id="rId60"/>
    <p:sldId id="3050" r:id="rId61"/>
    <p:sldId id="4243" r:id="rId62"/>
    <p:sldId id="4242" r:id="rId63"/>
    <p:sldId id="4244" r:id="rId64"/>
    <p:sldId id="4245" r:id="rId65"/>
    <p:sldId id="4246" r:id="rId66"/>
    <p:sldId id="4247" r:id="rId67"/>
    <p:sldId id="4248" r:id="rId68"/>
    <p:sldId id="4249" r:id="rId69"/>
    <p:sldId id="4250" r:id="rId70"/>
    <p:sldId id="4251" r:id="rId71"/>
    <p:sldId id="2224" r:id="rId72"/>
    <p:sldId id="2226" r:id="rId73"/>
    <p:sldId id="2227" r:id="rId74"/>
    <p:sldId id="872" r:id="rId75"/>
    <p:sldId id="869" r:id="rId76"/>
    <p:sldId id="875" r:id="rId77"/>
    <p:sldId id="878" r:id="rId78"/>
    <p:sldId id="881" r:id="rId79"/>
    <p:sldId id="2228" r:id="rId80"/>
    <p:sldId id="2125" r:id="rId81"/>
    <p:sldId id="884" r:id="rId82"/>
    <p:sldId id="2229" r:id="rId83"/>
    <p:sldId id="2223" r:id="rId84"/>
    <p:sldId id="2230" r:id="rId85"/>
    <p:sldId id="2487" r:id="rId86"/>
    <p:sldId id="2488" r:id="rId87"/>
    <p:sldId id="2489" r:id="rId88"/>
    <p:sldId id="2234" r:id="rId89"/>
    <p:sldId id="2235" r:id="rId90"/>
    <p:sldId id="2158" r:id="rId91"/>
    <p:sldId id="2159" r:id="rId92"/>
    <p:sldId id="2166" r:id="rId93"/>
    <p:sldId id="2225" r:id="rId94"/>
    <p:sldId id="2236"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9"/>
    <p:restoredTop sz="78762"/>
  </p:normalViewPr>
  <p:slideViewPr>
    <p:cSldViewPr snapToGrid="0" snapToObjects="1">
      <p:cViewPr varScale="1">
        <p:scale>
          <a:sx n="102" d="100"/>
          <a:sy n="102" d="100"/>
        </p:scale>
        <p:origin x="1360"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7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7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8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76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243210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739123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3996258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78587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4159066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213432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429476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2878401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/aw/ sound. In this case, the AU in because would be temporarily irregular until lesson 93 when AU /aw/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8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6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56380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7853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2509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1640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9347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2862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0020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73190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34300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935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5949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53129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5440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1622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2824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1738062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67a</a:t>
            </a:r>
          </a:p>
          <a:p>
            <a:pPr algn="ctr"/>
            <a:r>
              <a:rPr lang="en-US" sz="6000" b="1" dirty="0">
                <a:solidFill>
                  <a:srgbClr val="E05436"/>
                </a:solidFill>
                <a:latin typeface="Century Gothic" panose="020B0502020202020204" pitchFamily="34" charset="0"/>
              </a:rPr>
              <a:t>Compound Words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9113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6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241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893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61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609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04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972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7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19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976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0042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7438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8967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238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6865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1815437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27909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106059" y="3429000"/>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3225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itle 1">
            <a:extLst>
              <a:ext uri="{FF2B5EF4-FFF2-40B4-BE49-F238E27FC236}">
                <a16:creationId xmlns:a16="http://schemas.microsoft.com/office/drawing/2014/main" id="{5B2F8DC7-F972-962F-4E63-4FEBC2576821}"/>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126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dad</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itle 1">
            <a:extLst>
              <a:ext uri="{FF2B5EF4-FFF2-40B4-BE49-F238E27FC236}">
                <a16:creationId xmlns:a16="http://schemas.microsoft.com/office/drawing/2014/main" id="{DA36D9CB-A558-FD8B-8A59-21ED47D30172}"/>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3544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994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37CA59-B901-3E23-B9D2-B159BDAB137A}"/>
              </a:ext>
            </a:extLst>
          </p:cNvPr>
          <p:cNvSpPr txBox="1">
            <a:spLocks/>
          </p:cNvSpPr>
          <p:nvPr/>
        </p:nvSpPr>
        <p:spPr>
          <a:xfrm>
            <a:off x="243070" y="2542520"/>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ontent Placeholder 2">
            <a:extLst>
              <a:ext uri="{FF2B5EF4-FFF2-40B4-BE49-F238E27FC236}">
                <a16:creationId xmlns:a16="http://schemas.microsoft.com/office/drawing/2014/main" id="{D765E227-98B1-54AE-00F9-F9F68B6435CA}"/>
              </a:ext>
            </a:extLst>
          </p:cNvPr>
          <p:cNvSpPr txBox="1">
            <a:spLocks/>
          </p:cNvSpPr>
          <p:nvPr/>
        </p:nvSpPr>
        <p:spPr>
          <a:xfrm>
            <a:off x="5845219" y="2542520"/>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2222E-6 -3.7037E-7 L 0.1085 -0.00069 " pathEditMode="relative" rAng="0" ptsTypes="AA">
                                      <p:cBhvr>
                                        <p:cTn id="14" dur="2000" fill="hold"/>
                                        <p:tgtEl>
                                          <p:spTgt spid="4"/>
                                        </p:tgtEl>
                                        <p:attrNameLst>
                                          <p:attrName>ppt_x</p:attrName>
                                          <p:attrName>ppt_y</p:attrName>
                                        </p:attrNameLst>
                                      </p:cBhvr>
                                      <p:rCtr x="5417" y="-46"/>
                                    </p:animMotion>
                                  </p:childTnLst>
                                </p:cTn>
                              </p:par>
                              <p:par>
                                <p:cTn id="15" presetID="42" presetClass="path" presetSubtype="0" accel="50000" decel="50000" fill="hold" grpId="1" nodeType="withEffect">
                                  <p:stCondLst>
                                    <p:cond delay="0"/>
                                  </p:stCondLst>
                                  <p:childTnLst>
                                    <p:animMotion origin="layout" path="M -3.61111E-6 -3.7037E-7 L -0.17048 0.00093 " pathEditMode="relative" rAng="0" ptsTypes="AA">
                                      <p:cBhvr>
                                        <p:cTn id="16" dur="2000" fill="hold"/>
                                        <p:tgtEl>
                                          <p:spTgt spid="5"/>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67a</a:t>
            </a:r>
          </a:p>
          <a:p>
            <a:pPr algn="ctr"/>
            <a:r>
              <a:rPr lang="en-US" sz="4800" b="1" dirty="0">
                <a:solidFill>
                  <a:srgbClr val="E05436"/>
                </a:solidFill>
                <a:latin typeface="Century Gothic" panose="020B0502020202020204" pitchFamily="34" charset="0"/>
              </a:rPr>
              <a:t>Compound Words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37CA59-B901-3E23-B9D2-B159BDAB137A}"/>
              </a:ext>
            </a:extLst>
          </p:cNvPr>
          <p:cNvSpPr txBox="1">
            <a:spLocks/>
          </p:cNvSpPr>
          <p:nvPr/>
        </p:nvSpPr>
        <p:spPr>
          <a:xfrm>
            <a:off x="243070" y="2542520"/>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ontent Placeholder 2">
            <a:extLst>
              <a:ext uri="{FF2B5EF4-FFF2-40B4-BE49-F238E27FC236}">
                <a16:creationId xmlns:a16="http://schemas.microsoft.com/office/drawing/2014/main" id="{D765E227-98B1-54AE-00F9-F9F68B6435CA}"/>
              </a:ext>
            </a:extLst>
          </p:cNvPr>
          <p:cNvSpPr txBox="1">
            <a:spLocks/>
          </p:cNvSpPr>
          <p:nvPr/>
        </p:nvSpPr>
        <p:spPr>
          <a:xfrm>
            <a:off x="5845219" y="2542520"/>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stand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048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3.7037E-7 L 0.1085 -0.00069 " pathEditMode="relative" rAng="0" ptsTypes="AA">
                                      <p:cBhvr>
                                        <p:cTn id="10" dur="2000" fill="hold"/>
                                        <p:tgtEl>
                                          <p:spTgt spid="4"/>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3.7037E-7 L -0.17048 0.00093 " pathEditMode="relative" rAng="0" ptsTypes="AA">
                                      <p:cBhvr>
                                        <p:cTn id="12" dur="2000" fill="hold"/>
                                        <p:tgtEl>
                                          <p:spTgt spid="5"/>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90503" y="169231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itself</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670079" y="3431894"/>
            <a:ext cx="380383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cannot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90502" y="51656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uphill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10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784615" y="1698103"/>
            <a:ext cx="55747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backpack</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498291" y="3431894"/>
            <a:ext cx="414741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bulldog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785824" y="5169060"/>
            <a:ext cx="357234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suntan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28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784615" y="1698103"/>
            <a:ext cx="55747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sandlot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700558" y="3420319"/>
            <a:ext cx="574287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sometimes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838533" y="5159897"/>
            <a:ext cx="54669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something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409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67a</a:t>
            </a:r>
          </a:p>
          <a:p>
            <a:pPr algn="ctr"/>
            <a:r>
              <a:rPr lang="en-US" sz="4800" b="1" dirty="0">
                <a:solidFill>
                  <a:srgbClr val="E05436"/>
                </a:solidFill>
                <a:latin typeface="Century Gothic" panose="020B0502020202020204" pitchFamily="34" charset="0"/>
              </a:rPr>
              <a:t>Compound Words</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2608350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804266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106059" y="3429000"/>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2989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104373" y="3777108"/>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067B185-2813-AE6A-5234-F863B6D31D40}"/>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2097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dad</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104373" y="3777108"/>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1E53840-9CC5-4484-FC35-DBB729562201}"/>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76293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895777"/>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sometimes</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22224"/>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himself</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55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895777"/>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backpack</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22224"/>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stepmom</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44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7CFC1E-BD8F-E29D-EF54-D1E71C811340}"/>
              </a:ext>
            </a:extLst>
          </p:cNvPr>
          <p:cNvGrpSpPr/>
          <p:nvPr/>
        </p:nvGrpSpPr>
        <p:grpSpPr>
          <a:xfrm>
            <a:off x="8568422" y="6187897"/>
            <a:ext cx="576775" cy="654148"/>
            <a:chOff x="8568422" y="6187897"/>
            <a:chExt cx="576775" cy="654148"/>
          </a:xfrm>
        </p:grpSpPr>
        <p:sp>
          <p:nvSpPr>
            <p:cNvPr id="8" name="Rectangle 7">
              <a:extLst>
                <a:ext uri="{FF2B5EF4-FFF2-40B4-BE49-F238E27FC236}">
                  <a16:creationId xmlns:a16="http://schemas.microsoft.com/office/drawing/2014/main" id="{AC9CACB1-FD5E-3246-7BEB-23FA3FAB0975}"/>
                </a:ext>
              </a:extLst>
            </p:cNvPr>
            <p:cNvSpPr/>
            <p:nvPr/>
          </p:nvSpPr>
          <p:spPr>
            <a:xfrm>
              <a:off x="8568422" y="6187897"/>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7BC4FC-24B7-9C6F-2D0C-88AA5C1D21B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mom</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5040896" cy="41985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8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743200" y="3429001"/>
            <a:ext cx="3678866" cy="39872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9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off</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232838" y="3237741"/>
            <a:ext cx="3612382" cy="48365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6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800" b="1" dirty="0">
                <a:solidFill>
                  <a:prstClr val="black"/>
                </a:solidFill>
                <a:latin typeface="Century Gothic" panose="020B0502020202020204" pitchFamily="34" charset="0"/>
              </a:rPr>
              <a:t>p</a:t>
            </a: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8774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232838" y="3365331"/>
            <a:ext cx="3612382" cy="48365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1.1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2610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732567" y="3229640"/>
            <a:ext cx="3093537" cy="42796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16667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egg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763386"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0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bath</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tub</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020188" y="3237741"/>
            <a:ext cx="4189228" cy="44112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5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1573618" y="3344066"/>
            <a:ext cx="5039832" cy="483654"/>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drum</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1701208" y="3344066"/>
            <a:ext cx="5039832" cy="483654"/>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50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frog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424223" y="3344067"/>
            <a:ext cx="4253024" cy="39859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8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78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23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3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09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700">
                <a:latin typeface="Century Gothic"/>
              </a:rPr>
              <a:t>fr</a:t>
            </a:r>
            <a:r>
              <a:rPr lang="en-US" sz="11500" b="1" spc="300">
                <a:latin typeface="Century Gothic"/>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174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8">
            <a:extLst>
              <a:ext uri="{FF2B5EF4-FFF2-40B4-BE49-F238E27FC236}">
                <a16:creationId xmlns:a16="http://schemas.microsoft.com/office/drawing/2014/main" id="{5D68A730-D33D-22D0-5481-737A57B2039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05080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went on a long hike by himself.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9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friend likes softball and kickball.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Pete got something from the sandbox.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0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Mo and the Sandbox</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Mo was at home with his grandmom. Mo sat in his sandbox while grandmom swept the tile. When grandmom was done with the tile she yelled to Mo, “bath time!”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397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Mo did not want to take a bath. He still wanted to sit in his sandbox. “Mo, you must get in the bathtub because you are full of sand,” said grandmom. “OK, fine,” said Mo. He picked up his stuff from the sandbox and got in the bathtub.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When Mo was done with his bath he sat with grandmom. “Can I tell you something, grandmom? The bath was not so bad. It got rid of all the sand just like you said.” Grandmom gave Mo a big hug and a kiss.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991</TotalTime>
  <Words>1121</Words>
  <Application>Microsoft Macintosh PowerPoint</Application>
  <PresentationFormat>On-screen Show (4:3)</PresentationFormat>
  <Paragraphs>211</Paragraphs>
  <Slides>93</Slides>
  <Notes>43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93</vt:i4>
      </vt:variant>
    </vt:vector>
  </HeadingPairs>
  <TitlesOfParts>
    <vt:vector size="99"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2022-07-31T14:12:21Z</dcterms:modified>
</cp:coreProperties>
</file>