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7"/>
  </p:notesMasterIdLst>
  <p:sldIdLst>
    <p:sldId id="2247" r:id="rId2"/>
    <p:sldId id="2199" r:id="rId3"/>
    <p:sldId id="3049" r:id="rId4"/>
    <p:sldId id="2248" r:id="rId5"/>
    <p:sldId id="2240" r:id="rId6"/>
    <p:sldId id="2238" r:id="rId7"/>
    <p:sldId id="2241" r:id="rId8"/>
    <p:sldId id="2198" r:id="rId9"/>
    <p:sldId id="4186" r:id="rId10"/>
    <p:sldId id="4202" r:id="rId11"/>
    <p:sldId id="4187" r:id="rId12"/>
    <p:sldId id="4188" r:id="rId13"/>
    <p:sldId id="4189" r:id="rId14"/>
    <p:sldId id="4190" r:id="rId15"/>
    <p:sldId id="4191" r:id="rId16"/>
    <p:sldId id="4192" r:id="rId17"/>
    <p:sldId id="4193" r:id="rId18"/>
    <p:sldId id="4194" r:id="rId19"/>
    <p:sldId id="4195" r:id="rId20"/>
    <p:sldId id="4196" r:id="rId21"/>
    <p:sldId id="4197" r:id="rId22"/>
    <p:sldId id="4198" r:id="rId23"/>
    <p:sldId id="4199" r:id="rId24"/>
    <p:sldId id="4200" r:id="rId25"/>
    <p:sldId id="4201" r:id="rId26"/>
    <p:sldId id="2242" r:id="rId27"/>
    <p:sldId id="2200" r:id="rId28"/>
    <p:sldId id="2201" r:id="rId29"/>
    <p:sldId id="2243" r:id="rId30"/>
    <p:sldId id="2202" r:id="rId31"/>
    <p:sldId id="2244" r:id="rId32"/>
    <p:sldId id="2203" r:id="rId33"/>
    <p:sldId id="3151" r:id="rId34"/>
    <p:sldId id="2138" r:id="rId35"/>
    <p:sldId id="2691" r:id="rId36"/>
    <p:sldId id="3828" r:id="rId37"/>
    <p:sldId id="3867" r:id="rId38"/>
    <p:sldId id="3868" r:id="rId39"/>
    <p:sldId id="4206" r:id="rId40"/>
    <p:sldId id="2213" r:id="rId41"/>
    <p:sldId id="2214" r:id="rId42"/>
    <p:sldId id="2245" r:id="rId43"/>
    <p:sldId id="2216" r:id="rId44"/>
    <p:sldId id="2250" r:id="rId45"/>
    <p:sldId id="2217" r:id="rId46"/>
    <p:sldId id="368" r:id="rId47"/>
    <p:sldId id="4203" r:id="rId48"/>
    <p:sldId id="4204" r:id="rId49"/>
    <p:sldId id="4205" r:id="rId50"/>
    <p:sldId id="2348" r:id="rId51"/>
    <p:sldId id="2221" r:id="rId52"/>
    <p:sldId id="2222" r:id="rId53"/>
    <p:sldId id="2224" r:id="rId54"/>
    <p:sldId id="2226" r:id="rId55"/>
    <p:sldId id="2227" r:id="rId56"/>
    <p:sldId id="866" r:id="rId57"/>
    <p:sldId id="1040" r:id="rId58"/>
    <p:sldId id="872" r:id="rId59"/>
    <p:sldId id="869" r:id="rId60"/>
    <p:sldId id="2228" r:id="rId61"/>
    <p:sldId id="2125" r:id="rId62"/>
    <p:sldId id="875" r:id="rId63"/>
    <p:sldId id="878" r:id="rId64"/>
    <p:sldId id="2229" r:id="rId65"/>
    <p:sldId id="2223" r:id="rId66"/>
    <p:sldId id="2230" r:id="rId67"/>
    <p:sldId id="2481" r:id="rId68"/>
    <p:sldId id="2482" r:id="rId69"/>
    <p:sldId id="2483" r:id="rId70"/>
    <p:sldId id="2234" r:id="rId71"/>
    <p:sldId id="2235" r:id="rId72"/>
    <p:sldId id="2158" r:id="rId73"/>
    <p:sldId id="2159" r:id="rId74"/>
    <p:sldId id="2225" r:id="rId75"/>
    <p:sldId id="2236" r:id="rId7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98"/>
    <p:restoredTop sz="78695"/>
  </p:normalViewPr>
  <p:slideViewPr>
    <p:cSldViewPr snapToGrid="0" snapToObjects="1">
      <p:cViewPr varScale="1">
        <p:scale>
          <a:sx n="102" d="100"/>
          <a:sy n="102" d="100"/>
        </p:scale>
        <p:origin x="1440" y="16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8/10/relationships/authors" Targe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7/31/22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5616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40</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41</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46</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47038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DF6DE2-9954-7347-964E-BA9B438BA1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0647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52</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54</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55</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63+</a:t>
            </a:r>
          </a:p>
          <a:p>
            <a:endParaRPr lang="en-US" dirty="0"/>
          </a:p>
          <a:p>
            <a:r>
              <a:rPr lang="en-US" dirty="0"/>
              <a:t>W is silent.</a:t>
            </a:r>
          </a:p>
          <a:p>
            <a:r>
              <a:rPr lang="en-US" dirty="0"/>
              <a:t>O represents the /</a:t>
            </a:r>
            <a:r>
              <a:rPr lang="en-US" dirty="0" err="1"/>
              <a:t>ū</a:t>
            </a:r>
            <a:r>
              <a:rPr lang="en-US" dirty="0"/>
              <a:t>/ sound.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TW in TWO can be connected with other TW words related to the number 2 (e.g., TWIN, TWELVE, TWICE). This connection can help children remember why TWO is spelled with a 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1234055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63+</a:t>
            </a:r>
          </a:p>
          <a:p>
            <a:endParaRPr lang="en-US" dirty="0"/>
          </a:p>
          <a:p>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ES spells /z/. This is an irregular way to add the -ES ending to a word.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7313808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Lessons 64-73</a:t>
            </a:r>
          </a:p>
          <a:p>
            <a:pPr defTabSz="966612">
              <a:defRPr/>
            </a:pPr>
            <a:endParaRPr lang="en-US" dirty="0"/>
          </a:p>
          <a:p>
            <a:pPr defTabSz="966612">
              <a:defRPr/>
            </a:pPr>
            <a:r>
              <a:rPr lang="en-US" dirty="0"/>
              <a:t>A represents either the /</a:t>
            </a:r>
            <a:r>
              <a:rPr lang="en-US" dirty="0" err="1"/>
              <a:t>ĕ</a:t>
            </a:r>
            <a:r>
              <a:rPr lang="en-US" dirty="0"/>
              <a:t>/ sound or the /</a:t>
            </a:r>
            <a:r>
              <a:rPr lang="en-US" dirty="0" err="1"/>
              <a:t>ĭ</a:t>
            </a:r>
            <a:r>
              <a:rPr lang="en-US" dirty="0"/>
              <a:t>/ sound, depending on dialect.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 /</a:t>
            </a:r>
            <a:r>
              <a:rPr lang="en-US" dirty="0" err="1"/>
              <a:t>ē</a:t>
            </a:r>
            <a:r>
              <a:rPr lang="en-US" dirty="0"/>
              <a:t>/ has not been introduced yet.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16198188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Lessons 64-73</a:t>
            </a:r>
          </a:p>
          <a:p>
            <a:pPr defTabSz="966612">
              <a:defRPr/>
            </a:pPr>
            <a:endParaRPr lang="en-US" dirty="0"/>
          </a:p>
          <a:p>
            <a:pPr defTabSz="966612">
              <a:defRPr/>
            </a:pPr>
            <a:r>
              <a:rPr lang="en-US" dirty="0"/>
              <a:t>A represents either the /</a:t>
            </a:r>
            <a:r>
              <a:rPr lang="en-US" dirty="0" err="1"/>
              <a:t>ĕ</a:t>
            </a:r>
            <a:r>
              <a:rPr lang="en-US" dirty="0"/>
              <a:t>/ sound or the /</a:t>
            </a:r>
            <a:r>
              <a:rPr lang="en-US" dirty="0" err="1"/>
              <a:t>ĭ</a:t>
            </a:r>
            <a:r>
              <a:rPr lang="en-US" dirty="0"/>
              <a:t>/ sound, depending on dialect.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 /</a:t>
            </a:r>
            <a:r>
              <a:rPr lang="en-US" dirty="0" err="1"/>
              <a:t>ē</a:t>
            </a:r>
            <a:r>
              <a:rPr lang="en-US" dirty="0"/>
              <a:t>/ has not been introduced yet.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13146571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60</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61</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65+</a:t>
            </a:r>
          </a:p>
          <a:p>
            <a:pPr defTabSz="966612">
              <a:defRPr/>
            </a:pPr>
            <a:endParaRPr lang="en-US" dirty="0"/>
          </a:p>
          <a:p>
            <a:pPr defTabSz="966612">
              <a:defRPr/>
            </a:pPr>
            <a:r>
              <a:rPr lang="en-US" dirty="0"/>
              <a:t>EE represents the /</a:t>
            </a:r>
            <a:r>
              <a:rPr lang="en-US" dirty="0" err="1"/>
              <a:t>ĕ</a:t>
            </a:r>
            <a:r>
              <a:rPr lang="en-US" dirty="0"/>
              <a:t>/ sound or the /</a:t>
            </a:r>
            <a:r>
              <a:rPr lang="en-US" dirty="0" err="1"/>
              <a:t>ĭ</a:t>
            </a:r>
            <a:r>
              <a:rPr lang="en-US" dirty="0"/>
              <a:t>/ sound, depending on dialect. </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some dialects, the EE in been is pronounced /</a:t>
            </a:r>
            <a:r>
              <a:rPr lang="en-US" dirty="0" err="1"/>
              <a:t>ē</a:t>
            </a:r>
            <a:r>
              <a:rPr lang="en-US" dirty="0"/>
              <a:t>/. In this case, been would be temporarily irregular until lesson 85 when EE /</a:t>
            </a:r>
            <a:r>
              <a:rPr lang="en-US" dirty="0" err="1"/>
              <a:t>ē</a:t>
            </a:r>
            <a:r>
              <a:rPr lang="en-US" dirty="0"/>
              <a:t>/ is introduced.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5454233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65+</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b="0" dirty="0" err="1"/>
              <a:t>ū</a:t>
            </a:r>
            <a:r>
              <a:rPr lang="en-US" b="0" dirty="0"/>
              <a:t>/</a:t>
            </a:r>
            <a:r>
              <a:rPr lang="en-US" b="1" dirty="0"/>
              <a:t> </a:t>
            </a:r>
            <a:r>
              <a:rPr lang="en-US" b="0" dirty="0"/>
              <a:t>sound.</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5956834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64</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66</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70</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71</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27</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28</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4703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DF6DE2-9954-7347-964E-BA9B438BA1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0647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7/31/22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7/31/22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7/31/22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2210761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1293784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7/31/22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7/31/22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7/31/22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7/31/22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77"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1.png"/></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65</a:t>
            </a:r>
          </a:p>
          <a:p>
            <a:pPr algn="ctr"/>
            <a:r>
              <a:rPr lang="en-US" sz="6000" b="1" dirty="0">
                <a:solidFill>
                  <a:srgbClr val="E05436"/>
                </a:solidFill>
                <a:latin typeface="Century Gothic" panose="020B0502020202020204" pitchFamily="34" charset="0"/>
              </a:rPr>
              <a:t>-ing</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g</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2034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c</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15475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59715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7649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o</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3248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92654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46588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nk</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81168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ng</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7585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wh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15056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ph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30255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6102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0575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Century Gothic"/>
                <a:ea typeface="Calibri"/>
                <a:cs typeface="Calibri"/>
                <a:sym typeface="Century Gothic"/>
              </a:rPr>
              <a:t>sh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19313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Century Gothic"/>
                <a:ea typeface="Calibri"/>
                <a:cs typeface="Calibri"/>
                <a:sym typeface="Century Gothic"/>
              </a:rPr>
              <a:t>ck</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263625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Century Gothic"/>
                <a:ea typeface="Calibri"/>
                <a:cs typeface="Calibri"/>
                <a:sym typeface="Century Gothic"/>
              </a:rPr>
              <a:t>s</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966388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101043FE-F0F8-1A83-C632-B217BB9212CA}"/>
              </a:ext>
            </a:extLst>
          </p:cNvPr>
          <p:cNvSpPr txBox="1">
            <a:spLocks noChangeArrowheads="1"/>
          </p:cNvSpPr>
          <p:nvPr/>
        </p:nvSpPr>
        <p:spPr bwMode="auto">
          <a:xfrm>
            <a:off x="464008" y="217833"/>
            <a:ext cx="5980784" cy="264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a:t>
            </a:r>
          </a:p>
        </p:txBody>
      </p:sp>
      <p:sp>
        <p:nvSpPr>
          <p:cNvPr id="17" name="Rectangle 16">
            <a:extLst>
              <a:ext uri="{FF2B5EF4-FFF2-40B4-BE49-F238E27FC236}">
                <a16:creationId xmlns:a16="http://schemas.microsoft.com/office/drawing/2014/main" id="{0494F3E2-D13E-B90A-7BDC-553D784B430D}"/>
              </a:ext>
            </a:extLst>
          </p:cNvPr>
          <p:cNvSpPr/>
          <p:nvPr/>
        </p:nvSpPr>
        <p:spPr>
          <a:xfrm>
            <a:off x="1826453" y="2973185"/>
            <a:ext cx="520700" cy="481215"/>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44915CE-FD74-8E10-549D-E2A2D02107F6}"/>
              </a:ext>
            </a:extLst>
          </p:cNvPr>
          <p:cNvSpPr/>
          <p:nvPr/>
        </p:nvSpPr>
        <p:spPr>
          <a:xfrm>
            <a:off x="3479800" y="2973185"/>
            <a:ext cx="520700" cy="481215"/>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0DCCB804-C34C-3B1A-F660-DE3EDBB8F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9435" y="3763044"/>
            <a:ext cx="1258536" cy="1670623"/>
          </a:xfrm>
          <a:prstGeom prst="rect">
            <a:avLst/>
          </a:prstGeom>
          <a:ln w="12700">
            <a:solidFill>
              <a:schemeClr val="tx1"/>
            </a:solidFill>
          </a:ln>
        </p:spPr>
      </p:pic>
      <p:pic>
        <p:nvPicPr>
          <p:cNvPr id="9" name="Picture 8">
            <a:extLst>
              <a:ext uri="{FF2B5EF4-FFF2-40B4-BE49-F238E27FC236}">
                <a16:creationId xmlns:a16="http://schemas.microsoft.com/office/drawing/2014/main" id="{013CFC59-3F6F-DF14-4496-CCD603AA22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0882" y="3763043"/>
            <a:ext cx="1258536" cy="1670623"/>
          </a:xfrm>
          <a:prstGeom prst="rect">
            <a:avLst/>
          </a:prstGeom>
          <a:ln w="12700">
            <a:solidFill>
              <a:schemeClr val="tx1"/>
            </a:solidFill>
          </a:ln>
        </p:spPr>
      </p:pic>
      <p:sp>
        <p:nvSpPr>
          <p:cNvPr id="11" name="TextBox 21">
            <a:extLst>
              <a:ext uri="{FF2B5EF4-FFF2-40B4-BE49-F238E27FC236}">
                <a16:creationId xmlns:a16="http://schemas.microsoft.com/office/drawing/2014/main" id="{1D2EB36A-EB82-0B6C-4B9D-0ABEC666B736}"/>
              </a:ext>
            </a:extLst>
          </p:cNvPr>
          <p:cNvSpPr txBox="1">
            <a:spLocks noChangeArrowheads="1"/>
          </p:cNvSpPr>
          <p:nvPr/>
        </p:nvSpPr>
        <p:spPr bwMode="auto">
          <a:xfrm>
            <a:off x="5560252" y="3763043"/>
            <a:ext cx="282174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sing</a:t>
            </a:r>
          </a:p>
        </p:txBody>
      </p:sp>
    </p:spTree>
    <p:extLst>
      <p:ext uri="{BB962C8B-B14F-4D97-AF65-F5344CB8AC3E}">
        <p14:creationId xmlns:p14="http://schemas.microsoft.com/office/powerpoint/2010/main" val="96356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1C1E2490-9125-4193-9693-84B4E4294725}"/>
              </a:ext>
            </a:extLst>
          </p:cNvPr>
          <p:cNvSpPr txBox="1"/>
          <p:nvPr/>
        </p:nvSpPr>
        <p:spPr>
          <a:xfrm>
            <a:off x="393405" y="224703"/>
            <a:ext cx="4837814" cy="9774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I </a:t>
            </a:r>
            <a:r>
              <a:rPr kumimoji="0" lang="en-US" sz="5400" b="1" i="0" u="none" strike="noStrike" kern="1200" cap="none" spc="0" normalizeH="0" baseline="0" noProof="0" dirty="0">
                <a:ln>
                  <a:noFill/>
                </a:ln>
                <a:solidFill>
                  <a:srgbClr val="2C629F"/>
                </a:solidFill>
                <a:effectLst/>
                <a:uLnTx/>
                <a:uFillTx/>
                <a:latin typeface="Century Gothic"/>
                <a:ea typeface="+mn-ea"/>
                <a:cs typeface="+mn-cs"/>
                <a:sym typeface="Century Gothic"/>
              </a:rPr>
              <a:t>am</a:t>
            </a: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 going.</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6;p36">
            <a:extLst>
              <a:ext uri="{FF2B5EF4-FFF2-40B4-BE49-F238E27FC236}">
                <a16:creationId xmlns:a16="http://schemas.microsoft.com/office/drawing/2014/main" id="{65CCEE62-44F2-4240-AB27-CA1622556A8D}"/>
              </a:ext>
            </a:extLst>
          </p:cNvPr>
          <p:cNvSpPr txBox="1"/>
          <p:nvPr/>
        </p:nvSpPr>
        <p:spPr>
          <a:xfrm>
            <a:off x="393405" y="1593203"/>
            <a:ext cx="4837814" cy="9774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He</a:t>
            </a:r>
            <a:r>
              <a:rPr kumimoji="0" lang="en-US" sz="5400" b="1" i="0" u="none" strike="noStrike" kern="1200" cap="none" spc="0" normalizeH="0" baseline="0" noProof="0" dirty="0">
                <a:ln>
                  <a:noFill/>
                </a:ln>
                <a:solidFill>
                  <a:srgbClr val="4472C4"/>
                </a:solidFill>
                <a:effectLst/>
                <a:uLnTx/>
                <a:uFillTx/>
                <a:latin typeface="Century Gothic"/>
                <a:ea typeface="+mn-ea"/>
                <a:cs typeface="+mn-cs"/>
                <a:sym typeface="Century Gothic"/>
              </a:rPr>
              <a:t> </a:t>
            </a:r>
            <a:r>
              <a:rPr kumimoji="0" lang="en-US" sz="5400" b="1" i="0" u="none" strike="noStrike" kern="1200" cap="none" spc="0" normalizeH="0" baseline="0" noProof="0" dirty="0">
                <a:ln>
                  <a:noFill/>
                </a:ln>
                <a:solidFill>
                  <a:srgbClr val="2C629F"/>
                </a:solidFill>
                <a:effectLst/>
                <a:uLnTx/>
                <a:uFillTx/>
                <a:latin typeface="Century Gothic"/>
                <a:ea typeface="+mn-ea"/>
                <a:cs typeface="+mn-cs"/>
                <a:sym typeface="Century Gothic"/>
              </a:rPr>
              <a:t>is</a:t>
            </a:r>
            <a:r>
              <a:rPr kumimoji="0" lang="en-US" sz="5400" b="1" i="0" u="none" strike="noStrike" kern="1200" cap="none" spc="0" normalizeH="0" baseline="0" noProof="0" dirty="0">
                <a:ln>
                  <a:noFill/>
                </a:ln>
                <a:solidFill>
                  <a:srgbClr val="4472C4"/>
                </a:solidFill>
                <a:effectLst/>
                <a:uLnTx/>
                <a:uFillTx/>
                <a:latin typeface="Century Gothic"/>
                <a:ea typeface="+mn-ea"/>
                <a:cs typeface="+mn-cs"/>
                <a:sym typeface="Century Gothic"/>
              </a:rPr>
              <a:t> </a:t>
            </a: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going.</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 name="Google Shape;646;p36">
            <a:extLst>
              <a:ext uri="{FF2B5EF4-FFF2-40B4-BE49-F238E27FC236}">
                <a16:creationId xmlns:a16="http://schemas.microsoft.com/office/drawing/2014/main" id="{5F95BE29-EA4E-4F3A-9389-2F0F09CF237C}"/>
              </a:ext>
            </a:extLst>
          </p:cNvPr>
          <p:cNvSpPr txBox="1"/>
          <p:nvPr/>
        </p:nvSpPr>
        <p:spPr>
          <a:xfrm>
            <a:off x="393405" y="2961703"/>
            <a:ext cx="5337544" cy="9774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We</a:t>
            </a:r>
            <a:r>
              <a:rPr kumimoji="0" lang="en-US" sz="5400" b="1" i="0" u="none" strike="noStrike" kern="1200" cap="none" spc="0" normalizeH="0" baseline="0" noProof="0" dirty="0">
                <a:ln>
                  <a:noFill/>
                </a:ln>
                <a:solidFill>
                  <a:srgbClr val="4472C4"/>
                </a:solidFill>
                <a:effectLst/>
                <a:uLnTx/>
                <a:uFillTx/>
                <a:latin typeface="Century Gothic"/>
                <a:ea typeface="+mn-ea"/>
                <a:cs typeface="+mn-cs"/>
                <a:sym typeface="Century Gothic"/>
              </a:rPr>
              <a:t> </a:t>
            </a:r>
            <a:r>
              <a:rPr kumimoji="0" lang="en-US" sz="5400" b="1" i="0" u="none" strike="noStrike" kern="1200" cap="none" spc="0" normalizeH="0" baseline="0" noProof="0" dirty="0">
                <a:ln>
                  <a:noFill/>
                </a:ln>
                <a:solidFill>
                  <a:srgbClr val="2C629F"/>
                </a:solidFill>
                <a:effectLst/>
                <a:uLnTx/>
                <a:uFillTx/>
                <a:latin typeface="Century Gothic"/>
                <a:ea typeface="+mn-ea"/>
                <a:cs typeface="+mn-cs"/>
                <a:sym typeface="Century Gothic"/>
              </a:rPr>
              <a:t>are</a:t>
            </a:r>
            <a:r>
              <a:rPr kumimoji="0" lang="en-US" sz="5400" b="1" i="0" u="none" strike="noStrike" kern="1200" cap="none" spc="0" normalizeH="0" baseline="0" noProof="0" dirty="0">
                <a:ln>
                  <a:noFill/>
                </a:ln>
                <a:solidFill>
                  <a:srgbClr val="4472C4"/>
                </a:solidFill>
                <a:effectLst/>
                <a:uLnTx/>
                <a:uFillTx/>
                <a:latin typeface="Century Gothic"/>
                <a:ea typeface="+mn-ea"/>
                <a:cs typeface="+mn-cs"/>
                <a:sym typeface="Century Gothic"/>
              </a:rPr>
              <a:t> </a:t>
            </a: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going.</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 name="Google Shape;646;p36">
            <a:extLst>
              <a:ext uri="{FF2B5EF4-FFF2-40B4-BE49-F238E27FC236}">
                <a16:creationId xmlns:a16="http://schemas.microsoft.com/office/drawing/2014/main" id="{950EEA64-B2F1-4881-8B90-41313EF5523E}"/>
              </a:ext>
            </a:extLst>
          </p:cNvPr>
          <p:cNvSpPr txBox="1"/>
          <p:nvPr/>
        </p:nvSpPr>
        <p:spPr>
          <a:xfrm>
            <a:off x="393405" y="4330203"/>
            <a:ext cx="5337544" cy="9774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She </a:t>
            </a:r>
            <a:r>
              <a:rPr kumimoji="0" lang="en-US" sz="5400" b="1" i="0" u="none" strike="noStrike" kern="1200" cap="none" spc="0" normalizeH="0" baseline="0" noProof="0" dirty="0">
                <a:ln>
                  <a:noFill/>
                </a:ln>
                <a:solidFill>
                  <a:srgbClr val="2C629F"/>
                </a:solidFill>
                <a:effectLst/>
                <a:uLnTx/>
                <a:uFillTx/>
                <a:latin typeface="Century Gothic"/>
                <a:ea typeface="+mn-ea"/>
                <a:cs typeface="+mn-cs"/>
                <a:sym typeface="Century Gothic"/>
              </a:rPr>
              <a:t>was</a:t>
            </a: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 going.</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 name="Google Shape;646;p36">
            <a:extLst>
              <a:ext uri="{FF2B5EF4-FFF2-40B4-BE49-F238E27FC236}">
                <a16:creationId xmlns:a16="http://schemas.microsoft.com/office/drawing/2014/main" id="{F071362C-E88E-486D-A839-EE702BAA75D2}"/>
              </a:ext>
            </a:extLst>
          </p:cNvPr>
          <p:cNvSpPr txBox="1"/>
          <p:nvPr/>
        </p:nvSpPr>
        <p:spPr>
          <a:xfrm>
            <a:off x="393405" y="5698703"/>
            <a:ext cx="6294474" cy="9774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They </a:t>
            </a:r>
            <a:r>
              <a:rPr kumimoji="0" lang="en-US" sz="5400" b="1" i="0" u="none" strike="noStrike" kern="1200" cap="none" spc="0" normalizeH="0" baseline="0" noProof="0" dirty="0">
                <a:ln>
                  <a:noFill/>
                </a:ln>
                <a:solidFill>
                  <a:srgbClr val="2C629F"/>
                </a:solidFill>
                <a:effectLst/>
                <a:uLnTx/>
                <a:uFillTx/>
                <a:latin typeface="Century Gothic"/>
                <a:ea typeface="+mn-ea"/>
                <a:cs typeface="+mn-cs"/>
                <a:sym typeface="Century Gothic"/>
              </a:rPr>
              <a:t>were</a:t>
            </a: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 going.</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 name="Rectangle 6">
            <a:extLst>
              <a:ext uri="{FF2B5EF4-FFF2-40B4-BE49-F238E27FC236}">
                <a16:creationId xmlns:a16="http://schemas.microsoft.com/office/drawing/2014/main" id="{4AA58F25-91B7-432F-912E-A9CB07ED9B54}"/>
              </a:ext>
            </a:extLst>
          </p:cNvPr>
          <p:cNvSpPr/>
          <p:nvPr/>
        </p:nvSpPr>
        <p:spPr>
          <a:xfrm>
            <a:off x="6496493" y="181834"/>
            <a:ext cx="2519916" cy="129236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Helping Verbs</a:t>
            </a:r>
          </a:p>
        </p:txBody>
      </p:sp>
    </p:spTree>
    <p:extLst>
      <p:ext uri="{BB962C8B-B14F-4D97-AF65-F5344CB8AC3E}">
        <p14:creationId xmlns:p14="http://schemas.microsoft.com/office/powerpoint/2010/main" val="269536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D44D2695-7C6D-894F-8FAF-A566E9C6C2D0}"/>
              </a:ext>
            </a:extLst>
          </p:cNvPr>
          <p:cNvSpPr txBox="1">
            <a:spLocks noChangeArrowheads="1"/>
          </p:cNvSpPr>
          <p:nvPr/>
        </p:nvSpPr>
        <p:spPr bwMode="auto">
          <a:xfrm>
            <a:off x="1482431" y="2080161"/>
            <a:ext cx="6179137"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jumping</a:t>
            </a:r>
          </a:p>
        </p:txBody>
      </p:sp>
      <p:sp>
        <p:nvSpPr>
          <p:cNvPr id="4" name="Rectangle 3">
            <a:extLst>
              <a:ext uri="{FF2B5EF4-FFF2-40B4-BE49-F238E27FC236}">
                <a16:creationId xmlns:a16="http://schemas.microsoft.com/office/drawing/2014/main" id="{D5395EC1-09CF-40F8-247C-EACA822CD4F7}"/>
              </a:ext>
            </a:extLst>
          </p:cNvPr>
          <p:cNvSpPr/>
          <p:nvPr/>
        </p:nvSpPr>
        <p:spPr>
          <a:xfrm>
            <a:off x="5054599" y="4660899"/>
            <a:ext cx="2286000" cy="1567309"/>
          </a:xfrm>
          <a:prstGeom prst="rect">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ight Arrow 4">
            <a:extLst>
              <a:ext uri="{FF2B5EF4-FFF2-40B4-BE49-F238E27FC236}">
                <a16:creationId xmlns:a16="http://schemas.microsoft.com/office/drawing/2014/main" id="{78C60DAD-D7E7-2106-E4C9-1F8B80B628A5}"/>
              </a:ext>
            </a:extLst>
          </p:cNvPr>
          <p:cNvSpPr/>
          <p:nvPr/>
        </p:nvSpPr>
        <p:spPr>
          <a:xfrm>
            <a:off x="1650999" y="4178300"/>
            <a:ext cx="5689599" cy="330200"/>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92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22222E-6 0 L 0.02083 -0.32338 " pathEditMode="relative" rAng="0" ptsTypes="AA">
                                      <p:cBhvr>
                                        <p:cTn id="6" dur="2000" fill="hold"/>
                                        <p:tgtEl>
                                          <p:spTgt spid="4"/>
                                        </p:tgtEl>
                                        <p:attrNameLst>
                                          <p:attrName>ppt_x</p:attrName>
                                          <p:attrName>ppt_y</p:attrName>
                                        </p:attrNameLst>
                                      </p:cBhvr>
                                      <p:rCtr x="1042" y="-1618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0.02083 -0.32338 L 2.22222E-6 -4.44444E-6 " pathEditMode="relative" rAng="0" ptsTypes="AA">
                                      <p:cBhvr>
                                        <p:cTn id="10" dur="2000" fill="hold"/>
                                        <p:tgtEl>
                                          <p:spTgt spid="4"/>
                                        </p:tgtEl>
                                        <p:attrNameLst>
                                          <p:attrName>ppt_x</p:attrName>
                                          <p:attrName>ppt_y</p:attrName>
                                        </p:attrNameLst>
                                      </p:cBhvr>
                                      <p:rCtr x="-1042" y="16204"/>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1000"/>
                                        <p:tgtEl>
                                          <p:spTgt spid="5"/>
                                        </p:tgtEl>
                                      </p:cBhvr>
                                    </p:animEffect>
                                  </p:childTnLst>
                                </p:cTn>
                              </p:par>
                              <p:par>
                                <p:cTn id="16" presetID="1" presetClass="exit" presetSubtype="0" fill="hold" grpId="2" nodeType="withEffect">
                                  <p:stCondLst>
                                    <p:cond delay="0"/>
                                  </p:stCondLst>
                                  <p:childTnLst>
                                    <p:set>
                                      <p:cBhvr>
                                        <p:cTn id="17"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13296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26735210-3942-9507-D1D5-0D0253175DA4}"/>
              </a:ext>
            </a:extLst>
          </p:cNvPr>
          <p:cNvSpPr txBox="1"/>
          <p:nvPr/>
        </p:nvSpPr>
        <p:spPr>
          <a:xfrm>
            <a:off x="0" y="17993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resting</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43D4E571-E8E0-3889-E294-B3F9696D0427}"/>
              </a:ext>
            </a:extLst>
          </p:cNvPr>
          <p:cNvSpPr txBox="1"/>
          <p:nvPr/>
        </p:nvSpPr>
        <p:spPr>
          <a:xfrm>
            <a:off x="0" y="34177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doing</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3;p36">
            <a:extLst>
              <a:ext uri="{FF2B5EF4-FFF2-40B4-BE49-F238E27FC236}">
                <a16:creationId xmlns:a16="http://schemas.microsoft.com/office/drawing/2014/main" id="{945C15A8-F6AE-9046-E9BA-DA091B764D21}"/>
              </a:ext>
            </a:extLst>
          </p:cNvPr>
          <p:cNvSpPr txBox="1"/>
          <p:nvPr/>
        </p:nvSpPr>
        <p:spPr>
          <a:xfrm>
            <a:off x="0" y="50159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pulling</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3103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152501" y="1799349"/>
            <a:ext cx="354267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asking</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632931" y="1799349"/>
            <a:ext cx="43454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bending</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152501" y="3417785"/>
            <a:ext cx="354267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calling</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36132" y="3417785"/>
            <a:ext cx="3982591"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being</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152501" y="5015933"/>
            <a:ext cx="354267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fishing</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676474" y="5015933"/>
            <a:ext cx="43454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planting</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599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7993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sticking</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4177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thinking</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50159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flashing</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971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65</a:t>
            </a:r>
          </a:p>
          <a:p>
            <a:pPr algn="ctr"/>
            <a:r>
              <a:rPr lang="en-US" sz="4800" b="1" dirty="0">
                <a:solidFill>
                  <a:srgbClr val="E05436"/>
                </a:solidFill>
                <a:latin typeface="Century Gothic" panose="020B0502020202020204" pitchFamily="34" charset="0"/>
              </a:rPr>
              <a:t>-ing</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65</a:t>
            </a:r>
          </a:p>
          <a:p>
            <a:pPr algn="ctr"/>
            <a:r>
              <a:rPr lang="en-US" sz="4800" b="1" dirty="0">
                <a:solidFill>
                  <a:srgbClr val="E05436"/>
                </a:solidFill>
                <a:latin typeface="Century Gothic" panose="020B0502020202020204" pitchFamily="34" charset="0"/>
              </a:rPr>
              <a:t>-ing</a:t>
            </a:r>
          </a:p>
        </p:txBody>
      </p:sp>
    </p:spTree>
    <p:extLst>
      <p:ext uri="{BB962C8B-B14F-4D97-AF65-F5344CB8AC3E}">
        <p14:creationId xmlns:p14="http://schemas.microsoft.com/office/powerpoint/2010/main" val="14214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101043FE-F0F8-1A83-C632-B217BB9212CA}"/>
              </a:ext>
            </a:extLst>
          </p:cNvPr>
          <p:cNvSpPr txBox="1">
            <a:spLocks noChangeArrowheads="1"/>
          </p:cNvSpPr>
          <p:nvPr/>
        </p:nvSpPr>
        <p:spPr bwMode="auto">
          <a:xfrm>
            <a:off x="464008" y="217833"/>
            <a:ext cx="5980784" cy="264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a:t>
            </a:r>
          </a:p>
        </p:txBody>
      </p:sp>
      <p:sp>
        <p:nvSpPr>
          <p:cNvPr id="17" name="Rectangle 16">
            <a:extLst>
              <a:ext uri="{FF2B5EF4-FFF2-40B4-BE49-F238E27FC236}">
                <a16:creationId xmlns:a16="http://schemas.microsoft.com/office/drawing/2014/main" id="{0494F3E2-D13E-B90A-7BDC-553D784B430D}"/>
              </a:ext>
            </a:extLst>
          </p:cNvPr>
          <p:cNvSpPr/>
          <p:nvPr/>
        </p:nvSpPr>
        <p:spPr>
          <a:xfrm>
            <a:off x="1826453" y="2973185"/>
            <a:ext cx="520700" cy="481215"/>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44915CE-FD74-8E10-549D-E2A2D02107F6}"/>
              </a:ext>
            </a:extLst>
          </p:cNvPr>
          <p:cNvSpPr/>
          <p:nvPr/>
        </p:nvSpPr>
        <p:spPr>
          <a:xfrm>
            <a:off x="3479800" y="2973185"/>
            <a:ext cx="520700" cy="481215"/>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0DCCB804-C34C-3B1A-F660-DE3EDBB8F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9435" y="3763044"/>
            <a:ext cx="1258536" cy="1670623"/>
          </a:xfrm>
          <a:prstGeom prst="rect">
            <a:avLst/>
          </a:prstGeom>
          <a:ln w="12700">
            <a:solidFill>
              <a:schemeClr val="tx1"/>
            </a:solidFill>
          </a:ln>
        </p:spPr>
      </p:pic>
      <p:pic>
        <p:nvPicPr>
          <p:cNvPr id="9" name="Picture 8">
            <a:extLst>
              <a:ext uri="{FF2B5EF4-FFF2-40B4-BE49-F238E27FC236}">
                <a16:creationId xmlns:a16="http://schemas.microsoft.com/office/drawing/2014/main" id="{013CFC59-3F6F-DF14-4496-CCD603AA22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0882" y="3763043"/>
            <a:ext cx="1258536" cy="1670623"/>
          </a:xfrm>
          <a:prstGeom prst="rect">
            <a:avLst/>
          </a:prstGeom>
          <a:ln w="12700">
            <a:solidFill>
              <a:schemeClr val="tx1"/>
            </a:solidFill>
          </a:ln>
        </p:spPr>
      </p:pic>
      <p:sp>
        <p:nvSpPr>
          <p:cNvPr id="11" name="TextBox 21">
            <a:extLst>
              <a:ext uri="{FF2B5EF4-FFF2-40B4-BE49-F238E27FC236}">
                <a16:creationId xmlns:a16="http://schemas.microsoft.com/office/drawing/2014/main" id="{1D2EB36A-EB82-0B6C-4B9D-0ABEC666B736}"/>
              </a:ext>
            </a:extLst>
          </p:cNvPr>
          <p:cNvSpPr txBox="1">
            <a:spLocks noChangeArrowheads="1"/>
          </p:cNvSpPr>
          <p:nvPr/>
        </p:nvSpPr>
        <p:spPr bwMode="auto">
          <a:xfrm>
            <a:off x="5560252" y="3763043"/>
            <a:ext cx="282174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sing</a:t>
            </a:r>
          </a:p>
        </p:txBody>
      </p:sp>
    </p:spTree>
    <p:extLst>
      <p:ext uri="{BB962C8B-B14F-4D97-AF65-F5344CB8AC3E}">
        <p14:creationId xmlns:p14="http://schemas.microsoft.com/office/powerpoint/2010/main" val="34301707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1C1E2490-9125-4193-9693-84B4E4294725}"/>
              </a:ext>
            </a:extLst>
          </p:cNvPr>
          <p:cNvSpPr txBox="1"/>
          <p:nvPr/>
        </p:nvSpPr>
        <p:spPr>
          <a:xfrm>
            <a:off x="393405" y="224703"/>
            <a:ext cx="4837814" cy="9774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I </a:t>
            </a:r>
            <a:r>
              <a:rPr kumimoji="0" lang="en-US" sz="5400" b="1" i="0" u="none" strike="noStrike" kern="1200" cap="none" spc="0" normalizeH="0" baseline="0" noProof="0" dirty="0">
                <a:ln>
                  <a:noFill/>
                </a:ln>
                <a:solidFill>
                  <a:srgbClr val="2C629F"/>
                </a:solidFill>
                <a:effectLst/>
                <a:uLnTx/>
                <a:uFillTx/>
                <a:latin typeface="Century Gothic"/>
                <a:ea typeface="+mn-ea"/>
                <a:cs typeface="+mn-cs"/>
                <a:sym typeface="Century Gothic"/>
              </a:rPr>
              <a:t>am</a:t>
            </a: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 going.</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6;p36">
            <a:extLst>
              <a:ext uri="{FF2B5EF4-FFF2-40B4-BE49-F238E27FC236}">
                <a16:creationId xmlns:a16="http://schemas.microsoft.com/office/drawing/2014/main" id="{65CCEE62-44F2-4240-AB27-CA1622556A8D}"/>
              </a:ext>
            </a:extLst>
          </p:cNvPr>
          <p:cNvSpPr txBox="1"/>
          <p:nvPr/>
        </p:nvSpPr>
        <p:spPr>
          <a:xfrm>
            <a:off x="393405" y="1593203"/>
            <a:ext cx="4837814" cy="9774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He</a:t>
            </a:r>
            <a:r>
              <a:rPr kumimoji="0" lang="en-US" sz="5400" b="1" i="0" u="none" strike="noStrike" kern="1200" cap="none" spc="0" normalizeH="0" baseline="0" noProof="0" dirty="0">
                <a:ln>
                  <a:noFill/>
                </a:ln>
                <a:solidFill>
                  <a:srgbClr val="4472C4"/>
                </a:solidFill>
                <a:effectLst/>
                <a:uLnTx/>
                <a:uFillTx/>
                <a:latin typeface="Century Gothic"/>
                <a:ea typeface="+mn-ea"/>
                <a:cs typeface="+mn-cs"/>
                <a:sym typeface="Century Gothic"/>
              </a:rPr>
              <a:t> </a:t>
            </a:r>
            <a:r>
              <a:rPr kumimoji="0" lang="en-US" sz="5400" b="1" i="0" u="none" strike="noStrike" kern="1200" cap="none" spc="0" normalizeH="0" baseline="0" noProof="0" dirty="0">
                <a:ln>
                  <a:noFill/>
                </a:ln>
                <a:solidFill>
                  <a:srgbClr val="2C629F"/>
                </a:solidFill>
                <a:effectLst/>
                <a:uLnTx/>
                <a:uFillTx/>
                <a:latin typeface="Century Gothic"/>
                <a:ea typeface="+mn-ea"/>
                <a:cs typeface="+mn-cs"/>
                <a:sym typeface="Century Gothic"/>
              </a:rPr>
              <a:t>is</a:t>
            </a:r>
            <a:r>
              <a:rPr kumimoji="0" lang="en-US" sz="5400" b="1" i="0" u="none" strike="noStrike" kern="1200" cap="none" spc="0" normalizeH="0" baseline="0" noProof="0" dirty="0">
                <a:ln>
                  <a:noFill/>
                </a:ln>
                <a:solidFill>
                  <a:srgbClr val="4472C4"/>
                </a:solidFill>
                <a:effectLst/>
                <a:uLnTx/>
                <a:uFillTx/>
                <a:latin typeface="Century Gothic"/>
                <a:ea typeface="+mn-ea"/>
                <a:cs typeface="+mn-cs"/>
                <a:sym typeface="Century Gothic"/>
              </a:rPr>
              <a:t> </a:t>
            </a: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going.</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 name="Google Shape;646;p36">
            <a:extLst>
              <a:ext uri="{FF2B5EF4-FFF2-40B4-BE49-F238E27FC236}">
                <a16:creationId xmlns:a16="http://schemas.microsoft.com/office/drawing/2014/main" id="{5F95BE29-EA4E-4F3A-9389-2F0F09CF237C}"/>
              </a:ext>
            </a:extLst>
          </p:cNvPr>
          <p:cNvSpPr txBox="1"/>
          <p:nvPr/>
        </p:nvSpPr>
        <p:spPr>
          <a:xfrm>
            <a:off x="393405" y="2961703"/>
            <a:ext cx="5337544" cy="9774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We</a:t>
            </a:r>
            <a:r>
              <a:rPr kumimoji="0" lang="en-US" sz="5400" b="1" i="0" u="none" strike="noStrike" kern="1200" cap="none" spc="0" normalizeH="0" baseline="0" noProof="0" dirty="0">
                <a:ln>
                  <a:noFill/>
                </a:ln>
                <a:solidFill>
                  <a:srgbClr val="4472C4"/>
                </a:solidFill>
                <a:effectLst/>
                <a:uLnTx/>
                <a:uFillTx/>
                <a:latin typeface="Century Gothic"/>
                <a:ea typeface="+mn-ea"/>
                <a:cs typeface="+mn-cs"/>
                <a:sym typeface="Century Gothic"/>
              </a:rPr>
              <a:t> </a:t>
            </a:r>
            <a:r>
              <a:rPr kumimoji="0" lang="en-US" sz="5400" b="1" i="0" u="none" strike="noStrike" kern="1200" cap="none" spc="0" normalizeH="0" baseline="0" noProof="0" dirty="0">
                <a:ln>
                  <a:noFill/>
                </a:ln>
                <a:solidFill>
                  <a:srgbClr val="2C629F"/>
                </a:solidFill>
                <a:effectLst/>
                <a:uLnTx/>
                <a:uFillTx/>
                <a:latin typeface="Century Gothic"/>
                <a:ea typeface="+mn-ea"/>
                <a:cs typeface="+mn-cs"/>
                <a:sym typeface="Century Gothic"/>
              </a:rPr>
              <a:t>are</a:t>
            </a:r>
            <a:r>
              <a:rPr kumimoji="0" lang="en-US" sz="5400" b="1" i="0" u="none" strike="noStrike" kern="1200" cap="none" spc="0" normalizeH="0" baseline="0" noProof="0" dirty="0">
                <a:ln>
                  <a:noFill/>
                </a:ln>
                <a:solidFill>
                  <a:srgbClr val="4472C4"/>
                </a:solidFill>
                <a:effectLst/>
                <a:uLnTx/>
                <a:uFillTx/>
                <a:latin typeface="Century Gothic"/>
                <a:ea typeface="+mn-ea"/>
                <a:cs typeface="+mn-cs"/>
                <a:sym typeface="Century Gothic"/>
              </a:rPr>
              <a:t> </a:t>
            </a: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going.</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 name="Google Shape;646;p36">
            <a:extLst>
              <a:ext uri="{FF2B5EF4-FFF2-40B4-BE49-F238E27FC236}">
                <a16:creationId xmlns:a16="http://schemas.microsoft.com/office/drawing/2014/main" id="{950EEA64-B2F1-4881-8B90-41313EF5523E}"/>
              </a:ext>
            </a:extLst>
          </p:cNvPr>
          <p:cNvSpPr txBox="1"/>
          <p:nvPr/>
        </p:nvSpPr>
        <p:spPr>
          <a:xfrm>
            <a:off x="393405" y="4330203"/>
            <a:ext cx="5337544" cy="9774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She </a:t>
            </a:r>
            <a:r>
              <a:rPr kumimoji="0" lang="en-US" sz="5400" b="1" i="0" u="none" strike="noStrike" kern="1200" cap="none" spc="0" normalizeH="0" baseline="0" noProof="0" dirty="0">
                <a:ln>
                  <a:noFill/>
                </a:ln>
                <a:solidFill>
                  <a:srgbClr val="2C629F"/>
                </a:solidFill>
                <a:effectLst/>
                <a:uLnTx/>
                <a:uFillTx/>
                <a:latin typeface="Century Gothic"/>
                <a:ea typeface="+mn-ea"/>
                <a:cs typeface="+mn-cs"/>
                <a:sym typeface="Century Gothic"/>
              </a:rPr>
              <a:t>was</a:t>
            </a: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 going.</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 name="Google Shape;646;p36">
            <a:extLst>
              <a:ext uri="{FF2B5EF4-FFF2-40B4-BE49-F238E27FC236}">
                <a16:creationId xmlns:a16="http://schemas.microsoft.com/office/drawing/2014/main" id="{F071362C-E88E-486D-A839-EE702BAA75D2}"/>
              </a:ext>
            </a:extLst>
          </p:cNvPr>
          <p:cNvSpPr txBox="1"/>
          <p:nvPr/>
        </p:nvSpPr>
        <p:spPr>
          <a:xfrm>
            <a:off x="393405" y="5698703"/>
            <a:ext cx="6294474" cy="9774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They </a:t>
            </a:r>
            <a:r>
              <a:rPr kumimoji="0" lang="en-US" sz="5400" b="1" i="0" u="none" strike="noStrike" kern="1200" cap="none" spc="0" normalizeH="0" baseline="0" noProof="0" dirty="0">
                <a:ln>
                  <a:noFill/>
                </a:ln>
                <a:solidFill>
                  <a:srgbClr val="2C629F"/>
                </a:solidFill>
                <a:effectLst/>
                <a:uLnTx/>
                <a:uFillTx/>
                <a:latin typeface="Century Gothic"/>
                <a:ea typeface="+mn-ea"/>
                <a:cs typeface="+mn-cs"/>
                <a:sym typeface="Century Gothic"/>
              </a:rPr>
              <a:t>were</a:t>
            </a: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 going.</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 name="Rectangle 6">
            <a:extLst>
              <a:ext uri="{FF2B5EF4-FFF2-40B4-BE49-F238E27FC236}">
                <a16:creationId xmlns:a16="http://schemas.microsoft.com/office/drawing/2014/main" id="{4AA58F25-91B7-432F-912E-A9CB07ED9B54}"/>
              </a:ext>
            </a:extLst>
          </p:cNvPr>
          <p:cNvSpPr/>
          <p:nvPr/>
        </p:nvSpPr>
        <p:spPr>
          <a:xfrm>
            <a:off x="6496493" y="181834"/>
            <a:ext cx="2519916" cy="129236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Helping Verbs</a:t>
            </a:r>
          </a:p>
        </p:txBody>
      </p:sp>
    </p:spTree>
    <p:extLst>
      <p:ext uri="{BB962C8B-B14F-4D97-AF65-F5344CB8AC3E}">
        <p14:creationId xmlns:p14="http://schemas.microsoft.com/office/powerpoint/2010/main" val="20693330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D44D2695-7C6D-894F-8FAF-A566E9C6C2D0}"/>
              </a:ext>
            </a:extLst>
          </p:cNvPr>
          <p:cNvSpPr txBox="1">
            <a:spLocks noChangeArrowheads="1"/>
          </p:cNvSpPr>
          <p:nvPr/>
        </p:nvSpPr>
        <p:spPr bwMode="auto">
          <a:xfrm>
            <a:off x="1482431" y="2080161"/>
            <a:ext cx="6179137"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jumping</a:t>
            </a:r>
          </a:p>
        </p:txBody>
      </p:sp>
      <p:sp>
        <p:nvSpPr>
          <p:cNvPr id="4" name="Rectangle 3">
            <a:extLst>
              <a:ext uri="{FF2B5EF4-FFF2-40B4-BE49-F238E27FC236}">
                <a16:creationId xmlns:a16="http://schemas.microsoft.com/office/drawing/2014/main" id="{D5395EC1-09CF-40F8-247C-EACA822CD4F7}"/>
              </a:ext>
            </a:extLst>
          </p:cNvPr>
          <p:cNvSpPr/>
          <p:nvPr/>
        </p:nvSpPr>
        <p:spPr>
          <a:xfrm>
            <a:off x="5054599" y="4660899"/>
            <a:ext cx="2286000" cy="1567309"/>
          </a:xfrm>
          <a:prstGeom prst="rect">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ight Arrow 4">
            <a:extLst>
              <a:ext uri="{FF2B5EF4-FFF2-40B4-BE49-F238E27FC236}">
                <a16:creationId xmlns:a16="http://schemas.microsoft.com/office/drawing/2014/main" id="{78C60DAD-D7E7-2106-E4C9-1F8B80B628A5}"/>
              </a:ext>
            </a:extLst>
          </p:cNvPr>
          <p:cNvSpPr/>
          <p:nvPr/>
        </p:nvSpPr>
        <p:spPr>
          <a:xfrm>
            <a:off x="1650999" y="4178300"/>
            <a:ext cx="5689599" cy="330200"/>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15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22222E-6 0 L 0.02083 -0.32338 " pathEditMode="relative" rAng="0" ptsTypes="AA">
                                      <p:cBhvr>
                                        <p:cTn id="6" dur="2000" fill="hold"/>
                                        <p:tgtEl>
                                          <p:spTgt spid="4"/>
                                        </p:tgtEl>
                                        <p:attrNameLst>
                                          <p:attrName>ppt_x</p:attrName>
                                          <p:attrName>ppt_y</p:attrName>
                                        </p:attrNameLst>
                                      </p:cBhvr>
                                      <p:rCtr x="1042" y="-1618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0.02083 -0.32338 L 2.22222E-6 -4.44444E-6 " pathEditMode="relative" rAng="0" ptsTypes="AA">
                                      <p:cBhvr>
                                        <p:cTn id="10" dur="2000" fill="hold"/>
                                        <p:tgtEl>
                                          <p:spTgt spid="4"/>
                                        </p:tgtEl>
                                        <p:attrNameLst>
                                          <p:attrName>ppt_x</p:attrName>
                                          <p:attrName>ppt_y</p:attrName>
                                        </p:attrNameLst>
                                      </p:cBhvr>
                                      <p:rCtr x="-1042" y="16204"/>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1000"/>
                                        <p:tgtEl>
                                          <p:spTgt spid="5"/>
                                        </p:tgtEl>
                                      </p:cBhvr>
                                    </p:animEffect>
                                  </p:childTnLst>
                                </p:cTn>
                              </p:par>
                              <p:par>
                                <p:cTn id="16" presetID="1" presetClass="exit" presetSubtype="0" fill="hold" grpId="2" nodeType="withEffect">
                                  <p:stCondLst>
                                    <p:cond delay="0"/>
                                  </p:stCondLst>
                                  <p:childTnLst>
                                    <p:set>
                                      <p:cBhvr>
                                        <p:cTn id="17"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0" y="1948974"/>
            <a:ext cx="411968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going</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572000" y="1948974"/>
            <a:ext cx="457200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being</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0" y="3949793"/>
            <a:ext cx="411968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falling</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572000" y="3949793"/>
            <a:ext cx="457200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helping</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5663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two</a:t>
            </a:r>
          </a:p>
        </p:txBody>
      </p:sp>
      <p:sp>
        <p:nvSpPr>
          <p:cNvPr id="2" name="Rectangle 1">
            <a:extLst>
              <a:ext uri="{FF2B5EF4-FFF2-40B4-BE49-F238E27FC236}">
                <a16:creationId xmlns:a16="http://schemas.microsoft.com/office/drawing/2014/main" id="{4AF847E3-A911-4C0F-B6A2-9334BB260FA4}"/>
              </a:ext>
            </a:extLst>
          </p:cNvPr>
          <p:cNvSpPr/>
          <p:nvPr/>
        </p:nvSpPr>
        <p:spPr>
          <a:xfrm>
            <a:off x="3252491" y="4115145"/>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art 8">
            <a:extLst>
              <a:ext uri="{FF2B5EF4-FFF2-40B4-BE49-F238E27FC236}">
                <a16:creationId xmlns:a16="http://schemas.microsoft.com/office/drawing/2014/main" id="{55059DA1-F497-DA47-AE10-2D0004F23DF9}"/>
              </a:ext>
            </a:extLst>
          </p:cNvPr>
          <p:cNvSpPr/>
          <p:nvPr/>
        </p:nvSpPr>
        <p:spPr>
          <a:xfrm>
            <a:off x="4041619" y="411960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FF82C887-4D6C-6D5D-5AE2-BD3D2484000E}"/>
              </a:ext>
            </a:extLst>
          </p:cNvPr>
          <p:cNvSpPr/>
          <p:nvPr/>
        </p:nvSpPr>
        <p:spPr>
          <a:xfrm>
            <a:off x="5095533" y="411960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F6356DC-7C7A-251B-E004-9DDD23B2664C}"/>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15500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does</a:t>
            </a:r>
          </a:p>
        </p:txBody>
      </p:sp>
      <p:sp>
        <p:nvSpPr>
          <p:cNvPr id="2" name="Rectangle 1">
            <a:extLst>
              <a:ext uri="{FF2B5EF4-FFF2-40B4-BE49-F238E27FC236}">
                <a16:creationId xmlns:a16="http://schemas.microsoft.com/office/drawing/2014/main" id="{4AF847E3-A911-4C0F-B6A2-9334BB260FA4}"/>
              </a:ext>
            </a:extLst>
          </p:cNvPr>
          <p:cNvSpPr/>
          <p:nvPr/>
        </p:nvSpPr>
        <p:spPr>
          <a:xfrm>
            <a:off x="3034893" y="412614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art 11">
            <a:extLst>
              <a:ext uri="{FF2B5EF4-FFF2-40B4-BE49-F238E27FC236}">
                <a16:creationId xmlns:a16="http://schemas.microsoft.com/office/drawing/2014/main" id="{8970AE1C-89C3-094B-A414-FD7A83CE9E83}"/>
              </a:ext>
            </a:extLst>
          </p:cNvPr>
          <p:cNvSpPr/>
          <p:nvPr/>
        </p:nvSpPr>
        <p:spPr>
          <a:xfrm>
            <a:off x="4045843" y="412614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299B2ADE-AA92-AB46-B9E8-A597D24E5DA6}"/>
              </a:ext>
            </a:extLst>
          </p:cNvPr>
          <p:cNvCxnSpPr>
            <a:cxnSpLocks/>
          </p:cNvCxnSpPr>
          <p:nvPr/>
        </p:nvCxnSpPr>
        <p:spPr>
          <a:xfrm>
            <a:off x="4915111" y="3758055"/>
            <a:ext cx="1649896"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7" name="Heart 6">
            <a:extLst>
              <a:ext uri="{FF2B5EF4-FFF2-40B4-BE49-F238E27FC236}">
                <a16:creationId xmlns:a16="http://schemas.microsoft.com/office/drawing/2014/main" id="{E482BFE3-7542-7F40-B4ED-1A8E76224DF4}"/>
              </a:ext>
            </a:extLst>
          </p:cNvPr>
          <p:cNvSpPr/>
          <p:nvPr/>
        </p:nvSpPr>
        <p:spPr>
          <a:xfrm>
            <a:off x="5355342" y="412614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FEC6ABC-46DA-F225-6E8D-459F65FB247D}"/>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91961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many</a:t>
            </a:r>
            <a:endParaRPr lang="en-US" sz="11500" b="1" spc="300">
              <a:latin typeface="Century Gothic" panose="020B0502020202020204" pitchFamily="34" charset="0"/>
            </a:endParaRPr>
          </a:p>
        </p:txBody>
      </p:sp>
      <p:sp>
        <p:nvSpPr>
          <p:cNvPr id="8" name="Rectangle 7">
            <a:extLst>
              <a:ext uri="{FF2B5EF4-FFF2-40B4-BE49-F238E27FC236}">
                <a16:creationId xmlns:a16="http://schemas.microsoft.com/office/drawing/2014/main" id="{D98BE549-404C-5745-8D68-22A404F4F19D}"/>
              </a:ext>
            </a:extLst>
          </p:cNvPr>
          <p:cNvSpPr/>
          <p:nvPr/>
        </p:nvSpPr>
        <p:spPr>
          <a:xfrm>
            <a:off x="2925123" y="4103837"/>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art 10">
            <a:extLst>
              <a:ext uri="{FF2B5EF4-FFF2-40B4-BE49-F238E27FC236}">
                <a16:creationId xmlns:a16="http://schemas.microsoft.com/office/drawing/2014/main" id="{15F4FD80-7532-0446-AA45-41614FD1D5A7}"/>
              </a:ext>
            </a:extLst>
          </p:cNvPr>
          <p:cNvSpPr/>
          <p:nvPr/>
        </p:nvSpPr>
        <p:spPr>
          <a:xfrm>
            <a:off x="4108602" y="411960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FC3F460-5702-A74B-B8CC-B17DE8051E13}"/>
              </a:ext>
            </a:extLst>
          </p:cNvPr>
          <p:cNvSpPr/>
          <p:nvPr/>
        </p:nvSpPr>
        <p:spPr>
          <a:xfrm>
            <a:off x="5069660" y="4115490"/>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art 8">
            <a:extLst>
              <a:ext uri="{FF2B5EF4-FFF2-40B4-BE49-F238E27FC236}">
                <a16:creationId xmlns:a16="http://schemas.microsoft.com/office/drawing/2014/main" id="{84CFD674-721C-F539-96BA-8852A912D074}"/>
              </a:ext>
            </a:extLst>
          </p:cNvPr>
          <p:cNvSpPr/>
          <p:nvPr/>
        </p:nvSpPr>
        <p:spPr>
          <a:xfrm>
            <a:off x="5849606" y="411960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79E593F-2145-F80F-1621-7A077FBC01D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8786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any</a:t>
            </a:r>
            <a:endParaRPr lang="en-US" sz="11500" b="1" spc="300">
              <a:latin typeface="Century Gothic" panose="020B0502020202020204" pitchFamily="34" charset="0"/>
            </a:endParaRPr>
          </a:p>
        </p:txBody>
      </p:sp>
      <p:sp>
        <p:nvSpPr>
          <p:cNvPr id="2" name="Rectangle 1">
            <a:extLst>
              <a:ext uri="{FF2B5EF4-FFF2-40B4-BE49-F238E27FC236}">
                <a16:creationId xmlns:a16="http://schemas.microsoft.com/office/drawing/2014/main" id="{4AF847E3-A911-4C0F-B6A2-9334BB260FA4}"/>
              </a:ext>
            </a:extLst>
          </p:cNvPr>
          <p:cNvSpPr/>
          <p:nvPr/>
        </p:nvSpPr>
        <p:spPr>
          <a:xfrm>
            <a:off x="4356151" y="411960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1BF4DE8D-5CDD-1142-901B-AFE5C795EF70}"/>
              </a:ext>
            </a:extLst>
          </p:cNvPr>
          <p:cNvSpPr/>
          <p:nvPr/>
        </p:nvSpPr>
        <p:spPr>
          <a:xfrm>
            <a:off x="3346602" y="411960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art 6">
            <a:extLst>
              <a:ext uri="{FF2B5EF4-FFF2-40B4-BE49-F238E27FC236}">
                <a16:creationId xmlns:a16="http://schemas.microsoft.com/office/drawing/2014/main" id="{880F7873-DE33-43F3-632A-628D3A46CA1A}"/>
              </a:ext>
            </a:extLst>
          </p:cNvPr>
          <p:cNvSpPr/>
          <p:nvPr/>
        </p:nvSpPr>
        <p:spPr>
          <a:xfrm>
            <a:off x="5155274" y="411960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110E403-0834-851C-FD58-219E7548254D}"/>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5323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been</a:t>
            </a:r>
            <a:endParaRPr lang="en-US" spc="300"/>
          </a:p>
        </p:txBody>
      </p:sp>
      <p:sp>
        <p:nvSpPr>
          <p:cNvPr id="2" name="Rectangle 1">
            <a:extLst>
              <a:ext uri="{FF2B5EF4-FFF2-40B4-BE49-F238E27FC236}">
                <a16:creationId xmlns:a16="http://schemas.microsoft.com/office/drawing/2014/main" id="{4AF847E3-A911-4C0F-B6A2-9334BB260FA4}"/>
              </a:ext>
            </a:extLst>
          </p:cNvPr>
          <p:cNvSpPr/>
          <p:nvPr/>
        </p:nvSpPr>
        <p:spPr>
          <a:xfrm>
            <a:off x="2799165" y="412701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BEA8949-E27F-4354-B20D-0AD1A9977CA7}"/>
              </a:ext>
            </a:extLst>
          </p:cNvPr>
          <p:cNvSpPr/>
          <p:nvPr/>
        </p:nvSpPr>
        <p:spPr>
          <a:xfrm>
            <a:off x="5845582" y="412701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art 11">
            <a:extLst>
              <a:ext uri="{FF2B5EF4-FFF2-40B4-BE49-F238E27FC236}">
                <a16:creationId xmlns:a16="http://schemas.microsoft.com/office/drawing/2014/main" id="{EBCCAF39-746B-B947-82FA-EC0F047B502A}"/>
              </a:ext>
            </a:extLst>
          </p:cNvPr>
          <p:cNvSpPr/>
          <p:nvPr/>
        </p:nvSpPr>
        <p:spPr>
          <a:xfrm>
            <a:off x="4331400" y="410520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8316B0F3-D54C-DD4C-9095-D7A08B1F312B}"/>
              </a:ext>
            </a:extLst>
          </p:cNvPr>
          <p:cNvCxnSpPr>
            <a:cxnSpLocks/>
          </p:cNvCxnSpPr>
          <p:nvPr/>
        </p:nvCxnSpPr>
        <p:spPr>
          <a:xfrm>
            <a:off x="3836504" y="3929332"/>
            <a:ext cx="1759226"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A9D12494-1D01-96F8-01AB-20DBDABEFC01}"/>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tar: 5 Points 8">
            <a:extLst>
              <a:ext uri="{FF2B5EF4-FFF2-40B4-BE49-F238E27FC236}">
                <a16:creationId xmlns:a16="http://schemas.microsoft.com/office/drawing/2014/main" id="{44AB9089-6014-2B4B-C4A0-3BEDB79E1C65}"/>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3149309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FBD7C9-0924-4961-B2ED-2FB5765134B3}"/>
              </a:ext>
            </a:extLst>
          </p:cNvPr>
          <p:cNvSpPr/>
          <p:nvPr/>
        </p:nvSpPr>
        <p:spPr>
          <a:xfrm>
            <a:off x="0" y="2176150"/>
            <a:ext cx="9144000" cy="1862048"/>
          </a:xfrm>
          <a:prstGeom prst="rect">
            <a:avLst/>
          </a:prstGeom>
          <a:noFill/>
        </p:spPr>
        <p:txBody>
          <a:bodyPr wrap="square" anchor="t">
            <a:spAutoFit/>
          </a:bodyPr>
          <a:lstStyle/>
          <a:p>
            <a:pPr algn="ctr"/>
            <a:r>
              <a:rPr lang="en-US" sz="11500" b="1" spc="300">
                <a:latin typeface="Century Gothic"/>
              </a:rPr>
              <a:t>into</a:t>
            </a:r>
            <a:endParaRPr lang="en-US" sz="11500" spc="300"/>
          </a:p>
        </p:txBody>
      </p:sp>
      <p:sp>
        <p:nvSpPr>
          <p:cNvPr id="5" name="Heart 4">
            <a:extLst>
              <a:ext uri="{FF2B5EF4-FFF2-40B4-BE49-F238E27FC236}">
                <a16:creationId xmlns:a16="http://schemas.microsoft.com/office/drawing/2014/main" id="{6572CC22-C079-1441-9243-BAF4479FDB5E}"/>
              </a:ext>
            </a:extLst>
          </p:cNvPr>
          <p:cNvSpPr/>
          <p:nvPr/>
        </p:nvSpPr>
        <p:spPr>
          <a:xfrm>
            <a:off x="5170893" y="4038198"/>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F369B0B-618C-4004-8FE3-D9948251857F}"/>
              </a:ext>
            </a:extLst>
          </p:cNvPr>
          <p:cNvSpPr/>
          <p:nvPr/>
        </p:nvSpPr>
        <p:spPr>
          <a:xfrm>
            <a:off x="4401497" y="403596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711545E-DDE4-44F4-A083-C8DF32489293}"/>
              </a:ext>
            </a:extLst>
          </p:cNvPr>
          <p:cNvSpPr/>
          <p:nvPr/>
        </p:nvSpPr>
        <p:spPr>
          <a:xfrm>
            <a:off x="2989884" y="4035968"/>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1E53-FD0A-403A-BE59-AE2E73B3D205}"/>
              </a:ext>
            </a:extLst>
          </p:cNvPr>
          <p:cNvSpPr/>
          <p:nvPr/>
        </p:nvSpPr>
        <p:spPr>
          <a:xfrm>
            <a:off x="3687543" y="403596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9529DE5-7C74-ADC5-67A6-668B2511D9AC}"/>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tar: 5 Points 8">
            <a:extLst>
              <a:ext uri="{FF2B5EF4-FFF2-40B4-BE49-F238E27FC236}">
                <a16:creationId xmlns:a16="http://schemas.microsoft.com/office/drawing/2014/main" id="{BBF2CB63-C439-74A5-FF44-DBF69029D699}"/>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41105096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Steve has been singing while planting.</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918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Is Liz being nice to you?</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316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Many kids liked fishing at the pond.</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533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We Love Camp</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pPr>
            <a:r>
              <a:rPr lang="en-US" sz="3500" dirty="0">
                <a:solidFill>
                  <a:prstClr val="black"/>
                </a:solidFill>
                <a:latin typeface="Century Gothic"/>
                <a:ea typeface="Century Gothic"/>
                <a:cs typeface="Century Gothic"/>
                <a:sym typeface="Century Gothic"/>
              </a:rPr>
              <a:t>Going to camp is so much fun. We all get to spend time doing things we love. Chance is fishing at the pond. Ming and Beth are boxing in the ring. Sage is resting in the tent. </a:t>
            </a:r>
            <a:endParaRPr kumimoji="0" lang="en-US" sz="35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pPr>
            <a:r>
              <a:rPr lang="en-US" sz="3500" dirty="0">
                <a:solidFill>
                  <a:prstClr val="black"/>
                </a:solidFill>
                <a:latin typeface="Century Gothic"/>
                <a:ea typeface="Century Gothic"/>
                <a:cs typeface="Century Gothic"/>
                <a:sym typeface="Century Gothic"/>
              </a:rPr>
              <a:t>Jace and Tess are acting on the stage. Len is looking for bugs in the grass. We will be sad when camp ends. We love spending time at camp!</a:t>
            </a:r>
            <a:endParaRPr kumimoji="0" lang="en-US" sz="35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-ed</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9675148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969</TotalTime>
  <Words>1015</Words>
  <Application>Microsoft Macintosh PowerPoint</Application>
  <PresentationFormat>On-screen Show (4:3)</PresentationFormat>
  <Paragraphs>166</Paragraphs>
  <Slides>75</Slides>
  <Notes>32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75</vt:i4>
      </vt:variant>
    </vt:vector>
  </HeadingPairs>
  <TitlesOfParts>
    <vt:vector size="79" baseType="lpstr">
      <vt:lpstr>Arial</vt:lpstr>
      <vt:lpstr>Calibri</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40</cp:revision>
  <dcterms:created xsi:type="dcterms:W3CDTF">2022-06-06T14:24:31Z</dcterms:created>
  <dcterms:modified xsi:type="dcterms:W3CDTF">2022-07-31T13:00:28Z</dcterms:modified>
</cp:coreProperties>
</file>