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91"/>
  </p:notesMasterIdLst>
  <p:sldIdLst>
    <p:sldId id="2247" r:id="rId2"/>
    <p:sldId id="2199" r:id="rId3"/>
    <p:sldId id="3049" r:id="rId4"/>
    <p:sldId id="2248" r:id="rId5"/>
    <p:sldId id="2240" r:id="rId6"/>
    <p:sldId id="2238" r:id="rId7"/>
    <p:sldId id="2241" r:id="rId8"/>
    <p:sldId id="2198" r:id="rId9"/>
    <p:sldId id="4204" r:id="rId10"/>
    <p:sldId id="4205" r:id="rId11"/>
    <p:sldId id="4206" r:id="rId12"/>
    <p:sldId id="4222" r:id="rId13"/>
    <p:sldId id="4207" r:id="rId14"/>
    <p:sldId id="4208" r:id="rId15"/>
    <p:sldId id="4209" r:id="rId16"/>
    <p:sldId id="4210" r:id="rId17"/>
    <p:sldId id="4211" r:id="rId18"/>
    <p:sldId id="4212" r:id="rId19"/>
    <p:sldId id="4213" r:id="rId20"/>
    <p:sldId id="4214" r:id="rId21"/>
    <p:sldId id="4215" r:id="rId22"/>
    <p:sldId id="4216" r:id="rId23"/>
    <p:sldId id="4217" r:id="rId24"/>
    <p:sldId id="4218" r:id="rId25"/>
    <p:sldId id="4219" r:id="rId26"/>
    <p:sldId id="4220" r:id="rId27"/>
    <p:sldId id="2242" r:id="rId28"/>
    <p:sldId id="2200" r:id="rId29"/>
    <p:sldId id="2201" r:id="rId30"/>
    <p:sldId id="2243" r:id="rId31"/>
    <p:sldId id="2202" r:id="rId32"/>
    <p:sldId id="2244" r:id="rId33"/>
    <p:sldId id="2203" r:id="rId34"/>
    <p:sldId id="2881" r:id="rId35"/>
    <p:sldId id="2882" r:id="rId36"/>
    <p:sldId id="2883" r:id="rId37"/>
    <p:sldId id="2884" r:id="rId38"/>
    <p:sldId id="2885" r:id="rId39"/>
    <p:sldId id="2886" r:id="rId40"/>
    <p:sldId id="2666" r:id="rId41"/>
    <p:sldId id="2889" r:id="rId42"/>
    <p:sldId id="2888" r:id="rId43"/>
    <p:sldId id="3393" r:id="rId44"/>
    <p:sldId id="3124" r:id="rId45"/>
    <p:sldId id="3125" r:id="rId46"/>
    <p:sldId id="3126" r:id="rId47"/>
    <p:sldId id="2213" r:id="rId48"/>
    <p:sldId id="2214" r:id="rId49"/>
    <p:sldId id="2245" r:id="rId50"/>
    <p:sldId id="2216" r:id="rId51"/>
    <p:sldId id="2250" r:id="rId52"/>
    <p:sldId id="2217" r:id="rId53"/>
    <p:sldId id="368" r:id="rId54"/>
    <p:sldId id="4223" r:id="rId55"/>
    <p:sldId id="4224" r:id="rId56"/>
    <p:sldId id="4225" r:id="rId57"/>
    <p:sldId id="4226" r:id="rId58"/>
    <p:sldId id="4227" r:id="rId59"/>
    <p:sldId id="4228" r:id="rId60"/>
    <p:sldId id="4229" r:id="rId61"/>
    <p:sldId id="4230" r:id="rId62"/>
    <p:sldId id="4232" r:id="rId63"/>
    <p:sldId id="2339" r:id="rId64"/>
    <p:sldId id="2221" r:id="rId65"/>
    <p:sldId id="2222" r:id="rId66"/>
    <p:sldId id="2224" r:id="rId67"/>
    <p:sldId id="2226" r:id="rId68"/>
    <p:sldId id="2227" r:id="rId69"/>
    <p:sldId id="851" r:id="rId70"/>
    <p:sldId id="599" r:id="rId71"/>
    <p:sldId id="857" r:id="rId72"/>
    <p:sldId id="2122" r:id="rId73"/>
    <p:sldId id="2123" r:id="rId74"/>
    <p:sldId id="2228" r:id="rId75"/>
    <p:sldId id="2125" r:id="rId76"/>
    <p:sldId id="860" r:id="rId77"/>
    <p:sldId id="863" r:id="rId78"/>
    <p:sldId id="2229" r:id="rId79"/>
    <p:sldId id="2223" r:id="rId80"/>
    <p:sldId id="2230" r:id="rId81"/>
    <p:sldId id="2460" r:id="rId82"/>
    <p:sldId id="2461" r:id="rId83"/>
    <p:sldId id="2462" r:id="rId84"/>
    <p:sldId id="2234" r:id="rId85"/>
    <p:sldId id="2235" r:id="rId86"/>
    <p:sldId id="2158" r:id="rId87"/>
    <p:sldId id="2159" r:id="rId88"/>
    <p:sldId id="2225" r:id="rId89"/>
    <p:sldId id="2236" r:id="rId9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6E2CF035-AA50-DC94-688B-9377E818EE49}" name="Contesse,Valentina A" initials="CA" userId="S::valufgator@ufl.edu::66806d4e-fd53-4162-bb2b-dfd5f9123657" providerId="AD"/>
  <p188:author id="{E71CE4EF-5F63-C309-1C8F-AD9BED01D6EA}" name="Alyssa Ricke" initials="AR" userId="S::alychickq22@ufl.edu::36f174c9-250d-4433-864f-f7349753d046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F6FA9"/>
    <a:srgbClr val="E15436"/>
    <a:srgbClr val="2C629F"/>
    <a:srgbClr val="25B0A7"/>
    <a:srgbClr val="AE382B"/>
    <a:srgbClr val="252B5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965"/>
    <p:restoredTop sz="78800"/>
  </p:normalViewPr>
  <p:slideViewPr>
    <p:cSldViewPr snapToGrid="0" snapToObjects="1">
      <p:cViewPr varScale="1">
        <p:scale>
          <a:sx n="83" d="100"/>
          <a:sy n="83" d="100"/>
        </p:scale>
        <p:origin x="2232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tableStyles" Target="tableStyles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notesMaster" Target="notesMasters/notesMaster1.xml"/><Relationship Id="rId96" Type="http://schemas.microsoft.com/office/2018/10/relationships/authors" Target="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presProps" Target="presProps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2DBB2B-03B0-BA4D-8766-8EF49B89551B}" type="datetimeFigureOut">
              <a:rPr lang="en-US" smtClean="0"/>
              <a:t>8/11/22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FB05D2-5D65-874B-87C6-2AEC7FA940C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36616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ufliteracy.org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64763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-127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en-US" b="0" dirty="0">
              <a:latin typeface="Century Gothic" panose="020B0502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1D7219-E6E5-4162-93E8-28354AC0EB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886058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-127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en-US" b="0" dirty="0">
              <a:latin typeface="Century Gothic" panose="020B0502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1D7219-E6E5-4162-93E8-28354AC0EB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928595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Handwriting paper for letter formation practice. Use as needed. </a:t>
            </a:r>
          </a:p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manual for more information about letter formation.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A074AC-762B-9746-B87C-BF70D76B6A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863316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dirty="0"/>
              <a:t>lesson plan Step 5 for words to spell.</a:t>
            </a:r>
          </a:p>
          <a:p>
            <a:r>
              <a:rPr lang="en-US" dirty="0"/>
              <a:t>Handwriting paper to model spelling.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47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590807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dirty="0"/>
              <a:t>lesson plan Step 5 for words to spell.</a:t>
            </a:r>
          </a:p>
          <a:p>
            <a:r>
              <a:rPr lang="en-US" dirty="0"/>
              <a:t>Handwriting paper for guided spelling practice.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48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418569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5 for recommended teacher language and activities to review the new concept.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53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815816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-127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en-US" b="0" dirty="0">
              <a:latin typeface="Century Gothic" panose="020B0502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1D7219-E6E5-4162-93E8-28354AC0EB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871288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-127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en-US" b="0" dirty="0">
              <a:latin typeface="Century Gothic" panose="020B0502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1D7219-E6E5-4162-93E8-28354AC0EB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768366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-127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en-US" b="0" dirty="0">
              <a:latin typeface="Century Gothic" panose="020B0502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1D7219-E6E5-4162-93E8-28354AC0EB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886058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-127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en-US" b="0" dirty="0">
              <a:latin typeface="Century Gothic" panose="020B0502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1D7219-E6E5-4162-93E8-28354AC0EB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92859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See </a:t>
            </a:r>
            <a:r>
              <a:rPr lang="en-US" i="1" dirty="0"/>
              <a:t>UFLI Foundations</a:t>
            </a:r>
            <a:r>
              <a:rPr lang="en-US" i="0" dirty="0"/>
              <a:t> lesson plan Step 1 for phonemic awareness activity.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874137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6 for word work activity. </a:t>
            </a:r>
          </a:p>
          <a:p>
            <a:r>
              <a:rPr lang="en-US" i="0" dirty="0"/>
              <a:t>Visit </a:t>
            </a:r>
            <a:r>
              <a:rPr lang="en-US" i="0" dirty="0" err="1"/>
              <a:t>ufliteracy.org</a:t>
            </a:r>
            <a:r>
              <a:rPr lang="en-US" i="0" dirty="0"/>
              <a:t> to access the Word Work Mat apps.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65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024947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7 for irregular word activities.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each word may be used in editing mode. Cover the heart and square icons then reveal them one at a time during instruction. 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67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126020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manual for more information about reviewing irregular words.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68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939026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Lesson 52+</a:t>
            </a: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ERE represents the /air/ sound.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605952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Lesson 52+</a:t>
            </a: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ERE represents the /air/ sound.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35868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Lesson 54+</a:t>
            </a:r>
          </a:p>
          <a:p>
            <a:endParaRPr lang="en-US" dirty="0"/>
          </a:p>
          <a:p>
            <a:r>
              <a:rPr lang="en-US" dirty="0"/>
              <a:t>WH represents the /h/ sound.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O represents the /</a:t>
            </a:r>
            <a:r>
              <a:rPr lang="en-US" dirty="0" err="1"/>
              <a:t>ū</a:t>
            </a:r>
            <a:r>
              <a:rPr lang="en-US" dirty="0"/>
              <a:t>/ sound.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pPr defTabSz="966612"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946231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Lessons 55-72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*Temporarily irregular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Y /</a:t>
            </a:r>
            <a:r>
              <a:rPr lang="en-US" dirty="0" err="1"/>
              <a:t>ī</a:t>
            </a:r>
            <a:r>
              <a:rPr lang="en-US" dirty="0"/>
              <a:t>/ has not been introduced yet.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369F00-BCEC-4AC3-8676-50B50AB78CE9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72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2065520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Lessons 55-72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*Temporarily irregular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Y /</a:t>
            </a:r>
            <a:r>
              <a:rPr lang="en-US" dirty="0" err="1"/>
              <a:t>ī</a:t>
            </a:r>
            <a:r>
              <a:rPr lang="en-US" dirty="0"/>
              <a:t>/ has not been introduced yet.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369F00-BCEC-4AC3-8676-50B50AB78CE9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73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0376138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Handwriting paper for irregular word spelling practice. Use as needed. </a:t>
            </a:r>
          </a:p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manual for more information about reviewing irregular words.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74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822957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orange star indicates these are new irregular words that need to be introduced. </a:t>
            </a:r>
          </a:p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manual for more information about teaching irregular words.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75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3717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2 for student phoneme responses.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372577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66612">
              <a:defRPr/>
            </a:pPr>
            <a:r>
              <a:rPr lang="en-US" dirty="0"/>
              <a:t>Lesson 58+</a:t>
            </a:r>
          </a:p>
          <a:p>
            <a:pPr defTabSz="966612">
              <a:defRPr/>
            </a:pPr>
            <a:endParaRPr lang="en-US" dirty="0"/>
          </a:p>
          <a:p>
            <a:pPr defTabSz="966612">
              <a:defRPr/>
            </a:pPr>
            <a:r>
              <a:rPr lang="en-US" dirty="0"/>
              <a:t>O represents the sounds /w/+/</a:t>
            </a:r>
            <a:r>
              <a:rPr lang="en-US" dirty="0" err="1"/>
              <a:t>ŭ</a:t>
            </a:r>
            <a:r>
              <a:rPr lang="en-US" dirty="0"/>
              <a:t>/.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The final E is silent but does not follow the long vowel </a:t>
            </a:r>
            <a:r>
              <a:rPr lang="en-US" dirty="0" err="1"/>
              <a:t>VCe</a:t>
            </a:r>
            <a:r>
              <a:rPr lang="en-US" dirty="0"/>
              <a:t> pattern.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pPr defTabSz="966612"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565699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66612">
              <a:defRPr/>
            </a:pPr>
            <a:r>
              <a:rPr lang="en-US" dirty="0"/>
              <a:t>Lessons 58-59</a:t>
            </a:r>
          </a:p>
          <a:p>
            <a:pPr defTabSz="966612">
              <a:defRPr/>
            </a:pPr>
            <a:endParaRPr lang="en-US" dirty="0"/>
          </a:p>
          <a:p>
            <a:pPr defTabSz="966612">
              <a:defRPr/>
            </a:pPr>
            <a:r>
              <a:rPr lang="en-US" dirty="0"/>
              <a:t>O represents the sounds /w/+/</a:t>
            </a:r>
            <a:r>
              <a:rPr lang="en-US" dirty="0" err="1"/>
              <a:t>ŭ</a:t>
            </a:r>
            <a:r>
              <a:rPr lang="en-US" dirty="0"/>
              <a:t>/.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_CE /s/ has not been introduced yet.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pPr defTabSz="966612"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831321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Handwriting paper for irregular word spelling practice. Use as needed. </a:t>
            </a:r>
          </a:p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manual for more information about teaching irregular words.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78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514821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8 for connected text activities.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80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447905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dirty="0"/>
              <a:t>lesson plan Step 8 for sentences to write.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84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200225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The </a:t>
            </a:r>
            <a:r>
              <a:rPr lang="en-US" i="1" dirty="0"/>
              <a:t>UFLI Foundations </a:t>
            </a:r>
            <a:r>
              <a:rPr lang="en-US" i="0" dirty="0"/>
              <a:t>decodable text is provided here. </a:t>
            </a: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decodable text guide for additional </a:t>
            </a:r>
            <a:r>
              <a:rPr lang="en-US" i="0"/>
              <a:t>text options.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85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838956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FB05D2-5D65-874B-87C6-2AEC7FA940C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035808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FB05D2-5D65-874B-87C6-2AEC7FA940C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27961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3 for auditory drill activity.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12967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No slides needed for auditory drill.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74921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4 for blending drill word chain and grid. </a:t>
            </a:r>
          </a:p>
          <a:p>
            <a:r>
              <a:rPr lang="en-US" i="0" dirty="0"/>
              <a:t>Visit </a:t>
            </a:r>
            <a:r>
              <a:rPr lang="en-US" i="0" dirty="0" err="1"/>
              <a:t>ufliteracy.org</a:t>
            </a:r>
            <a:r>
              <a:rPr lang="en-US" i="0" dirty="0"/>
              <a:t> to access the Blending Board app.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20876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5 for recommended teacher language and activities to introduce the new concept. 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7044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-127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en-US" b="0" dirty="0">
              <a:latin typeface="Century Gothic" panose="020B0502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1D7219-E6E5-4162-93E8-28354AC0EB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87128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-127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en-US" b="0" dirty="0">
              <a:latin typeface="Century Gothic" panose="020B0502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1D7219-E6E5-4162-93E8-28354AC0EB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76836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8/11/22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60868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_squa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3EA9F29-680B-FDF7-9D67-80B79047E5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8/11/22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99E727A-3B5F-5C9C-BC3B-F3D69A9AE4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601BF9-2CBD-3ACA-A38D-4631041C9A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63A3DC1-C346-050C-57B0-71B7B4A2030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C78B93A-7FD5-375C-DF26-8B528D16EEC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694775" y="6345444"/>
            <a:ext cx="34336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9787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_norm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22CD2AF-2D46-C947-B29A-40A80EE791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8/11/22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27367F0-7D00-CFCC-2FC5-A555753EF5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C29F062-9342-A1BD-342A-0C0E589515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FEA588C-9DC8-220A-19CC-519DF3186D1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67E23C5-8E25-EA00-FEB1-564BEE52EE8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1645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8/11/22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23465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8/11/22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01179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8/11/22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4409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8/11/22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90251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ogo_pres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905FE3-04FD-A215-32C3-948721EB02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A7682A-6A4C-49B5-868D-7260A2C1560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8/11/22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AB3AFF5-E1B6-D26F-0D3D-074C782C4D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605DE54-3282-EE4C-3752-F4D2D50E14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CCE1B1-4751-4057-BEBB-A535099F4E4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FD63468-B6A7-5A43-B845-AA81A3A6A12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9C04C5D-871E-ADEC-53D7-9DA9F9A6A85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777371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ew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939E604-6A08-1816-597D-0FE0E24FA3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8/11/22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1DF94B8-0136-267C-E303-DA682C5B8B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914F7C-9A70-995E-2EE1-4BA50E7073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BCA8B4E-EA88-8946-729D-27C2FDC8DE1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61617" y="112541"/>
            <a:ext cx="2620762" cy="2820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86478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8/11/22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56060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8/11/22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74563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8/11/22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94775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8/11/22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28954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8/11/22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50088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8/11/22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49018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eme plac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B99EF16-56B5-1649-F5CD-13679B1025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8/11/22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F0AEFEE-EF90-0E3F-EC7B-EDB5A03847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6642E29-E8B4-5D87-27AB-669EEAC75B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3EE577F-6433-E44B-58E8-54EA2F88E69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787AA01-1ABE-44D3-1084-0861B08C9104}"/>
              </a:ext>
            </a:extLst>
          </p:cNvPr>
          <p:cNvSpPr/>
          <p:nvPr userDrawn="1"/>
        </p:nvSpPr>
        <p:spPr>
          <a:xfrm>
            <a:off x="3569480" y="4664508"/>
            <a:ext cx="2005038" cy="83324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118A61A-CC23-689E-638A-3209DADB7A2E}"/>
              </a:ext>
            </a:extLst>
          </p:cNvPr>
          <p:cNvSpPr/>
          <p:nvPr userDrawn="1"/>
        </p:nvSpPr>
        <p:spPr>
          <a:xfrm>
            <a:off x="6030811" y="4664508"/>
            <a:ext cx="2005038" cy="83324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9550B0D-B596-6412-53D3-21AA2CE31D43}"/>
              </a:ext>
            </a:extLst>
          </p:cNvPr>
          <p:cNvSpPr/>
          <p:nvPr userDrawn="1"/>
        </p:nvSpPr>
        <p:spPr>
          <a:xfrm>
            <a:off x="1144010" y="4668556"/>
            <a:ext cx="2005038" cy="83324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FF9BE56-7EEF-9E8F-9D8B-EEC719DC98EF}"/>
              </a:ext>
            </a:extLst>
          </p:cNvPr>
          <p:cNvSpPr txBox="1"/>
          <p:nvPr userDrawn="1"/>
        </p:nvSpPr>
        <p:spPr>
          <a:xfrm>
            <a:off x="1486733" y="4770053"/>
            <a:ext cx="13195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beginning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8E7D877-E495-775F-96D8-DFD037ECC522}"/>
              </a:ext>
            </a:extLst>
          </p:cNvPr>
          <p:cNvSpPr txBox="1"/>
          <p:nvPr userDrawn="1"/>
        </p:nvSpPr>
        <p:spPr>
          <a:xfrm>
            <a:off x="4090938" y="4770053"/>
            <a:ext cx="9621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middle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5B5843F-EA74-38CC-DD4C-9357DC16C2A3}"/>
              </a:ext>
            </a:extLst>
          </p:cNvPr>
          <p:cNvSpPr txBox="1"/>
          <p:nvPr userDrawn="1"/>
        </p:nvSpPr>
        <p:spPr>
          <a:xfrm>
            <a:off x="6715775" y="4781626"/>
            <a:ext cx="635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end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FDC2A01-7E68-F82C-516A-8B87DA245FD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5893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_slidesh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0FBFA2E-2C7E-B24B-5A1F-6C8E106FD9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8/11/22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04AB0A-683E-598E-DFB1-83C266B15C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63A0AB0-4D66-462D-3BAB-34FB14ABBE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88D3C08-D752-B70E-E19F-AA224C33E7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3B0AE0F-2064-8114-03F5-6807F761ECA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573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76293B-7FD6-2A49-801F-A90DF30EFDFD}" type="datetimeFigureOut">
              <a:rPr lang="en-US" smtClean="0"/>
              <a:t>8/11/22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35062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74" r:id="rId8"/>
    <p:sldLayoutId id="2147483672" r:id="rId9"/>
    <p:sldLayoutId id="2147483673" r:id="rId10"/>
    <p:sldLayoutId id="2147483675" r:id="rId11"/>
    <p:sldLayoutId id="2147483668" r:id="rId12"/>
    <p:sldLayoutId id="2147483669" r:id="rId13"/>
    <p:sldLayoutId id="2147483670" r:id="rId14"/>
    <p:sldLayoutId id="2147483671" r:id="rId15"/>
    <p:sldLayoutId id="2147483676" r:id="rId16"/>
    <p:sldLayoutId id="2147483677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tx1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ufliteracy.org/" TargetMode="Externa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9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9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9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35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6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1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2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9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9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9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1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1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1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1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9223614-1BDE-9CA2-E34A-8AB3F419A697}"/>
              </a:ext>
            </a:extLst>
          </p:cNvPr>
          <p:cNvSpPr txBox="1"/>
          <p:nvPr/>
        </p:nvSpPr>
        <p:spPr>
          <a:xfrm>
            <a:off x="910157" y="3132060"/>
            <a:ext cx="7323685" cy="193852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60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Lesson 58</a:t>
            </a:r>
          </a:p>
          <a:p>
            <a:pPr algn="ctr"/>
            <a:r>
              <a:rPr lang="en-US" sz="6000" b="1" dirty="0" err="1">
                <a:solidFill>
                  <a:srgbClr val="E05436"/>
                </a:solidFill>
                <a:latin typeface="Century Gothic" panose="020B0502020202020204" pitchFamily="34" charset="0"/>
              </a:rPr>
              <a:t>u_e</a:t>
            </a:r>
            <a:r>
              <a:rPr lang="en-US" sz="60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 /</a:t>
            </a:r>
            <a:r>
              <a:rPr lang="en-US" sz="6000" b="1" dirty="0" err="1">
                <a:solidFill>
                  <a:srgbClr val="E05436"/>
                </a:solidFill>
                <a:latin typeface="Century Gothic" panose="020B0502020202020204" pitchFamily="34" charset="0"/>
              </a:rPr>
              <a:t>ū</a:t>
            </a:r>
            <a:r>
              <a:rPr lang="en-US" sz="60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/, /</a:t>
            </a:r>
            <a:r>
              <a:rPr lang="en-US" sz="6000" b="1" dirty="0" err="1">
                <a:solidFill>
                  <a:srgbClr val="E05436"/>
                </a:solidFill>
                <a:latin typeface="Century Gothic" panose="020B0502020202020204" pitchFamily="34" charset="0"/>
              </a:rPr>
              <a:t>yū</a:t>
            </a:r>
            <a:r>
              <a:rPr lang="en-US" sz="60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36503625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 err="1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i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686009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o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759669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e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742869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 err="1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nk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708348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ng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073766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 err="1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wh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460603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 err="1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ph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722386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 err="1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ch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3877572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 err="1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th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8364234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 err="1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sh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33608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4"/>
            <a:extLst>
              <a:ext uri="{FF2B5EF4-FFF2-40B4-BE49-F238E27FC236}">
                <a16:creationId xmlns:a16="http://schemas.microsoft.com/office/drawing/2014/main" id="{E415BF13-DE52-C26B-E6D6-EC2B1AD86881}"/>
              </a:ext>
            </a:extLst>
          </p:cNvPr>
          <p:cNvSpPr/>
          <p:nvPr/>
        </p:nvSpPr>
        <p:spPr>
          <a:xfrm>
            <a:off x="5153891" y="4384964"/>
            <a:ext cx="1704109" cy="3117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916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ck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2103115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ff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0747195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 err="1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ll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0837454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ss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3037860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 err="1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zz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9717827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s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7622566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u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7535517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683261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6645142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710304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624549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444420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0257772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3949378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9077864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70B8598-6266-F314-69F7-637ABC5F62D9}"/>
              </a:ext>
            </a:extLst>
          </p:cNvPr>
          <p:cNvSpPr/>
          <p:nvPr/>
        </p:nvSpPr>
        <p:spPr>
          <a:xfrm>
            <a:off x="3664608" y="1226771"/>
            <a:ext cx="1814779" cy="1728075"/>
          </a:xfrm>
          <a:prstGeom prst="rect">
            <a:avLst/>
          </a:prstGeom>
          <a:solidFill>
            <a:srgbClr val="2F6FA9">
              <a:alpha val="29804"/>
            </a:srgbClr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99185B7-0DB9-95D5-DA2E-FB6401E463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3260" y="3652501"/>
            <a:ext cx="1537480" cy="2954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083239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70B8598-6266-F314-69F7-637ABC5F62D9}"/>
              </a:ext>
            </a:extLst>
          </p:cNvPr>
          <p:cNvSpPr/>
          <p:nvPr/>
        </p:nvSpPr>
        <p:spPr>
          <a:xfrm>
            <a:off x="3664608" y="1226771"/>
            <a:ext cx="1814779" cy="1728075"/>
          </a:xfrm>
          <a:prstGeom prst="rect">
            <a:avLst/>
          </a:prstGeom>
          <a:solidFill>
            <a:srgbClr val="2F6FA9">
              <a:alpha val="29804"/>
            </a:srgbClr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C2F9D38-1BE2-8DBB-F22D-466379A82C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2484" y="3719387"/>
            <a:ext cx="1814780" cy="262177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56FDAEE-FDD5-5E73-C63B-152CD7A19E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1997" y="3903155"/>
            <a:ext cx="3919883" cy="1959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876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EE2C638-2F3E-4392-A7DD-1920C0EB1F0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114" t="36902" r="12900" b="33111"/>
          <a:stretch/>
        </p:blipFill>
        <p:spPr>
          <a:xfrm>
            <a:off x="411480" y="2020824"/>
            <a:ext cx="6885620" cy="2112264"/>
          </a:xfrm>
          <a:prstGeom prst="rect">
            <a:avLst/>
          </a:prstGeom>
        </p:spPr>
      </p:pic>
      <p:sp>
        <p:nvSpPr>
          <p:cNvPr id="5" name="TextBox 21">
            <a:extLst>
              <a:ext uri="{FF2B5EF4-FFF2-40B4-BE49-F238E27FC236}">
                <a16:creationId xmlns:a16="http://schemas.microsoft.com/office/drawing/2014/main" id="{65A3FF83-F26F-425D-9110-CC392EF6DF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06266" y="2020824"/>
            <a:ext cx="189143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</a:p>
        </p:txBody>
      </p:sp>
      <p:sp>
        <p:nvSpPr>
          <p:cNvPr id="9" name="TextBox 21">
            <a:extLst>
              <a:ext uri="{FF2B5EF4-FFF2-40B4-BE49-F238E27FC236}">
                <a16:creationId xmlns:a16="http://schemas.microsoft.com/office/drawing/2014/main" id="{2B14CC4A-6D67-46F4-8D27-7CC41D0CF3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12353" y="2020824"/>
            <a:ext cx="189143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</a:t>
            </a:r>
          </a:p>
        </p:txBody>
      </p:sp>
      <p:sp>
        <p:nvSpPr>
          <p:cNvPr id="4" name="Arrow: U-Turn 3">
            <a:extLst>
              <a:ext uri="{FF2B5EF4-FFF2-40B4-BE49-F238E27FC236}">
                <a16:creationId xmlns:a16="http://schemas.microsoft.com/office/drawing/2014/main" id="{056386F5-2987-41EB-97DD-2221F8E9294B}"/>
              </a:ext>
            </a:extLst>
          </p:cNvPr>
          <p:cNvSpPr/>
          <p:nvPr/>
        </p:nvSpPr>
        <p:spPr>
          <a:xfrm flipH="1">
            <a:off x="3611880" y="1519922"/>
            <a:ext cx="4535518" cy="969264"/>
          </a:xfrm>
          <a:prstGeom prst="uturnArrow">
            <a:avLst>
              <a:gd name="adj1" fmla="val 15566"/>
              <a:gd name="adj2" fmla="val 25000"/>
              <a:gd name="adj3" fmla="val 25943"/>
              <a:gd name="adj4" fmla="val 46580"/>
              <a:gd name="adj5" fmla="val 75000"/>
            </a:avLst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265433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EE2C638-2F3E-4392-A7DD-1920C0EB1F0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114" t="36902" r="12900" b="33111"/>
          <a:stretch/>
        </p:blipFill>
        <p:spPr>
          <a:xfrm>
            <a:off x="411480" y="2020824"/>
            <a:ext cx="6885620" cy="2112264"/>
          </a:xfrm>
          <a:prstGeom prst="rect">
            <a:avLst/>
          </a:prstGeom>
        </p:spPr>
      </p:pic>
      <p:sp>
        <p:nvSpPr>
          <p:cNvPr id="5" name="TextBox 21">
            <a:extLst>
              <a:ext uri="{FF2B5EF4-FFF2-40B4-BE49-F238E27FC236}">
                <a16:creationId xmlns:a16="http://schemas.microsoft.com/office/drawing/2014/main" id="{65A3FF83-F26F-425D-9110-CC392EF6DF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06266" y="2020824"/>
            <a:ext cx="189143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</a:p>
        </p:txBody>
      </p:sp>
      <p:sp>
        <p:nvSpPr>
          <p:cNvPr id="7" name="TextBox 21">
            <a:extLst>
              <a:ext uri="{FF2B5EF4-FFF2-40B4-BE49-F238E27FC236}">
                <a16:creationId xmlns:a16="http://schemas.microsoft.com/office/drawing/2014/main" id="{B7241000-11E1-4415-8269-788E1FB10F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4547" y="2006572"/>
            <a:ext cx="189143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J</a:t>
            </a:r>
          </a:p>
        </p:txBody>
      </p:sp>
      <p:sp>
        <p:nvSpPr>
          <p:cNvPr id="9" name="TextBox 21">
            <a:extLst>
              <a:ext uri="{FF2B5EF4-FFF2-40B4-BE49-F238E27FC236}">
                <a16:creationId xmlns:a16="http://schemas.microsoft.com/office/drawing/2014/main" id="{2B14CC4A-6D67-46F4-8D27-7CC41D0CF3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12353" y="2020824"/>
            <a:ext cx="189143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</a:t>
            </a:r>
          </a:p>
        </p:txBody>
      </p:sp>
      <p:sp>
        <p:nvSpPr>
          <p:cNvPr id="11" name="TextBox 21">
            <a:extLst>
              <a:ext uri="{FF2B5EF4-FFF2-40B4-BE49-F238E27FC236}">
                <a16:creationId xmlns:a16="http://schemas.microsoft.com/office/drawing/2014/main" id="{35929B26-B554-435C-9CCE-78CD248000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0159" y="2020824"/>
            <a:ext cx="189143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</a:t>
            </a:r>
          </a:p>
        </p:txBody>
      </p:sp>
      <p:sp>
        <p:nvSpPr>
          <p:cNvPr id="4" name="Arrow: U-Turn 3">
            <a:extLst>
              <a:ext uri="{FF2B5EF4-FFF2-40B4-BE49-F238E27FC236}">
                <a16:creationId xmlns:a16="http://schemas.microsoft.com/office/drawing/2014/main" id="{056386F5-2987-41EB-97DD-2221F8E9294B}"/>
              </a:ext>
            </a:extLst>
          </p:cNvPr>
          <p:cNvSpPr/>
          <p:nvPr/>
        </p:nvSpPr>
        <p:spPr>
          <a:xfrm flipH="1">
            <a:off x="3611880" y="1519922"/>
            <a:ext cx="4535518" cy="969264"/>
          </a:xfrm>
          <a:prstGeom prst="uturnArrow">
            <a:avLst>
              <a:gd name="adj1" fmla="val 15566"/>
              <a:gd name="adj2" fmla="val 25000"/>
              <a:gd name="adj3" fmla="val 25943"/>
              <a:gd name="adj4" fmla="val 46580"/>
              <a:gd name="adj5" fmla="val 75000"/>
            </a:avLst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D3F1358-831E-0160-50E4-CD0FF8E8B8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37818" y="4314896"/>
            <a:ext cx="632943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924061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EE2C638-2F3E-4392-A7DD-1920C0EB1F0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114" t="36902" r="12900" b="33111"/>
          <a:stretch/>
        </p:blipFill>
        <p:spPr>
          <a:xfrm>
            <a:off x="411480" y="2020824"/>
            <a:ext cx="6885620" cy="2112264"/>
          </a:xfrm>
          <a:prstGeom prst="rect">
            <a:avLst/>
          </a:prstGeom>
        </p:spPr>
      </p:pic>
      <p:sp>
        <p:nvSpPr>
          <p:cNvPr id="5" name="TextBox 21">
            <a:extLst>
              <a:ext uri="{FF2B5EF4-FFF2-40B4-BE49-F238E27FC236}">
                <a16:creationId xmlns:a16="http://schemas.microsoft.com/office/drawing/2014/main" id="{65A3FF83-F26F-425D-9110-CC392EF6DF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06266" y="2020824"/>
            <a:ext cx="189143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</a:p>
        </p:txBody>
      </p:sp>
      <p:sp>
        <p:nvSpPr>
          <p:cNvPr id="7" name="TextBox 21">
            <a:extLst>
              <a:ext uri="{FF2B5EF4-FFF2-40B4-BE49-F238E27FC236}">
                <a16:creationId xmlns:a16="http://schemas.microsoft.com/office/drawing/2014/main" id="{B7241000-11E1-4415-8269-788E1FB10F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4547" y="2006572"/>
            <a:ext cx="189143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</a:t>
            </a:r>
          </a:p>
        </p:txBody>
      </p:sp>
      <p:sp>
        <p:nvSpPr>
          <p:cNvPr id="9" name="TextBox 21">
            <a:extLst>
              <a:ext uri="{FF2B5EF4-FFF2-40B4-BE49-F238E27FC236}">
                <a16:creationId xmlns:a16="http://schemas.microsoft.com/office/drawing/2014/main" id="{2B14CC4A-6D67-46F4-8D27-7CC41D0CF3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12353" y="2020824"/>
            <a:ext cx="189143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</a:t>
            </a:r>
          </a:p>
        </p:txBody>
      </p:sp>
      <p:sp>
        <p:nvSpPr>
          <p:cNvPr id="11" name="TextBox 21">
            <a:extLst>
              <a:ext uri="{FF2B5EF4-FFF2-40B4-BE49-F238E27FC236}">
                <a16:creationId xmlns:a16="http://schemas.microsoft.com/office/drawing/2014/main" id="{35929B26-B554-435C-9CCE-78CD248000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0159" y="2020824"/>
            <a:ext cx="189143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</a:t>
            </a:r>
          </a:p>
        </p:txBody>
      </p:sp>
      <p:sp>
        <p:nvSpPr>
          <p:cNvPr id="4" name="Arrow: U-Turn 3">
            <a:extLst>
              <a:ext uri="{FF2B5EF4-FFF2-40B4-BE49-F238E27FC236}">
                <a16:creationId xmlns:a16="http://schemas.microsoft.com/office/drawing/2014/main" id="{056386F5-2987-41EB-97DD-2221F8E9294B}"/>
              </a:ext>
            </a:extLst>
          </p:cNvPr>
          <p:cNvSpPr/>
          <p:nvPr/>
        </p:nvSpPr>
        <p:spPr>
          <a:xfrm flipH="1">
            <a:off x="3611880" y="1519922"/>
            <a:ext cx="4535518" cy="969264"/>
          </a:xfrm>
          <a:prstGeom prst="uturnArrow">
            <a:avLst>
              <a:gd name="adj1" fmla="val 15566"/>
              <a:gd name="adj2" fmla="val 25000"/>
              <a:gd name="adj3" fmla="val 25943"/>
              <a:gd name="adj4" fmla="val 46580"/>
              <a:gd name="adj5" fmla="val 75000"/>
            </a:avLst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5F93801-0833-6263-0835-FC729B1655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01914" y="4329148"/>
            <a:ext cx="1050038" cy="525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67716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21">
            <a:extLst>
              <a:ext uri="{FF2B5EF4-FFF2-40B4-BE49-F238E27FC236}">
                <a16:creationId xmlns:a16="http://schemas.microsoft.com/office/drawing/2014/main" id="{B2EA47E8-39AA-4B48-E3CD-ED915EA6F2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80914" y="2535405"/>
            <a:ext cx="5060515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9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flute</a:t>
            </a:r>
          </a:p>
        </p:txBody>
      </p:sp>
      <p:sp>
        <p:nvSpPr>
          <p:cNvPr id="18" name="TextBox 21">
            <a:extLst>
              <a:ext uri="{FF2B5EF4-FFF2-40B4-BE49-F238E27FC236}">
                <a16:creationId xmlns:a16="http://schemas.microsoft.com/office/drawing/2014/main" id="{A91852FB-5405-8719-E25D-D92E45DB0B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80915" y="4430419"/>
            <a:ext cx="5060515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9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tube</a:t>
            </a:r>
          </a:p>
        </p:txBody>
      </p:sp>
      <p:sp>
        <p:nvSpPr>
          <p:cNvPr id="19" name="TextBox 21">
            <a:extLst>
              <a:ext uri="{FF2B5EF4-FFF2-40B4-BE49-F238E27FC236}">
                <a16:creationId xmlns:a16="http://schemas.microsoft.com/office/drawing/2014/main" id="{AE1FAF79-EFFA-A2D2-A594-19EE5AE53A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0" y="2504627"/>
            <a:ext cx="5060515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9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use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C230D61-541B-9F76-24E9-B1C7B71DEF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6462" y="323637"/>
            <a:ext cx="1305765" cy="188641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4C26B10-DA0F-F7A2-800A-21BC8B7DFD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13165" y="561738"/>
            <a:ext cx="2820423" cy="1410212"/>
          </a:xfrm>
          <a:prstGeom prst="rect">
            <a:avLst/>
          </a:prstGeom>
        </p:spPr>
      </p:pic>
      <p:sp>
        <p:nvSpPr>
          <p:cNvPr id="9" name="TextBox 21">
            <a:extLst>
              <a:ext uri="{FF2B5EF4-FFF2-40B4-BE49-F238E27FC236}">
                <a16:creationId xmlns:a16="http://schemas.microsoft.com/office/drawing/2014/main" id="{6C36597C-7AAE-5050-9D57-36938856F3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0" y="4399641"/>
            <a:ext cx="5060515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9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mute</a:t>
            </a:r>
          </a:p>
        </p:txBody>
      </p:sp>
    </p:spTree>
    <p:extLst>
      <p:ext uri="{BB962C8B-B14F-4D97-AF65-F5344CB8AC3E}">
        <p14:creationId xmlns:p14="http://schemas.microsoft.com/office/powerpoint/2010/main" val="902828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D571399-AB89-8F63-767C-066045B9215B}"/>
              </a:ext>
            </a:extLst>
          </p:cNvPr>
          <p:cNvSpPr txBox="1"/>
          <p:nvPr/>
        </p:nvSpPr>
        <p:spPr>
          <a:xfrm>
            <a:off x="910156" y="2933280"/>
            <a:ext cx="7323685" cy="165504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48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Lesson 58</a:t>
            </a:r>
          </a:p>
          <a:p>
            <a:pPr algn="ctr"/>
            <a:r>
              <a:rPr lang="en-US" sz="4800" b="1" dirty="0" err="1">
                <a:solidFill>
                  <a:srgbClr val="E05436"/>
                </a:solidFill>
                <a:latin typeface="Century Gothic" panose="020B0502020202020204" pitchFamily="34" charset="0"/>
              </a:rPr>
              <a:t>u_e</a:t>
            </a:r>
            <a:r>
              <a:rPr lang="en-US" sz="48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 /</a:t>
            </a:r>
            <a:r>
              <a:rPr lang="en-US" sz="4800" b="1" dirty="0" err="1">
                <a:solidFill>
                  <a:srgbClr val="E05436"/>
                </a:solidFill>
                <a:latin typeface="Century Gothic" panose="020B0502020202020204" pitchFamily="34" charset="0"/>
              </a:rPr>
              <a:t>ū</a:t>
            </a:r>
            <a:r>
              <a:rPr lang="en-US" sz="48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/, /</a:t>
            </a:r>
            <a:r>
              <a:rPr lang="en-US" sz="4800" b="1" dirty="0" err="1">
                <a:solidFill>
                  <a:srgbClr val="E05436"/>
                </a:solidFill>
                <a:latin typeface="Century Gothic" panose="020B0502020202020204" pitchFamily="34" charset="0"/>
              </a:rPr>
              <a:t>yū</a:t>
            </a:r>
            <a:r>
              <a:rPr lang="en-US" sz="48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376364250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CAA6856-0339-6184-1FB9-6641D25677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4671" y="482595"/>
            <a:ext cx="3694657" cy="4904413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77348150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C66274D-E62B-D973-7AF1-43B46FBE34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4671" y="482594"/>
            <a:ext cx="3694657" cy="4865641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80314373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CAA6856-0339-6184-1FB9-6641D25677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565" y="860283"/>
            <a:ext cx="2769021" cy="3675692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2FC245F-36CF-3AEC-3725-3CF8814E5170}"/>
              </a:ext>
            </a:extLst>
          </p:cNvPr>
          <p:cNvSpPr txBox="1"/>
          <p:nvPr/>
        </p:nvSpPr>
        <p:spPr>
          <a:xfrm>
            <a:off x="1086846" y="4539968"/>
            <a:ext cx="2779776" cy="1015663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u_e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B850CC8-7D5C-4233-3439-14F58AF75FBE}"/>
              </a:ext>
            </a:extLst>
          </p:cNvPr>
          <p:cNvSpPr txBox="1"/>
          <p:nvPr/>
        </p:nvSpPr>
        <p:spPr>
          <a:xfrm>
            <a:off x="5268168" y="4539968"/>
            <a:ext cx="2779776" cy="1015663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u_e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8AC9F50-4AF1-BC6A-5CD8-AE6BD92900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8169" y="861006"/>
            <a:ext cx="2779776" cy="3674969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02553435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115383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39;p35">
            <a:extLst>
              <a:ext uri="{FF2B5EF4-FFF2-40B4-BE49-F238E27FC236}">
                <a16:creationId xmlns:a16="http://schemas.microsoft.com/office/drawing/2014/main" id="{FB3F58DD-6B13-4DD8-C629-7DADF01FD50E}"/>
              </a:ext>
            </a:extLst>
          </p:cNvPr>
          <p:cNvSpPr txBox="1"/>
          <p:nvPr/>
        </p:nvSpPr>
        <p:spPr>
          <a:xfrm>
            <a:off x="2233215" y="1739541"/>
            <a:ext cx="4677569" cy="18183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40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1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rude</a:t>
            </a:r>
            <a:endParaRPr kumimoji="0" sz="5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Google Shape;639;p35">
            <a:extLst>
              <a:ext uri="{FF2B5EF4-FFF2-40B4-BE49-F238E27FC236}">
                <a16:creationId xmlns:a16="http://schemas.microsoft.com/office/drawing/2014/main" id="{837E1154-8043-31CF-B6BE-74D3F8A35A0C}"/>
              </a:ext>
            </a:extLst>
          </p:cNvPr>
          <p:cNvSpPr txBox="1"/>
          <p:nvPr/>
        </p:nvSpPr>
        <p:spPr>
          <a:xfrm>
            <a:off x="2233215" y="3870370"/>
            <a:ext cx="4677569" cy="18183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40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1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mule</a:t>
            </a:r>
            <a:endParaRPr kumimoji="0" sz="5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47678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46;p36">
            <a:extLst>
              <a:ext uri="{FF2B5EF4-FFF2-40B4-BE49-F238E27FC236}">
                <a16:creationId xmlns:a16="http://schemas.microsoft.com/office/drawing/2014/main" id="{E8891923-A921-5088-4B45-903E19735C11}"/>
              </a:ext>
            </a:extLst>
          </p:cNvPr>
          <p:cNvSpPr txBox="1"/>
          <p:nvPr/>
        </p:nvSpPr>
        <p:spPr>
          <a:xfrm>
            <a:off x="706582" y="1799349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  <a:sym typeface="Century Gothic"/>
              </a:rPr>
              <a:t>rule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Google Shape;648;p36">
            <a:extLst>
              <a:ext uri="{FF2B5EF4-FFF2-40B4-BE49-F238E27FC236}">
                <a16:creationId xmlns:a16="http://schemas.microsoft.com/office/drawing/2014/main" id="{A66E7B07-0784-63B3-394B-FED5E075EA14}"/>
              </a:ext>
            </a:extLst>
          </p:cNvPr>
          <p:cNvSpPr txBox="1"/>
          <p:nvPr/>
        </p:nvSpPr>
        <p:spPr>
          <a:xfrm>
            <a:off x="5214848" y="1799349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duke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" name="Google Shape;650;p36">
            <a:extLst>
              <a:ext uri="{FF2B5EF4-FFF2-40B4-BE49-F238E27FC236}">
                <a16:creationId xmlns:a16="http://schemas.microsoft.com/office/drawing/2014/main" id="{437D69C8-51D0-DD52-6547-F42964324B2B}"/>
              </a:ext>
            </a:extLst>
          </p:cNvPr>
          <p:cNvSpPr txBox="1"/>
          <p:nvPr/>
        </p:nvSpPr>
        <p:spPr>
          <a:xfrm>
            <a:off x="706582" y="3417785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tube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" name="Google Shape;651;p36">
            <a:extLst>
              <a:ext uri="{FF2B5EF4-FFF2-40B4-BE49-F238E27FC236}">
                <a16:creationId xmlns:a16="http://schemas.microsoft.com/office/drawing/2014/main" id="{39E23BEB-1C35-BDF9-FAF6-9782FC436C01}"/>
              </a:ext>
            </a:extLst>
          </p:cNvPr>
          <p:cNvSpPr txBox="1"/>
          <p:nvPr/>
        </p:nvSpPr>
        <p:spPr>
          <a:xfrm>
            <a:off x="5214850" y="3417785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tune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" name="Google Shape;653;p36">
            <a:extLst>
              <a:ext uri="{FF2B5EF4-FFF2-40B4-BE49-F238E27FC236}">
                <a16:creationId xmlns:a16="http://schemas.microsoft.com/office/drawing/2014/main" id="{6963211D-4106-ED38-C04A-30891E4840FF}"/>
              </a:ext>
            </a:extLst>
          </p:cNvPr>
          <p:cNvSpPr txBox="1"/>
          <p:nvPr/>
        </p:nvSpPr>
        <p:spPr>
          <a:xfrm>
            <a:off x="706582" y="5015933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flute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" name="Google Shape;654;p36">
            <a:extLst>
              <a:ext uri="{FF2B5EF4-FFF2-40B4-BE49-F238E27FC236}">
                <a16:creationId xmlns:a16="http://schemas.microsoft.com/office/drawing/2014/main" id="{6DC350A5-3BF4-9FCF-7461-8461EA765BBA}"/>
              </a:ext>
            </a:extLst>
          </p:cNvPr>
          <p:cNvSpPr txBox="1"/>
          <p:nvPr/>
        </p:nvSpPr>
        <p:spPr>
          <a:xfrm>
            <a:off x="5214849" y="5015933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cute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83634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646;p36">
            <a:extLst>
              <a:ext uri="{FF2B5EF4-FFF2-40B4-BE49-F238E27FC236}">
                <a16:creationId xmlns:a16="http://schemas.microsoft.com/office/drawing/2014/main" id="{C0F9109D-5568-2062-53AA-1E936FC030FC}"/>
              </a:ext>
            </a:extLst>
          </p:cNvPr>
          <p:cNvSpPr txBox="1"/>
          <p:nvPr/>
        </p:nvSpPr>
        <p:spPr>
          <a:xfrm>
            <a:off x="706582" y="1948974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  <a:sym typeface="Century Gothic"/>
              </a:rPr>
              <a:t>use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Google Shape;648;p36">
            <a:extLst>
              <a:ext uri="{FF2B5EF4-FFF2-40B4-BE49-F238E27FC236}">
                <a16:creationId xmlns:a16="http://schemas.microsoft.com/office/drawing/2014/main" id="{A646ADA5-FD61-2C9F-A5EE-D69D673BEDFB}"/>
              </a:ext>
            </a:extLst>
          </p:cNvPr>
          <p:cNvSpPr txBox="1"/>
          <p:nvPr/>
        </p:nvSpPr>
        <p:spPr>
          <a:xfrm>
            <a:off x="5214848" y="1948974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puke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" name="Google Shape;650;p36">
            <a:extLst>
              <a:ext uri="{FF2B5EF4-FFF2-40B4-BE49-F238E27FC236}">
                <a16:creationId xmlns:a16="http://schemas.microsoft.com/office/drawing/2014/main" id="{2669681B-96A0-E5EB-AB04-EFB290FC14A7}"/>
              </a:ext>
            </a:extLst>
          </p:cNvPr>
          <p:cNvSpPr txBox="1"/>
          <p:nvPr/>
        </p:nvSpPr>
        <p:spPr>
          <a:xfrm>
            <a:off x="2990504" y="3577552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mute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3970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5058114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427222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06929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5358801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040;p67">
            <a:extLst>
              <a:ext uri="{FF2B5EF4-FFF2-40B4-BE49-F238E27FC236}">
                <a16:creationId xmlns:a16="http://schemas.microsoft.com/office/drawing/2014/main" id="{E5202857-DDDA-C2CD-3AFE-C2B2A89CFBD1}"/>
              </a:ext>
            </a:extLst>
          </p:cNvPr>
          <p:cNvSpPr txBox="1"/>
          <p:nvPr/>
        </p:nvSpPr>
        <p:spPr>
          <a:xfrm>
            <a:off x="553913" y="3429000"/>
            <a:ext cx="8036174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Insert brief reinforcement activity and/or transition to next part of reading block.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2417658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E2CA483-BA5C-CFD7-30A6-9508DF92F49D}"/>
              </a:ext>
            </a:extLst>
          </p:cNvPr>
          <p:cNvSpPr txBox="1"/>
          <p:nvPr/>
        </p:nvSpPr>
        <p:spPr>
          <a:xfrm>
            <a:off x="910156" y="2933280"/>
            <a:ext cx="7323685" cy="165504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48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Lesson 58</a:t>
            </a:r>
          </a:p>
          <a:p>
            <a:pPr algn="ctr"/>
            <a:r>
              <a:rPr lang="en-US" sz="4800" b="1" dirty="0" err="1">
                <a:solidFill>
                  <a:srgbClr val="E05436"/>
                </a:solidFill>
                <a:latin typeface="Century Gothic" panose="020B0502020202020204" pitchFamily="34" charset="0"/>
              </a:rPr>
              <a:t>u_e</a:t>
            </a:r>
            <a:r>
              <a:rPr lang="en-US" sz="48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 /</a:t>
            </a:r>
            <a:r>
              <a:rPr lang="en-US" sz="4800" b="1" dirty="0" err="1">
                <a:solidFill>
                  <a:srgbClr val="E05436"/>
                </a:solidFill>
                <a:latin typeface="Century Gothic" panose="020B0502020202020204" pitchFamily="34" charset="0"/>
              </a:rPr>
              <a:t>ū</a:t>
            </a:r>
            <a:r>
              <a:rPr lang="en-US" sz="48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/, /</a:t>
            </a:r>
            <a:r>
              <a:rPr lang="en-US" sz="4800" b="1" dirty="0" err="1">
                <a:solidFill>
                  <a:srgbClr val="E05436"/>
                </a:solidFill>
                <a:latin typeface="Century Gothic" panose="020B0502020202020204" pitchFamily="34" charset="0"/>
              </a:rPr>
              <a:t>yū</a:t>
            </a:r>
            <a:r>
              <a:rPr lang="en-US" sz="48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142148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342651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93FBCD-0F49-5B3A-A2AB-69D2A7D857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sp>
        <p:nvSpPr>
          <p:cNvPr id="3" name="Google Shape;288;p3">
            <a:extLst>
              <a:ext uri="{FF2B5EF4-FFF2-40B4-BE49-F238E27FC236}">
                <a16:creationId xmlns:a16="http://schemas.microsoft.com/office/drawing/2014/main" id="{FB026085-2D6C-BFF8-5D7A-765F8ACFEFB9}"/>
              </a:ext>
            </a:extLst>
          </p:cNvPr>
          <p:cNvSpPr txBox="1"/>
          <p:nvPr/>
        </p:nvSpPr>
        <p:spPr>
          <a:xfrm>
            <a:off x="0" y="365127"/>
            <a:ext cx="9144000" cy="932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409C"/>
              </a:buClr>
              <a:buSzPts val="5400"/>
              <a:buFont typeface="Century Gothic"/>
              <a:buNone/>
            </a:pPr>
            <a:r>
              <a:rPr lang="en-US" sz="5400" b="1" i="0" u="none" strike="noStrike" cap="none" dirty="0">
                <a:solidFill>
                  <a:srgbClr val="2C629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New Concept Review</a:t>
            </a:r>
            <a:endParaRPr dirty="0">
              <a:solidFill>
                <a:srgbClr val="2C629F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36B3518-BD25-0F59-C8A4-C02F8E5DC29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061" r="20038"/>
          <a:stretch/>
        </p:blipFill>
        <p:spPr>
          <a:xfrm>
            <a:off x="2916382" y="1778000"/>
            <a:ext cx="3311236" cy="3302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E0E0542-C59E-16A6-F7EF-888F18661F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49345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70B8598-6266-F314-69F7-637ABC5F62D9}"/>
              </a:ext>
            </a:extLst>
          </p:cNvPr>
          <p:cNvSpPr/>
          <p:nvPr/>
        </p:nvSpPr>
        <p:spPr>
          <a:xfrm>
            <a:off x="3664608" y="1226771"/>
            <a:ext cx="1814779" cy="1728075"/>
          </a:xfrm>
          <a:prstGeom prst="rect">
            <a:avLst/>
          </a:prstGeom>
          <a:solidFill>
            <a:srgbClr val="2F6FA9">
              <a:alpha val="29804"/>
            </a:srgbClr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99185B7-0DB9-95D5-DA2E-FB6401E463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3260" y="3652501"/>
            <a:ext cx="1537480" cy="2954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25567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70B8598-6266-F314-69F7-637ABC5F62D9}"/>
              </a:ext>
            </a:extLst>
          </p:cNvPr>
          <p:cNvSpPr/>
          <p:nvPr/>
        </p:nvSpPr>
        <p:spPr>
          <a:xfrm>
            <a:off x="3664608" y="1226771"/>
            <a:ext cx="1814779" cy="1728075"/>
          </a:xfrm>
          <a:prstGeom prst="rect">
            <a:avLst/>
          </a:prstGeom>
          <a:solidFill>
            <a:srgbClr val="2F6FA9">
              <a:alpha val="29804"/>
            </a:srgbClr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C2F9D38-1BE2-8DBB-F22D-466379A82C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2484" y="3719387"/>
            <a:ext cx="1814780" cy="262177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56FDAEE-FDD5-5E73-C63B-152CD7A19E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1997" y="3903155"/>
            <a:ext cx="3919883" cy="1959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4390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EE2C638-2F3E-4392-A7DD-1920C0EB1F0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114" t="36902" r="12900" b="33111"/>
          <a:stretch/>
        </p:blipFill>
        <p:spPr>
          <a:xfrm>
            <a:off x="411480" y="2020824"/>
            <a:ext cx="6885620" cy="2112264"/>
          </a:xfrm>
          <a:prstGeom prst="rect">
            <a:avLst/>
          </a:prstGeom>
        </p:spPr>
      </p:pic>
      <p:sp>
        <p:nvSpPr>
          <p:cNvPr id="5" name="TextBox 21">
            <a:extLst>
              <a:ext uri="{FF2B5EF4-FFF2-40B4-BE49-F238E27FC236}">
                <a16:creationId xmlns:a16="http://schemas.microsoft.com/office/drawing/2014/main" id="{65A3FF83-F26F-425D-9110-CC392EF6DF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06266" y="2020824"/>
            <a:ext cx="189143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</a:p>
        </p:txBody>
      </p:sp>
      <p:sp>
        <p:nvSpPr>
          <p:cNvPr id="9" name="TextBox 21">
            <a:extLst>
              <a:ext uri="{FF2B5EF4-FFF2-40B4-BE49-F238E27FC236}">
                <a16:creationId xmlns:a16="http://schemas.microsoft.com/office/drawing/2014/main" id="{2B14CC4A-6D67-46F4-8D27-7CC41D0CF3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12353" y="2020824"/>
            <a:ext cx="189143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</a:t>
            </a:r>
          </a:p>
        </p:txBody>
      </p:sp>
      <p:sp>
        <p:nvSpPr>
          <p:cNvPr id="4" name="Arrow: U-Turn 3">
            <a:extLst>
              <a:ext uri="{FF2B5EF4-FFF2-40B4-BE49-F238E27FC236}">
                <a16:creationId xmlns:a16="http://schemas.microsoft.com/office/drawing/2014/main" id="{056386F5-2987-41EB-97DD-2221F8E9294B}"/>
              </a:ext>
            </a:extLst>
          </p:cNvPr>
          <p:cNvSpPr/>
          <p:nvPr/>
        </p:nvSpPr>
        <p:spPr>
          <a:xfrm flipH="1">
            <a:off x="3611880" y="1519922"/>
            <a:ext cx="4535518" cy="969264"/>
          </a:xfrm>
          <a:prstGeom prst="uturnArrow">
            <a:avLst>
              <a:gd name="adj1" fmla="val 15566"/>
              <a:gd name="adj2" fmla="val 25000"/>
              <a:gd name="adj3" fmla="val 25943"/>
              <a:gd name="adj4" fmla="val 46580"/>
              <a:gd name="adj5" fmla="val 75000"/>
            </a:avLst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51832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EE2C638-2F3E-4392-A7DD-1920C0EB1F0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114" t="36902" r="12900" b="33111"/>
          <a:stretch/>
        </p:blipFill>
        <p:spPr>
          <a:xfrm>
            <a:off x="411480" y="2020824"/>
            <a:ext cx="6885620" cy="2112264"/>
          </a:xfrm>
          <a:prstGeom prst="rect">
            <a:avLst/>
          </a:prstGeom>
        </p:spPr>
      </p:pic>
      <p:sp>
        <p:nvSpPr>
          <p:cNvPr id="5" name="TextBox 21">
            <a:extLst>
              <a:ext uri="{FF2B5EF4-FFF2-40B4-BE49-F238E27FC236}">
                <a16:creationId xmlns:a16="http://schemas.microsoft.com/office/drawing/2014/main" id="{65A3FF83-F26F-425D-9110-CC392EF6DF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06266" y="2020824"/>
            <a:ext cx="189143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</a:p>
        </p:txBody>
      </p:sp>
      <p:sp>
        <p:nvSpPr>
          <p:cNvPr id="7" name="TextBox 21">
            <a:extLst>
              <a:ext uri="{FF2B5EF4-FFF2-40B4-BE49-F238E27FC236}">
                <a16:creationId xmlns:a16="http://schemas.microsoft.com/office/drawing/2014/main" id="{B7241000-11E1-4415-8269-788E1FB10F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4547" y="2006572"/>
            <a:ext cx="189143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J</a:t>
            </a:r>
          </a:p>
        </p:txBody>
      </p:sp>
      <p:sp>
        <p:nvSpPr>
          <p:cNvPr id="9" name="TextBox 21">
            <a:extLst>
              <a:ext uri="{FF2B5EF4-FFF2-40B4-BE49-F238E27FC236}">
                <a16:creationId xmlns:a16="http://schemas.microsoft.com/office/drawing/2014/main" id="{2B14CC4A-6D67-46F4-8D27-7CC41D0CF3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12353" y="2020824"/>
            <a:ext cx="189143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</a:t>
            </a:r>
          </a:p>
        </p:txBody>
      </p:sp>
      <p:sp>
        <p:nvSpPr>
          <p:cNvPr id="11" name="TextBox 21">
            <a:extLst>
              <a:ext uri="{FF2B5EF4-FFF2-40B4-BE49-F238E27FC236}">
                <a16:creationId xmlns:a16="http://schemas.microsoft.com/office/drawing/2014/main" id="{35929B26-B554-435C-9CCE-78CD248000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0159" y="2020824"/>
            <a:ext cx="189143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</a:t>
            </a:r>
          </a:p>
        </p:txBody>
      </p:sp>
      <p:sp>
        <p:nvSpPr>
          <p:cNvPr id="4" name="Arrow: U-Turn 3">
            <a:extLst>
              <a:ext uri="{FF2B5EF4-FFF2-40B4-BE49-F238E27FC236}">
                <a16:creationId xmlns:a16="http://schemas.microsoft.com/office/drawing/2014/main" id="{056386F5-2987-41EB-97DD-2221F8E9294B}"/>
              </a:ext>
            </a:extLst>
          </p:cNvPr>
          <p:cNvSpPr/>
          <p:nvPr/>
        </p:nvSpPr>
        <p:spPr>
          <a:xfrm flipH="1">
            <a:off x="3611880" y="1519922"/>
            <a:ext cx="4535518" cy="969264"/>
          </a:xfrm>
          <a:prstGeom prst="uturnArrow">
            <a:avLst>
              <a:gd name="adj1" fmla="val 15566"/>
              <a:gd name="adj2" fmla="val 25000"/>
              <a:gd name="adj3" fmla="val 25943"/>
              <a:gd name="adj4" fmla="val 46580"/>
              <a:gd name="adj5" fmla="val 75000"/>
            </a:avLst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D3F1358-831E-0160-50E4-CD0FF8E8B8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37818" y="4314896"/>
            <a:ext cx="632943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28130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EE2C638-2F3E-4392-A7DD-1920C0EB1F0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114" t="36902" r="12900" b="33111"/>
          <a:stretch/>
        </p:blipFill>
        <p:spPr>
          <a:xfrm>
            <a:off x="411480" y="2020824"/>
            <a:ext cx="6885620" cy="2112264"/>
          </a:xfrm>
          <a:prstGeom prst="rect">
            <a:avLst/>
          </a:prstGeom>
        </p:spPr>
      </p:pic>
      <p:sp>
        <p:nvSpPr>
          <p:cNvPr id="5" name="TextBox 21">
            <a:extLst>
              <a:ext uri="{FF2B5EF4-FFF2-40B4-BE49-F238E27FC236}">
                <a16:creationId xmlns:a16="http://schemas.microsoft.com/office/drawing/2014/main" id="{65A3FF83-F26F-425D-9110-CC392EF6DF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06266" y="2020824"/>
            <a:ext cx="189143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</a:p>
        </p:txBody>
      </p:sp>
      <p:sp>
        <p:nvSpPr>
          <p:cNvPr id="7" name="TextBox 21">
            <a:extLst>
              <a:ext uri="{FF2B5EF4-FFF2-40B4-BE49-F238E27FC236}">
                <a16:creationId xmlns:a16="http://schemas.microsoft.com/office/drawing/2014/main" id="{B7241000-11E1-4415-8269-788E1FB10F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4547" y="2006572"/>
            <a:ext cx="189143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</a:t>
            </a:r>
          </a:p>
        </p:txBody>
      </p:sp>
      <p:sp>
        <p:nvSpPr>
          <p:cNvPr id="9" name="TextBox 21">
            <a:extLst>
              <a:ext uri="{FF2B5EF4-FFF2-40B4-BE49-F238E27FC236}">
                <a16:creationId xmlns:a16="http://schemas.microsoft.com/office/drawing/2014/main" id="{2B14CC4A-6D67-46F4-8D27-7CC41D0CF3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12353" y="2020824"/>
            <a:ext cx="189143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</a:t>
            </a:r>
          </a:p>
        </p:txBody>
      </p:sp>
      <p:sp>
        <p:nvSpPr>
          <p:cNvPr id="11" name="TextBox 21">
            <a:extLst>
              <a:ext uri="{FF2B5EF4-FFF2-40B4-BE49-F238E27FC236}">
                <a16:creationId xmlns:a16="http://schemas.microsoft.com/office/drawing/2014/main" id="{35929B26-B554-435C-9CCE-78CD248000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0159" y="2020824"/>
            <a:ext cx="189143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</a:t>
            </a:r>
          </a:p>
        </p:txBody>
      </p:sp>
      <p:sp>
        <p:nvSpPr>
          <p:cNvPr id="4" name="Arrow: U-Turn 3">
            <a:extLst>
              <a:ext uri="{FF2B5EF4-FFF2-40B4-BE49-F238E27FC236}">
                <a16:creationId xmlns:a16="http://schemas.microsoft.com/office/drawing/2014/main" id="{056386F5-2987-41EB-97DD-2221F8E9294B}"/>
              </a:ext>
            </a:extLst>
          </p:cNvPr>
          <p:cNvSpPr/>
          <p:nvPr/>
        </p:nvSpPr>
        <p:spPr>
          <a:xfrm flipH="1">
            <a:off x="3611880" y="1519922"/>
            <a:ext cx="4535518" cy="969264"/>
          </a:xfrm>
          <a:prstGeom prst="uturnArrow">
            <a:avLst>
              <a:gd name="adj1" fmla="val 15566"/>
              <a:gd name="adj2" fmla="val 25000"/>
              <a:gd name="adj3" fmla="val 25943"/>
              <a:gd name="adj4" fmla="val 46580"/>
              <a:gd name="adj5" fmla="val 75000"/>
            </a:avLst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5F93801-0833-6263-0835-FC729B1655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01914" y="4329148"/>
            <a:ext cx="1050038" cy="525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29238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21">
            <a:extLst>
              <a:ext uri="{FF2B5EF4-FFF2-40B4-BE49-F238E27FC236}">
                <a16:creationId xmlns:a16="http://schemas.microsoft.com/office/drawing/2014/main" id="{B2EA47E8-39AA-4B48-E3CD-ED915EA6F2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80914" y="2535405"/>
            <a:ext cx="5060515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9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flute</a:t>
            </a:r>
          </a:p>
        </p:txBody>
      </p:sp>
      <p:sp>
        <p:nvSpPr>
          <p:cNvPr id="18" name="TextBox 21">
            <a:extLst>
              <a:ext uri="{FF2B5EF4-FFF2-40B4-BE49-F238E27FC236}">
                <a16:creationId xmlns:a16="http://schemas.microsoft.com/office/drawing/2014/main" id="{A91852FB-5405-8719-E25D-D92E45DB0B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80915" y="4430419"/>
            <a:ext cx="5060515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9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tube</a:t>
            </a:r>
          </a:p>
        </p:txBody>
      </p:sp>
      <p:sp>
        <p:nvSpPr>
          <p:cNvPr id="19" name="TextBox 21">
            <a:extLst>
              <a:ext uri="{FF2B5EF4-FFF2-40B4-BE49-F238E27FC236}">
                <a16:creationId xmlns:a16="http://schemas.microsoft.com/office/drawing/2014/main" id="{AE1FAF79-EFFA-A2D2-A594-19EE5AE53A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0" y="2504627"/>
            <a:ext cx="5060515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9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use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C230D61-541B-9F76-24E9-B1C7B71DEF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6462" y="323637"/>
            <a:ext cx="1305765" cy="188641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4C26B10-DA0F-F7A2-800A-21BC8B7DFD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63478" y="561738"/>
            <a:ext cx="2820423" cy="1410212"/>
          </a:xfrm>
          <a:prstGeom prst="rect">
            <a:avLst/>
          </a:prstGeom>
        </p:spPr>
      </p:pic>
      <p:sp>
        <p:nvSpPr>
          <p:cNvPr id="9" name="TextBox 21">
            <a:extLst>
              <a:ext uri="{FF2B5EF4-FFF2-40B4-BE49-F238E27FC236}">
                <a16:creationId xmlns:a16="http://schemas.microsoft.com/office/drawing/2014/main" id="{6C36597C-7AAE-5050-9D57-36938856F3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0" y="4399641"/>
            <a:ext cx="5060515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9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mute</a:t>
            </a:r>
          </a:p>
        </p:txBody>
      </p:sp>
    </p:spTree>
    <p:extLst>
      <p:ext uri="{BB962C8B-B14F-4D97-AF65-F5344CB8AC3E}">
        <p14:creationId xmlns:p14="http://schemas.microsoft.com/office/powerpoint/2010/main" val="2241821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660300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CAA6856-0339-6184-1FB9-6641D25677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4671" y="482595"/>
            <a:ext cx="3694657" cy="4904413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37433387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7FCC2A0-4D47-D056-40EF-E31AFBD771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4671" y="482594"/>
            <a:ext cx="3694657" cy="4865641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11996885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868EEFA-D55D-72A8-9458-E6EC383576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2905" y="861006"/>
            <a:ext cx="2769021" cy="3674969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CAA6856-0339-6184-1FB9-6641D25677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565" y="860283"/>
            <a:ext cx="2769021" cy="3675692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2FC245F-36CF-3AEC-3725-3CF8814E5170}"/>
              </a:ext>
            </a:extLst>
          </p:cNvPr>
          <p:cNvSpPr txBox="1"/>
          <p:nvPr/>
        </p:nvSpPr>
        <p:spPr>
          <a:xfrm>
            <a:off x="1086846" y="4539968"/>
            <a:ext cx="2779776" cy="1015663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u_e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B850CC8-7D5C-4233-3439-14F58AF75FBE}"/>
              </a:ext>
            </a:extLst>
          </p:cNvPr>
          <p:cNvSpPr txBox="1"/>
          <p:nvPr/>
        </p:nvSpPr>
        <p:spPr>
          <a:xfrm>
            <a:off x="5268168" y="4539968"/>
            <a:ext cx="2779776" cy="1015663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u_e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2635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46;p36">
            <a:extLst>
              <a:ext uri="{FF2B5EF4-FFF2-40B4-BE49-F238E27FC236}">
                <a16:creationId xmlns:a16="http://schemas.microsoft.com/office/drawing/2014/main" id="{E8891923-A921-5088-4B45-903E19735C11}"/>
              </a:ext>
            </a:extLst>
          </p:cNvPr>
          <p:cNvSpPr txBox="1"/>
          <p:nvPr/>
        </p:nvSpPr>
        <p:spPr>
          <a:xfrm>
            <a:off x="706582" y="1948974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  <a:sym typeface="Century Gothic"/>
              </a:rPr>
              <a:t>use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Google Shape;648;p36">
            <a:extLst>
              <a:ext uri="{FF2B5EF4-FFF2-40B4-BE49-F238E27FC236}">
                <a16:creationId xmlns:a16="http://schemas.microsoft.com/office/drawing/2014/main" id="{A66E7B07-0784-63B3-394B-FED5E075EA14}"/>
              </a:ext>
            </a:extLst>
          </p:cNvPr>
          <p:cNvSpPr txBox="1"/>
          <p:nvPr/>
        </p:nvSpPr>
        <p:spPr>
          <a:xfrm>
            <a:off x="5214848" y="1948974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Arial"/>
                <a:sym typeface="Century Gothic"/>
              </a:rPr>
              <a:t>mute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" name="Google Shape;650;p36">
            <a:extLst>
              <a:ext uri="{FF2B5EF4-FFF2-40B4-BE49-F238E27FC236}">
                <a16:creationId xmlns:a16="http://schemas.microsoft.com/office/drawing/2014/main" id="{437D69C8-51D0-DD52-6547-F42964324B2B}"/>
              </a:ext>
            </a:extLst>
          </p:cNvPr>
          <p:cNvSpPr txBox="1"/>
          <p:nvPr/>
        </p:nvSpPr>
        <p:spPr>
          <a:xfrm>
            <a:off x="706582" y="3949793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Arial"/>
                <a:sym typeface="Century Gothic"/>
              </a:rPr>
              <a:t>June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" name="Google Shape;651;p36">
            <a:extLst>
              <a:ext uri="{FF2B5EF4-FFF2-40B4-BE49-F238E27FC236}">
                <a16:creationId xmlns:a16="http://schemas.microsoft.com/office/drawing/2014/main" id="{39E23BEB-1C35-BDF9-FAF6-9782FC436C01}"/>
              </a:ext>
            </a:extLst>
          </p:cNvPr>
          <p:cNvSpPr txBox="1"/>
          <p:nvPr/>
        </p:nvSpPr>
        <p:spPr>
          <a:xfrm>
            <a:off x="5214850" y="3949793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Arial"/>
                <a:sym typeface="Century Gothic"/>
              </a:rPr>
              <a:t>rude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25643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73289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452479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084090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5602863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22340456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7420DF26-60A0-47C0-A28D-34023D7B517F}"/>
              </a:ext>
            </a:extLst>
          </p:cNvPr>
          <p:cNvSpPr txBox="1"/>
          <p:nvPr/>
        </p:nvSpPr>
        <p:spPr>
          <a:xfrm>
            <a:off x="86265" y="2067284"/>
            <a:ext cx="9143999" cy="186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lstStyle/>
          <a:p>
            <a:pPr algn="ctr"/>
            <a:r>
              <a:rPr lang="en-US" sz="11500" b="1" spc="300">
                <a:latin typeface="Century Gothic"/>
              </a:rPr>
              <a:t>there</a:t>
            </a:r>
            <a:endParaRPr lang="en-US" sz="11500" b="1" spc="300">
              <a:latin typeface="Century Gothic" panose="020B0502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AF847E3-A911-4C0F-B6A2-9334BB260FA4}"/>
              </a:ext>
            </a:extLst>
          </p:cNvPr>
          <p:cNvSpPr/>
          <p:nvPr/>
        </p:nvSpPr>
        <p:spPr>
          <a:xfrm>
            <a:off x="3124676" y="4098753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Heart 5">
            <a:extLst>
              <a:ext uri="{FF2B5EF4-FFF2-40B4-BE49-F238E27FC236}">
                <a16:creationId xmlns:a16="http://schemas.microsoft.com/office/drawing/2014/main" id="{EABD941D-0D1F-D943-BA53-91C378699E87}"/>
              </a:ext>
            </a:extLst>
          </p:cNvPr>
          <p:cNvSpPr/>
          <p:nvPr/>
        </p:nvSpPr>
        <p:spPr>
          <a:xfrm>
            <a:off x="4815840" y="4160425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6A421AC-0E42-514C-ADAE-8C1C5D695B6C}"/>
              </a:ext>
            </a:extLst>
          </p:cNvPr>
          <p:cNvCxnSpPr>
            <a:cxnSpLocks/>
          </p:cNvCxnSpPr>
          <p:nvPr/>
        </p:nvCxnSpPr>
        <p:spPr>
          <a:xfrm>
            <a:off x="4285090" y="3937685"/>
            <a:ext cx="2054750" cy="0"/>
          </a:xfrm>
          <a:prstGeom prst="line">
            <a:avLst/>
          </a:prstGeom>
          <a:ln w="25400">
            <a:solidFill>
              <a:srgbClr val="C73D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B544A4C-01ED-30D4-9060-569FB05F660B}"/>
              </a:ext>
            </a:extLst>
          </p:cNvPr>
          <p:cNvCxnSpPr>
            <a:cxnSpLocks/>
          </p:cNvCxnSpPr>
          <p:nvPr/>
        </p:nvCxnSpPr>
        <p:spPr>
          <a:xfrm>
            <a:off x="2659981" y="3937685"/>
            <a:ext cx="1508595" cy="0"/>
          </a:xfrm>
          <a:prstGeom prst="line">
            <a:avLst/>
          </a:prstGeom>
          <a:ln w="25400">
            <a:solidFill>
              <a:srgbClr val="2C629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3175E2CD-8AF0-ED66-F93B-A44837A8F9C7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37160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29721151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7420DF26-60A0-47C0-A28D-34023D7B517F}"/>
              </a:ext>
            </a:extLst>
          </p:cNvPr>
          <p:cNvSpPr txBox="1"/>
          <p:nvPr/>
        </p:nvSpPr>
        <p:spPr>
          <a:xfrm>
            <a:off x="86265" y="2067284"/>
            <a:ext cx="9143999" cy="186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lstStyle/>
          <a:p>
            <a:pPr algn="ctr"/>
            <a:r>
              <a:rPr lang="en-US" sz="11500" b="1" spc="300">
                <a:latin typeface="Century Gothic"/>
              </a:rPr>
              <a:t>where</a:t>
            </a:r>
            <a:endParaRPr lang="en-US" sz="11500" b="1" spc="300">
              <a:latin typeface="Century Gothic" panose="020B0502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AF847E3-A911-4C0F-B6A2-9334BB260FA4}"/>
              </a:ext>
            </a:extLst>
          </p:cNvPr>
          <p:cNvSpPr/>
          <p:nvPr/>
        </p:nvSpPr>
        <p:spPr>
          <a:xfrm>
            <a:off x="3139982" y="4155964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Heart 5">
            <a:extLst>
              <a:ext uri="{FF2B5EF4-FFF2-40B4-BE49-F238E27FC236}">
                <a16:creationId xmlns:a16="http://schemas.microsoft.com/office/drawing/2014/main" id="{BF2A71AC-CAE1-6243-ADB7-AC6F1C11EC00}"/>
              </a:ext>
            </a:extLst>
          </p:cNvPr>
          <p:cNvSpPr/>
          <p:nvPr/>
        </p:nvSpPr>
        <p:spPr>
          <a:xfrm>
            <a:off x="5166360" y="4160425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C4928FF-7A01-1C4B-AEBE-E3ADF6454AA3}"/>
              </a:ext>
            </a:extLst>
          </p:cNvPr>
          <p:cNvCxnSpPr>
            <a:cxnSpLocks/>
          </p:cNvCxnSpPr>
          <p:nvPr/>
        </p:nvCxnSpPr>
        <p:spPr>
          <a:xfrm>
            <a:off x="4572000" y="4049973"/>
            <a:ext cx="2054750" cy="0"/>
          </a:xfrm>
          <a:prstGeom prst="line">
            <a:avLst/>
          </a:prstGeom>
          <a:ln w="25400">
            <a:solidFill>
              <a:srgbClr val="C73D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B24E6C9-3801-71DB-68CC-78FEBB81086B}"/>
              </a:ext>
            </a:extLst>
          </p:cNvPr>
          <p:cNvCxnSpPr>
            <a:cxnSpLocks/>
          </p:cNvCxnSpPr>
          <p:nvPr/>
        </p:nvCxnSpPr>
        <p:spPr>
          <a:xfrm>
            <a:off x="2705725" y="4049973"/>
            <a:ext cx="1508595" cy="0"/>
          </a:xfrm>
          <a:prstGeom prst="line">
            <a:avLst/>
          </a:prstGeom>
          <a:ln w="25400">
            <a:solidFill>
              <a:srgbClr val="2C629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ABA23F4B-B7D7-06C5-A446-B492C5103084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7124465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7420DF26-60A0-47C0-A28D-34023D7B517F}"/>
              </a:ext>
            </a:extLst>
          </p:cNvPr>
          <p:cNvSpPr txBox="1"/>
          <p:nvPr/>
        </p:nvSpPr>
        <p:spPr>
          <a:xfrm>
            <a:off x="86265" y="2067284"/>
            <a:ext cx="9143999" cy="186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lstStyle/>
          <a:p>
            <a:pPr algn="ctr"/>
            <a:r>
              <a:rPr lang="en-US" sz="11500" b="1" spc="300">
                <a:latin typeface="Century Gothic"/>
              </a:rPr>
              <a:t>who</a:t>
            </a:r>
            <a:endParaRPr lang="en-US" sz="11500" b="1" spc="300">
              <a:latin typeface="Century Gothic" panose="020B0502020202020204" pitchFamily="34" charset="0"/>
            </a:endParaRPr>
          </a:p>
        </p:txBody>
      </p:sp>
      <p:sp>
        <p:nvSpPr>
          <p:cNvPr id="11" name="Heart 10">
            <a:extLst>
              <a:ext uri="{FF2B5EF4-FFF2-40B4-BE49-F238E27FC236}">
                <a16:creationId xmlns:a16="http://schemas.microsoft.com/office/drawing/2014/main" id="{D10F2401-CCDD-354A-B847-05A46C16BD0C}"/>
              </a:ext>
            </a:extLst>
          </p:cNvPr>
          <p:cNvSpPr/>
          <p:nvPr/>
        </p:nvSpPr>
        <p:spPr>
          <a:xfrm>
            <a:off x="5365070" y="4115145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Heart 5">
            <a:extLst>
              <a:ext uri="{FF2B5EF4-FFF2-40B4-BE49-F238E27FC236}">
                <a16:creationId xmlns:a16="http://schemas.microsoft.com/office/drawing/2014/main" id="{0FAF6FFF-DDF3-1248-ADDA-CBE19EA8CA94}"/>
              </a:ext>
            </a:extLst>
          </p:cNvPr>
          <p:cNvSpPr/>
          <p:nvPr/>
        </p:nvSpPr>
        <p:spPr>
          <a:xfrm>
            <a:off x="3760082" y="4115145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57FF304-FA64-1047-B7ED-4532B4BDCA62}"/>
              </a:ext>
            </a:extLst>
          </p:cNvPr>
          <p:cNvCxnSpPr>
            <a:cxnSpLocks/>
          </p:cNvCxnSpPr>
          <p:nvPr/>
        </p:nvCxnSpPr>
        <p:spPr>
          <a:xfrm>
            <a:off x="3316761" y="3747054"/>
            <a:ext cx="1681959" cy="0"/>
          </a:xfrm>
          <a:prstGeom prst="line">
            <a:avLst/>
          </a:prstGeom>
          <a:ln w="25400">
            <a:solidFill>
              <a:srgbClr val="C73D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332689AF-3EA9-0D12-A6CF-F9D8E36040B2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5765554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97422F3-832E-4C1F-AB33-4A8601EF437C}"/>
              </a:ext>
            </a:extLst>
          </p:cNvPr>
          <p:cNvSpPr/>
          <p:nvPr/>
        </p:nvSpPr>
        <p:spPr>
          <a:xfrm>
            <a:off x="0" y="2176150"/>
            <a:ext cx="9144000" cy="1862048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30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Arial"/>
                <a:sym typeface="Arial"/>
              </a:rPr>
              <a:t>by</a:t>
            </a:r>
            <a:endParaRPr kumimoji="0" lang="en-US" sz="11500" b="0" i="0" u="none" strike="noStrike" kern="1200" cap="none" spc="30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AC20F89-DA2A-44F0-BD59-7B4B83D659A8}"/>
              </a:ext>
            </a:extLst>
          </p:cNvPr>
          <p:cNvSpPr/>
          <p:nvPr/>
        </p:nvSpPr>
        <p:spPr>
          <a:xfrm>
            <a:off x="3735022" y="4035968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6" name="Heart 5">
            <a:extLst>
              <a:ext uri="{FF2B5EF4-FFF2-40B4-BE49-F238E27FC236}">
                <a16:creationId xmlns:a16="http://schemas.microsoft.com/office/drawing/2014/main" id="{72EE0BF0-C2FD-420E-B6C0-DD53A37C82E3}"/>
              </a:ext>
            </a:extLst>
          </p:cNvPr>
          <p:cNvSpPr/>
          <p:nvPr/>
        </p:nvSpPr>
        <p:spPr>
          <a:xfrm>
            <a:off x="4572000" y="4040429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ABD3530-C73E-129D-D3E8-483401A1E417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835041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97422F3-832E-4C1F-AB33-4A8601EF437C}"/>
              </a:ext>
            </a:extLst>
          </p:cNvPr>
          <p:cNvSpPr/>
          <p:nvPr/>
        </p:nvSpPr>
        <p:spPr>
          <a:xfrm>
            <a:off x="0" y="2176150"/>
            <a:ext cx="9144000" cy="1862048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30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Arial"/>
                <a:sym typeface="Arial"/>
              </a:rPr>
              <a:t>my</a:t>
            </a:r>
            <a:endParaRPr kumimoji="0" lang="en-US" sz="11500" b="0" i="0" u="none" strike="noStrike" kern="1200" cap="none" spc="30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35F0AA7-1395-4608-92A4-664BA558A331}"/>
              </a:ext>
            </a:extLst>
          </p:cNvPr>
          <p:cNvSpPr/>
          <p:nvPr/>
        </p:nvSpPr>
        <p:spPr>
          <a:xfrm>
            <a:off x="3735022" y="4035968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9" name="Heart 8">
            <a:extLst>
              <a:ext uri="{FF2B5EF4-FFF2-40B4-BE49-F238E27FC236}">
                <a16:creationId xmlns:a16="http://schemas.microsoft.com/office/drawing/2014/main" id="{426E2103-5C35-4232-B74E-81B846071131}"/>
              </a:ext>
            </a:extLst>
          </p:cNvPr>
          <p:cNvSpPr/>
          <p:nvPr/>
        </p:nvSpPr>
        <p:spPr>
          <a:xfrm>
            <a:off x="4768900" y="4040429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B128042-43F6-1368-A59E-4E5590F82498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6518991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8795208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93FBCD-0F49-5B3A-A2AB-69D2A7D857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sp>
        <p:nvSpPr>
          <p:cNvPr id="3" name="Google Shape;288;p3">
            <a:extLst>
              <a:ext uri="{FF2B5EF4-FFF2-40B4-BE49-F238E27FC236}">
                <a16:creationId xmlns:a16="http://schemas.microsoft.com/office/drawing/2014/main" id="{FB026085-2D6C-BFF8-5D7A-765F8ACFEFB9}"/>
              </a:ext>
            </a:extLst>
          </p:cNvPr>
          <p:cNvSpPr txBox="1"/>
          <p:nvPr/>
        </p:nvSpPr>
        <p:spPr>
          <a:xfrm>
            <a:off x="0" y="2496268"/>
            <a:ext cx="9144000" cy="932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409C"/>
              </a:buClr>
              <a:buSzPts val="5400"/>
              <a:buFont typeface="Century Gothic"/>
              <a:buNone/>
            </a:pPr>
            <a:r>
              <a:rPr lang="en-US" sz="5400" b="1" i="0" u="none" strike="noStrike" cap="none" dirty="0">
                <a:solidFill>
                  <a:srgbClr val="2C629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Teach</a:t>
            </a:r>
            <a:endParaRPr dirty="0">
              <a:solidFill>
                <a:srgbClr val="2C629F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4C89B1E-FB5F-680D-EC17-1541E17E7F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  <p:sp>
        <p:nvSpPr>
          <p:cNvPr id="6" name="Star: 5 Points 8">
            <a:extLst>
              <a:ext uri="{FF2B5EF4-FFF2-40B4-BE49-F238E27FC236}">
                <a16:creationId xmlns:a16="http://schemas.microsoft.com/office/drawing/2014/main" id="{D4F75F7B-5E00-C297-A79A-332F35729540}"/>
              </a:ext>
            </a:extLst>
          </p:cNvPr>
          <p:cNvSpPr>
            <a:spLocks noChangeAspect="1"/>
          </p:cNvSpPr>
          <p:nvPr/>
        </p:nvSpPr>
        <p:spPr>
          <a:xfrm>
            <a:off x="8297598" y="177661"/>
            <a:ext cx="665691" cy="640080"/>
          </a:xfrm>
          <a:prstGeom prst="star5">
            <a:avLst/>
          </a:prstGeom>
          <a:solidFill>
            <a:srgbClr val="E67448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77830003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7420DF26-60A0-47C0-A28D-34023D7B517F}"/>
              </a:ext>
            </a:extLst>
          </p:cNvPr>
          <p:cNvSpPr txBox="1"/>
          <p:nvPr/>
        </p:nvSpPr>
        <p:spPr>
          <a:xfrm>
            <a:off x="86265" y="2067284"/>
            <a:ext cx="9143999" cy="186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lstStyle/>
          <a:p>
            <a:pPr algn="ctr"/>
            <a:r>
              <a:rPr lang="en-US" sz="11500" b="1" spc="300">
                <a:latin typeface="Century Gothic"/>
              </a:rPr>
              <a:t>one</a:t>
            </a:r>
            <a:endParaRPr lang="en-US" sz="11500" b="1" spc="300">
              <a:latin typeface="Century Gothic" panose="020B0502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AF847E3-A911-4C0F-B6A2-9334BB260FA4}"/>
              </a:ext>
            </a:extLst>
          </p:cNvPr>
          <p:cNvSpPr/>
          <p:nvPr/>
        </p:nvSpPr>
        <p:spPr>
          <a:xfrm>
            <a:off x="4339609" y="4096330"/>
            <a:ext cx="637309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Heart 5">
            <a:extLst>
              <a:ext uri="{FF2B5EF4-FFF2-40B4-BE49-F238E27FC236}">
                <a16:creationId xmlns:a16="http://schemas.microsoft.com/office/drawing/2014/main" id="{AF70FD25-0632-104C-8E15-A9DECCE92963}"/>
              </a:ext>
            </a:extLst>
          </p:cNvPr>
          <p:cNvSpPr/>
          <p:nvPr/>
        </p:nvSpPr>
        <p:spPr>
          <a:xfrm>
            <a:off x="5242874" y="4096330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Heart 10">
            <a:extLst>
              <a:ext uri="{FF2B5EF4-FFF2-40B4-BE49-F238E27FC236}">
                <a16:creationId xmlns:a16="http://schemas.microsoft.com/office/drawing/2014/main" id="{82790DEF-52DD-4F41-AED4-BF3FE2037EC1}"/>
              </a:ext>
            </a:extLst>
          </p:cNvPr>
          <p:cNvSpPr/>
          <p:nvPr/>
        </p:nvSpPr>
        <p:spPr>
          <a:xfrm>
            <a:off x="3327410" y="4066512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CFF92C6-50C0-175E-E91D-055569010B03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tar: 5 Points 8">
            <a:extLst>
              <a:ext uri="{FF2B5EF4-FFF2-40B4-BE49-F238E27FC236}">
                <a16:creationId xmlns:a16="http://schemas.microsoft.com/office/drawing/2014/main" id="{016CB746-01BC-C6FF-C2C6-8CF3443438FE}"/>
              </a:ext>
            </a:extLst>
          </p:cNvPr>
          <p:cNvSpPr>
            <a:spLocks noChangeAspect="1"/>
          </p:cNvSpPr>
          <p:nvPr/>
        </p:nvSpPr>
        <p:spPr>
          <a:xfrm>
            <a:off x="8297598" y="177661"/>
            <a:ext cx="665691" cy="640080"/>
          </a:xfrm>
          <a:prstGeom prst="star5">
            <a:avLst/>
          </a:prstGeom>
          <a:solidFill>
            <a:srgbClr val="E67448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63757942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7420DF26-60A0-47C0-A28D-34023D7B517F}"/>
              </a:ext>
            </a:extLst>
          </p:cNvPr>
          <p:cNvSpPr txBox="1"/>
          <p:nvPr/>
        </p:nvSpPr>
        <p:spPr>
          <a:xfrm>
            <a:off x="86265" y="2067284"/>
            <a:ext cx="9143999" cy="186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lstStyle/>
          <a:p>
            <a:pPr algn="ctr"/>
            <a:r>
              <a:rPr lang="en-US" sz="11500" b="1" spc="300">
                <a:latin typeface="Century Gothic"/>
              </a:rPr>
              <a:t>once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FA536D2-E9BE-FB48-923C-9C4AD3A390F6}"/>
              </a:ext>
            </a:extLst>
          </p:cNvPr>
          <p:cNvSpPr/>
          <p:nvPr/>
        </p:nvSpPr>
        <p:spPr>
          <a:xfrm>
            <a:off x="3853142" y="4096330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Heart 6">
            <a:extLst>
              <a:ext uri="{FF2B5EF4-FFF2-40B4-BE49-F238E27FC236}">
                <a16:creationId xmlns:a16="http://schemas.microsoft.com/office/drawing/2014/main" id="{EDDC7F6D-E885-924B-A82B-A7CEB5BDD93A}"/>
              </a:ext>
            </a:extLst>
          </p:cNvPr>
          <p:cNvSpPr/>
          <p:nvPr/>
        </p:nvSpPr>
        <p:spPr>
          <a:xfrm>
            <a:off x="2798625" y="4100791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Heart 11">
            <a:extLst>
              <a:ext uri="{FF2B5EF4-FFF2-40B4-BE49-F238E27FC236}">
                <a16:creationId xmlns:a16="http://schemas.microsoft.com/office/drawing/2014/main" id="{C51C1F5E-32DD-4641-BF47-BB1E0A94A854}"/>
              </a:ext>
            </a:extLst>
          </p:cNvPr>
          <p:cNvSpPr/>
          <p:nvPr/>
        </p:nvSpPr>
        <p:spPr>
          <a:xfrm>
            <a:off x="5187755" y="4100791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55802E8-AEAE-17F6-F45D-84F2123C8C65}"/>
              </a:ext>
            </a:extLst>
          </p:cNvPr>
          <p:cNvCxnSpPr>
            <a:cxnSpLocks/>
          </p:cNvCxnSpPr>
          <p:nvPr/>
        </p:nvCxnSpPr>
        <p:spPr>
          <a:xfrm>
            <a:off x="4731493" y="3929332"/>
            <a:ext cx="1681959" cy="0"/>
          </a:xfrm>
          <a:prstGeom prst="line">
            <a:avLst/>
          </a:prstGeom>
          <a:ln w="25400">
            <a:solidFill>
              <a:srgbClr val="C73D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E4FF1474-218A-8D40-0A83-517A0F8AA568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tar: 5 Points 8">
            <a:extLst>
              <a:ext uri="{FF2B5EF4-FFF2-40B4-BE49-F238E27FC236}">
                <a16:creationId xmlns:a16="http://schemas.microsoft.com/office/drawing/2014/main" id="{B9282838-CD03-1273-6400-F5F0C14FA78B}"/>
              </a:ext>
            </a:extLst>
          </p:cNvPr>
          <p:cNvSpPr>
            <a:spLocks noChangeAspect="1"/>
          </p:cNvSpPr>
          <p:nvPr/>
        </p:nvSpPr>
        <p:spPr>
          <a:xfrm>
            <a:off x="8297598" y="177661"/>
            <a:ext cx="665691" cy="640080"/>
          </a:xfrm>
          <a:prstGeom prst="star5">
            <a:avLst/>
          </a:prstGeom>
          <a:solidFill>
            <a:srgbClr val="E67448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04716849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4615483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63165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64838661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71130943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923;p56">
            <a:extLst>
              <a:ext uri="{FF2B5EF4-FFF2-40B4-BE49-F238E27FC236}">
                <a16:creationId xmlns:a16="http://schemas.microsoft.com/office/drawing/2014/main" id="{28342176-4BC9-FCC8-90BC-5BC5B354E52C}"/>
              </a:ext>
            </a:extLst>
          </p:cNvPr>
          <p:cNvSpPr txBox="1"/>
          <p:nvPr/>
        </p:nvSpPr>
        <p:spPr>
          <a:xfrm>
            <a:off x="353592" y="1565148"/>
            <a:ext cx="8688653" cy="35822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6600"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Luke broke a rule.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5537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923;p56">
            <a:extLst>
              <a:ext uri="{FF2B5EF4-FFF2-40B4-BE49-F238E27FC236}">
                <a16:creationId xmlns:a16="http://schemas.microsoft.com/office/drawing/2014/main" id="{28342176-4BC9-FCC8-90BC-5BC5B354E52C}"/>
              </a:ext>
            </a:extLst>
          </p:cNvPr>
          <p:cNvSpPr txBox="1"/>
          <p:nvPr/>
        </p:nvSpPr>
        <p:spPr>
          <a:xfrm>
            <a:off x="353592" y="1565148"/>
            <a:ext cx="8688653" cy="35822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6600"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Did you see that cute dog?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7114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923;p56">
            <a:extLst>
              <a:ext uri="{FF2B5EF4-FFF2-40B4-BE49-F238E27FC236}">
                <a16:creationId xmlns:a16="http://schemas.microsoft.com/office/drawing/2014/main" id="{28342176-4BC9-FCC8-90BC-5BC5B354E52C}"/>
              </a:ext>
            </a:extLst>
          </p:cNvPr>
          <p:cNvSpPr txBox="1"/>
          <p:nvPr/>
        </p:nvSpPr>
        <p:spPr>
          <a:xfrm>
            <a:off x="353592" y="1565148"/>
            <a:ext cx="8688653" cy="35822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6600"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June could use the flute if it was in tune.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2968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4989851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3746980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93FBCD-0F49-5B3A-A2AB-69D2A7D857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sp>
        <p:nvSpPr>
          <p:cNvPr id="3" name="Google Shape;288;p3">
            <a:extLst>
              <a:ext uri="{FF2B5EF4-FFF2-40B4-BE49-F238E27FC236}">
                <a16:creationId xmlns:a16="http://schemas.microsoft.com/office/drawing/2014/main" id="{FB026085-2D6C-BFF8-5D7A-765F8ACFEFB9}"/>
              </a:ext>
            </a:extLst>
          </p:cNvPr>
          <p:cNvSpPr txBox="1"/>
          <p:nvPr/>
        </p:nvSpPr>
        <p:spPr>
          <a:xfrm>
            <a:off x="0" y="365127"/>
            <a:ext cx="9144000" cy="932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409C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  <a:sym typeface="Century Gothic"/>
              </a:rPr>
              <a:t>June’s Flute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ADD3AFC-CC3D-226A-DC1B-101B048B84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  <p:sp>
        <p:nvSpPr>
          <p:cNvPr id="7" name="Google Shape;923;p56">
            <a:extLst>
              <a:ext uri="{FF2B5EF4-FFF2-40B4-BE49-F238E27FC236}">
                <a16:creationId xmlns:a16="http://schemas.microsoft.com/office/drawing/2014/main" id="{53A1068A-6518-8147-541A-DE138B9E1AAB}"/>
              </a:ext>
            </a:extLst>
          </p:cNvPr>
          <p:cNvSpPr txBox="1"/>
          <p:nvPr/>
        </p:nvSpPr>
        <p:spPr>
          <a:xfrm>
            <a:off x="478346" y="1519087"/>
            <a:ext cx="8105214" cy="36115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lnSpc>
                <a:spcPct val="120000"/>
              </a:lnSpc>
              <a:buClr>
                <a:prstClr val="black"/>
              </a:buClr>
              <a:buSzPts val="6600"/>
            </a:pPr>
            <a:r>
              <a:rPr lang="en-US" sz="35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June has a flute. June likes to use the flute to make tunes. There is one tune June likes best. She likes the song Sand Dunes. June has a pal, Luke. Luke has no flute, but Luke likes to sing. </a:t>
            </a:r>
            <a:endParaRPr kumimoji="0" lang="en-US" sz="3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3616520470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93FBCD-0F49-5B3A-A2AB-69D2A7D857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ADD3AFC-CC3D-226A-DC1B-101B048B84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  <p:sp>
        <p:nvSpPr>
          <p:cNvPr id="7" name="Google Shape;923;p56">
            <a:extLst>
              <a:ext uri="{FF2B5EF4-FFF2-40B4-BE49-F238E27FC236}">
                <a16:creationId xmlns:a16="http://schemas.microsoft.com/office/drawing/2014/main" id="{53A1068A-6518-8147-541A-DE138B9E1AAB}"/>
              </a:ext>
            </a:extLst>
          </p:cNvPr>
          <p:cNvSpPr txBox="1"/>
          <p:nvPr/>
        </p:nvSpPr>
        <p:spPr>
          <a:xfrm>
            <a:off x="595656" y="706287"/>
            <a:ext cx="8105214" cy="36115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lnSpc>
                <a:spcPct val="120000"/>
              </a:lnSpc>
              <a:buClr>
                <a:prstClr val="black"/>
              </a:buClr>
              <a:buSzPts val="6600"/>
            </a:pPr>
            <a:r>
              <a:rPr lang="en-US" sz="35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Once, June and Luke made tunes at lunch for their pals. The last song they did was Sand Dunes. June was on the flute and Luke sang. They did a fine job! </a:t>
            </a:r>
            <a:endParaRPr kumimoji="0" lang="en-US" sz="3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395456550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7982731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040;p67">
            <a:extLst>
              <a:ext uri="{FF2B5EF4-FFF2-40B4-BE49-F238E27FC236}">
                <a16:creationId xmlns:a16="http://schemas.microsoft.com/office/drawing/2014/main" id="{C074E753-6D3D-6A1E-58B1-8F4D19F52894}"/>
              </a:ext>
            </a:extLst>
          </p:cNvPr>
          <p:cNvSpPr txBox="1"/>
          <p:nvPr/>
        </p:nvSpPr>
        <p:spPr>
          <a:xfrm>
            <a:off x="553913" y="3429000"/>
            <a:ext cx="8036174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Insert brief reinforcement activity and/or transition to next part of reading block.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467930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a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2433301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959</TotalTime>
  <Words>981</Words>
  <Application>Microsoft Macintosh PowerPoint</Application>
  <PresentationFormat>On-screen Show (4:3)</PresentationFormat>
  <Paragraphs>193</Paragraphs>
  <Slides>89</Slides>
  <Notes>37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89</vt:i4>
      </vt:variant>
    </vt:vector>
  </HeadingPairs>
  <TitlesOfParts>
    <vt:vector size="93" baseType="lpstr">
      <vt:lpstr>Arial</vt:lpstr>
      <vt:lpstr>Calibri</vt:lpstr>
      <vt:lpstr>Century Gothic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Colleen Pollett</dc:creator>
  <cp:lastModifiedBy>Alyssa Ricke</cp:lastModifiedBy>
  <cp:revision>45</cp:revision>
  <dcterms:created xsi:type="dcterms:W3CDTF">2022-06-06T14:24:31Z</dcterms:created>
  <dcterms:modified xsi:type="dcterms:W3CDTF">2022-08-11T16:23:36Z</dcterms:modified>
</cp:coreProperties>
</file>