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1"/>
  </p:notesMasterIdLst>
  <p:sldIdLst>
    <p:sldId id="2247" r:id="rId3"/>
    <p:sldId id="2199" r:id="rId4"/>
    <p:sldId id="3049" r:id="rId5"/>
    <p:sldId id="2248" r:id="rId6"/>
    <p:sldId id="2240" r:id="rId7"/>
    <p:sldId id="2238" r:id="rId8"/>
    <p:sldId id="2241" r:id="rId9"/>
    <p:sldId id="2198" r:id="rId10"/>
    <p:sldId id="4012" r:id="rId11"/>
    <p:sldId id="4013" r:id="rId12"/>
    <p:sldId id="4014" r:id="rId13"/>
    <p:sldId id="4015" r:id="rId14"/>
    <p:sldId id="4020" r:id="rId15"/>
    <p:sldId id="4016" r:id="rId16"/>
    <p:sldId id="4017" r:id="rId17"/>
    <p:sldId id="4018" r:id="rId18"/>
    <p:sldId id="4019" r:id="rId19"/>
    <p:sldId id="2242" r:id="rId20"/>
    <p:sldId id="2200" r:id="rId21"/>
    <p:sldId id="2201" r:id="rId22"/>
    <p:sldId id="2243" r:id="rId23"/>
    <p:sldId id="2202" r:id="rId24"/>
    <p:sldId id="2244" r:id="rId25"/>
    <p:sldId id="2203" r:id="rId26"/>
    <p:sldId id="3804" r:id="rId27"/>
    <p:sldId id="3724" r:id="rId28"/>
    <p:sldId id="3805" r:id="rId29"/>
    <p:sldId id="3806" r:id="rId30"/>
    <p:sldId id="3807" r:id="rId31"/>
    <p:sldId id="3808" r:id="rId32"/>
    <p:sldId id="3809" r:id="rId33"/>
    <p:sldId id="3810" r:id="rId34"/>
    <p:sldId id="3811" r:id="rId35"/>
    <p:sldId id="4060" r:id="rId36"/>
    <p:sldId id="4234" r:id="rId37"/>
    <p:sldId id="4235" r:id="rId38"/>
    <p:sldId id="4236" r:id="rId39"/>
    <p:sldId id="4237" r:id="rId40"/>
    <p:sldId id="2213" r:id="rId41"/>
    <p:sldId id="2214" r:id="rId42"/>
    <p:sldId id="2245" r:id="rId43"/>
    <p:sldId id="2216" r:id="rId44"/>
    <p:sldId id="2250" r:id="rId45"/>
    <p:sldId id="2217" r:id="rId46"/>
    <p:sldId id="368" r:id="rId47"/>
    <p:sldId id="4064" r:id="rId48"/>
    <p:sldId id="4065" r:id="rId49"/>
    <p:sldId id="4066" r:id="rId50"/>
    <p:sldId id="4067" r:id="rId51"/>
    <p:sldId id="4068" r:id="rId52"/>
    <p:sldId id="4069" r:id="rId53"/>
    <p:sldId id="4070" r:id="rId54"/>
    <p:sldId id="4071" r:id="rId55"/>
    <p:sldId id="4072" r:id="rId56"/>
    <p:sldId id="4238" r:id="rId57"/>
    <p:sldId id="4239" r:id="rId58"/>
    <p:sldId id="2221" r:id="rId59"/>
    <p:sldId id="3050" r:id="rId60"/>
    <p:sldId id="4208" r:id="rId61"/>
    <p:sldId id="2224" r:id="rId62"/>
    <p:sldId id="2226" r:id="rId63"/>
    <p:sldId id="2227" r:id="rId64"/>
    <p:sldId id="4211" r:id="rId65"/>
    <p:sldId id="2228" r:id="rId66"/>
    <p:sldId id="2223" r:id="rId67"/>
    <p:sldId id="2230" r:id="rId68"/>
    <p:sldId id="2673" r:id="rId69"/>
    <p:sldId id="2674" r:id="rId70"/>
    <p:sldId id="2675" r:id="rId71"/>
    <p:sldId id="2234" r:id="rId72"/>
    <p:sldId id="2235" r:id="rId73"/>
    <p:sldId id="2158" r:id="rId74"/>
    <p:sldId id="2159" r:id="rId75"/>
    <p:sldId id="2166" r:id="rId76"/>
    <p:sldId id="4212" r:id="rId77"/>
    <p:sldId id="4213" r:id="rId78"/>
    <p:sldId id="2225" r:id="rId79"/>
    <p:sldId id="223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p:restoredTop sz="78686"/>
  </p:normalViewPr>
  <p:slideViewPr>
    <p:cSldViewPr snapToGrid="0" snapToObjects="1">
      <p:cViewPr varScale="1">
        <p:scale>
          <a:sx n="120" d="100"/>
          <a:sy n="120" d="100"/>
        </p:scale>
        <p:origin x="194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91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6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123-128</a:t>
            </a:r>
          </a:p>
        </p:txBody>
      </p:sp>
    </p:spTree>
    <p:extLst>
      <p:ext uri="{BB962C8B-B14F-4D97-AF65-F5344CB8AC3E}">
        <p14:creationId xmlns:p14="http://schemas.microsoft.com/office/powerpoint/2010/main" val="115080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57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0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91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602887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20501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1696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6169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66006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6074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8911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4213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04344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12148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3001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21530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30390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69769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59778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481710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128</a:t>
            </a:r>
          </a:p>
          <a:p>
            <a:pPr algn="ctr"/>
            <a:r>
              <a:rPr lang="en-US" sz="6000" b="1" dirty="0">
                <a:solidFill>
                  <a:srgbClr val="E05436"/>
                </a:solidFill>
                <a:latin typeface="Century Gothic" panose="020B0502020202020204" pitchFamily="34" charset="0"/>
              </a:rPr>
              <a:t>Affixes Review 2</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03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98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198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8459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499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273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17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58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what a word means</a:t>
            </a:r>
          </a:p>
        </p:txBody>
      </p:sp>
      <p:sp>
        <p:nvSpPr>
          <p:cNvPr id="9" name="Content Placeholder 2">
            <a:extLst>
              <a:ext uri="{FF2B5EF4-FFF2-40B4-BE49-F238E27FC236}">
                <a16:creationId xmlns:a16="http://schemas.microsoft.com/office/drawing/2014/main" id="{E0A8F1E9-640E-5FEC-FF0C-6D3448DF2395}"/>
              </a:ext>
            </a:extLst>
          </p:cNvPr>
          <p:cNvSpPr txBox="1">
            <a:spLocks/>
          </p:cNvSpPr>
          <p:nvPr/>
        </p:nvSpPr>
        <p:spPr>
          <a:xfrm>
            <a:off x="699334" y="4038565"/>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and prefixes are types of morphemes. </a:t>
            </a:r>
          </a:p>
        </p:txBody>
      </p:sp>
    </p:spTree>
    <p:extLst>
      <p:ext uri="{BB962C8B-B14F-4D97-AF65-F5344CB8AC3E}">
        <p14:creationId xmlns:p14="http://schemas.microsoft.com/office/powerpoint/2010/main" val="17036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  -or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that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19459" y="3429000"/>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81941" y="5122257"/>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
        <p:nvSpPr>
          <p:cNvPr id="7" name="TextBox 21">
            <a:extLst>
              <a:ext uri="{FF2B5EF4-FFF2-40B4-BE49-F238E27FC236}">
                <a16:creationId xmlns:a16="http://schemas.microsoft.com/office/drawing/2014/main" id="{714B733A-D01F-0BE5-D86A-FB35DFE4CC5D}"/>
              </a:ext>
            </a:extLst>
          </p:cNvPr>
          <p:cNvSpPr txBox="1">
            <a:spLocks noChangeArrowheads="1"/>
          </p:cNvSpPr>
          <p:nvPr/>
        </p:nvSpPr>
        <p:spPr bwMode="auto">
          <a:xfrm>
            <a:off x="5976759" y="3414633"/>
            <a:ext cx="21543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11528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slugg</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p>
        </p:txBody>
      </p:sp>
    </p:spTree>
    <p:extLst>
      <p:ext uri="{BB962C8B-B14F-4D97-AF65-F5344CB8AC3E}">
        <p14:creationId xmlns:p14="http://schemas.microsoft.com/office/powerpoint/2010/main" val="14948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cloud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22581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35588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result, act, or 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entertain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ment</a:t>
            </a:r>
          </a:p>
        </p:txBody>
      </p:sp>
    </p:spTree>
    <p:extLst>
      <p:ext uri="{BB962C8B-B14F-4D97-AF65-F5344CB8AC3E}">
        <p14:creationId xmlns:p14="http://schemas.microsoft.com/office/powerpoint/2010/main" val="19956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1</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form</a:t>
            </a:r>
          </a:p>
        </p:txBody>
      </p:sp>
    </p:spTree>
    <p:extLst>
      <p:ext uri="{BB962C8B-B14F-4D97-AF65-F5344CB8AC3E}">
        <p14:creationId xmlns:p14="http://schemas.microsoft.com/office/powerpoint/2010/main" val="17542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two 2</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bi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cycle</a:t>
            </a:r>
          </a:p>
        </p:txBody>
      </p:sp>
    </p:spTree>
    <p:extLst>
      <p:ext uri="{BB962C8B-B14F-4D97-AF65-F5344CB8AC3E}">
        <p14:creationId xmlns:p14="http://schemas.microsoft.com/office/powerpoint/2010/main" val="197675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three 3</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angle</a:t>
            </a:r>
          </a:p>
        </p:txBody>
      </p:sp>
    </p:spTree>
    <p:extLst>
      <p:ext uri="{BB962C8B-B14F-4D97-AF65-F5344CB8AC3E}">
        <p14:creationId xmlns:p14="http://schemas.microsoft.com/office/powerpoint/2010/main" val="421785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056633" y="2519847"/>
            <a:ext cx="7030735"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agreement</a:t>
            </a:r>
            <a:endParaRPr kumimoji="0" sz="4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065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farmer</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cartoonist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brownish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messy</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shiny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darkness</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914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happiness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disagreement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fixable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807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flexible</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7200" b="1" kern="0" dirty="0">
                <a:solidFill>
                  <a:srgbClr val="000000"/>
                </a:solidFill>
                <a:latin typeface="Century Gothic"/>
                <a:cs typeface="Arial"/>
                <a:sym typeface="Century Gothic"/>
              </a:rPr>
              <a:t>breakable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lotion</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827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128</a:t>
            </a:r>
          </a:p>
          <a:p>
            <a:pPr algn="ctr"/>
            <a:r>
              <a:rPr lang="en-US" sz="4800" b="1" dirty="0">
                <a:solidFill>
                  <a:srgbClr val="E05436"/>
                </a:solidFill>
                <a:latin typeface="Century Gothic" panose="020B0502020202020204" pitchFamily="34" charset="0"/>
              </a:rPr>
              <a:t>Affixes Review 2</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128</a:t>
            </a:r>
          </a:p>
          <a:p>
            <a:pPr algn="ctr"/>
            <a:r>
              <a:rPr lang="en-US" sz="4800" b="1" dirty="0">
                <a:solidFill>
                  <a:srgbClr val="E05436"/>
                </a:solidFill>
                <a:latin typeface="Century Gothic" panose="020B0502020202020204" pitchFamily="34" charset="0"/>
              </a:rPr>
              <a:t>Affixes Review 2</a:t>
            </a:r>
          </a:p>
        </p:txBody>
      </p:sp>
    </p:spTree>
    <p:extLst>
      <p:ext uri="{BB962C8B-B14F-4D97-AF65-F5344CB8AC3E}">
        <p14:creationId xmlns:p14="http://schemas.microsoft.com/office/powerpoint/2010/main" val="1421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what a word means</a:t>
            </a:r>
          </a:p>
        </p:txBody>
      </p:sp>
      <p:sp>
        <p:nvSpPr>
          <p:cNvPr id="9" name="Content Placeholder 2">
            <a:extLst>
              <a:ext uri="{FF2B5EF4-FFF2-40B4-BE49-F238E27FC236}">
                <a16:creationId xmlns:a16="http://schemas.microsoft.com/office/drawing/2014/main" id="{E0A8F1E9-640E-5FEC-FF0C-6D3448DF2395}"/>
              </a:ext>
            </a:extLst>
          </p:cNvPr>
          <p:cNvSpPr txBox="1">
            <a:spLocks/>
          </p:cNvSpPr>
          <p:nvPr/>
        </p:nvSpPr>
        <p:spPr>
          <a:xfrm>
            <a:off x="699334" y="4038565"/>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and prefixes are types of morphemes. </a:t>
            </a:r>
          </a:p>
        </p:txBody>
      </p:sp>
    </p:spTree>
    <p:extLst>
      <p:ext uri="{BB962C8B-B14F-4D97-AF65-F5344CB8AC3E}">
        <p14:creationId xmlns:p14="http://schemas.microsoft.com/office/powerpoint/2010/main" val="14188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  -or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that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19459" y="3429000"/>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81941" y="5122257"/>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
        <p:nvSpPr>
          <p:cNvPr id="7" name="TextBox 21">
            <a:extLst>
              <a:ext uri="{FF2B5EF4-FFF2-40B4-BE49-F238E27FC236}">
                <a16:creationId xmlns:a16="http://schemas.microsoft.com/office/drawing/2014/main" id="{714B733A-D01F-0BE5-D86A-FB35DFE4CC5D}"/>
              </a:ext>
            </a:extLst>
          </p:cNvPr>
          <p:cNvSpPr txBox="1">
            <a:spLocks noChangeArrowheads="1"/>
          </p:cNvSpPr>
          <p:nvPr/>
        </p:nvSpPr>
        <p:spPr bwMode="auto">
          <a:xfrm>
            <a:off x="5976759" y="3414633"/>
            <a:ext cx="21543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33071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slugg</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p>
        </p:txBody>
      </p:sp>
    </p:spTree>
    <p:extLst>
      <p:ext uri="{BB962C8B-B14F-4D97-AF65-F5344CB8AC3E}">
        <p14:creationId xmlns:p14="http://schemas.microsoft.com/office/powerpoint/2010/main" val="280473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cloud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182929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2929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result, act, or 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entertain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ment</a:t>
            </a:r>
          </a:p>
        </p:txBody>
      </p:sp>
    </p:spTree>
    <p:extLst>
      <p:ext uri="{BB962C8B-B14F-4D97-AF65-F5344CB8AC3E}">
        <p14:creationId xmlns:p14="http://schemas.microsoft.com/office/powerpoint/2010/main" val="293281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1</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form</a:t>
            </a:r>
          </a:p>
        </p:txBody>
      </p:sp>
    </p:spTree>
    <p:extLst>
      <p:ext uri="{BB962C8B-B14F-4D97-AF65-F5344CB8AC3E}">
        <p14:creationId xmlns:p14="http://schemas.microsoft.com/office/powerpoint/2010/main" val="33473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two 2</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bi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cycle</a:t>
            </a:r>
          </a:p>
        </p:txBody>
      </p:sp>
    </p:spTree>
    <p:extLst>
      <p:ext uri="{BB962C8B-B14F-4D97-AF65-F5344CB8AC3E}">
        <p14:creationId xmlns:p14="http://schemas.microsoft.com/office/powerpoint/2010/main" val="156224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three 3</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angle</a:t>
            </a:r>
          </a:p>
        </p:txBody>
      </p:sp>
    </p:spTree>
    <p:extLst>
      <p:ext uri="{BB962C8B-B14F-4D97-AF65-F5344CB8AC3E}">
        <p14:creationId xmlns:p14="http://schemas.microsoft.com/office/powerpoint/2010/main" val="22013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948A3D1A-4D20-128C-7E5A-76348E1AADD2}"/>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motion</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91FD8341-FF73-2B9F-FEF2-5B259F99223D}"/>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triangle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14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948A3D1A-4D20-128C-7E5A-76348E1AADD2}"/>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wealthy</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91FD8341-FF73-2B9F-FEF2-5B259F99223D}"/>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breakable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52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943035122"/>
              </p:ext>
            </p:extLst>
          </p:nvPr>
        </p:nvGraphicFramePr>
        <p:xfrm>
          <a:off x="340995" y="437170"/>
          <a:ext cx="8462010" cy="5620730"/>
        </p:xfrm>
        <a:graphic>
          <a:graphicData uri="http://schemas.openxmlformats.org/drawingml/2006/table">
            <a:tbl>
              <a:tblPr firstRow="1" bandRow="1">
                <a:tableStyleId>{5940675A-B579-460E-94D1-54222C63F5DA}</a:tableStyleId>
              </a:tblPr>
              <a:tblGrid>
                <a:gridCol w="2345055">
                  <a:extLst>
                    <a:ext uri="{9D8B030D-6E8A-4147-A177-3AD203B41FA5}">
                      <a16:colId xmlns:a16="http://schemas.microsoft.com/office/drawing/2014/main" val="3835374479"/>
                    </a:ext>
                  </a:extLst>
                </a:gridCol>
                <a:gridCol w="6116955">
                  <a:extLst>
                    <a:ext uri="{9D8B030D-6E8A-4147-A177-3AD203B41FA5}">
                      <a16:colId xmlns:a16="http://schemas.microsoft.com/office/drawing/2014/main" val="3370858325"/>
                    </a:ext>
                  </a:extLst>
                </a:gridCol>
              </a:tblGrid>
              <a:tr h="553430">
                <a:tc>
                  <a:txBody>
                    <a:bodyPr/>
                    <a:lstStyle/>
                    <a:p>
                      <a:r>
                        <a:rPr lang="en-US" sz="2800" b="1" dirty="0">
                          <a:latin typeface="Century Gothic" panose="020B0502020202020204" pitchFamily="34" charset="0"/>
                        </a:rPr>
                        <a:t>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1466850">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816864192"/>
                  </a:ext>
                </a:extLst>
              </a:tr>
              <a:tr h="1752600">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1847850">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farmer and the artist had a disagreement.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29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darkness makes the castle look extra spooky.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new puppy brought me so much happiness.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43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Carnival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carnival is in town! Get your tickets, grab a friend, and head on down to the fair grounds. With so many options for excitement and entertainment, everyone is bound to have a great day at the carnival.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If you are seeking adventure, head over to the midway. This is where you will find the rides. Slide down the bumpy super slide, walk through the spooky haunted house, or buckle up for a ride on the speedy roller coaster.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If you get hungry, wander over to the food trucks. Here you will find every treat imaginable. A giant corndog, a funnel cake, and an ice-cold lemonade are the perfect carnival combination.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If you get too hot and sweaty outside, step into the expo hall. Here you will meet farmers who can teach you about animals like chickens, pigs, and goats. You may even get to hold a baby chick! Also, there may be a cartoonist who will draw your caricature and a band playing music.</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802894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end of the day, everyone gathers to watch the firework display in the night sky. This part is never a disappointment. Spending the day at the carnival is always enjoyable.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13948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240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959</TotalTime>
  <Words>800</Words>
  <Application>Microsoft Macintosh PowerPoint</Application>
  <PresentationFormat>On-screen Show (4:3)</PresentationFormat>
  <Paragraphs>154</Paragraphs>
  <Slides>78</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2022-08-02T22:53:58Z</dcterms:modified>
</cp:coreProperties>
</file>