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74"/>
  </p:notesMasterIdLst>
  <p:sldIdLst>
    <p:sldId id="2247" r:id="rId3"/>
    <p:sldId id="2199" r:id="rId4"/>
    <p:sldId id="3049" r:id="rId5"/>
    <p:sldId id="2248" r:id="rId6"/>
    <p:sldId id="2240" r:id="rId7"/>
    <p:sldId id="2238" r:id="rId8"/>
    <p:sldId id="2241" r:id="rId9"/>
    <p:sldId id="2198" r:id="rId10"/>
    <p:sldId id="3989" r:id="rId11"/>
    <p:sldId id="3990" r:id="rId12"/>
    <p:sldId id="3991" r:id="rId13"/>
    <p:sldId id="3992" r:id="rId14"/>
    <p:sldId id="3993" r:id="rId15"/>
    <p:sldId id="3994" r:id="rId16"/>
    <p:sldId id="3995" r:id="rId17"/>
    <p:sldId id="3996" r:id="rId18"/>
    <p:sldId id="3997" r:id="rId19"/>
    <p:sldId id="3998" r:id="rId20"/>
    <p:sldId id="3999" r:id="rId21"/>
    <p:sldId id="4000" r:id="rId22"/>
    <p:sldId id="4001" r:id="rId23"/>
    <p:sldId id="4002" r:id="rId24"/>
    <p:sldId id="4003" r:id="rId25"/>
    <p:sldId id="2242" r:id="rId26"/>
    <p:sldId id="2200" r:id="rId27"/>
    <p:sldId id="2201" r:id="rId28"/>
    <p:sldId id="2243" r:id="rId29"/>
    <p:sldId id="2202" r:id="rId30"/>
    <p:sldId id="2244" r:id="rId31"/>
    <p:sldId id="2203" r:id="rId32"/>
    <p:sldId id="3795" r:id="rId33"/>
    <p:sldId id="3796" r:id="rId34"/>
    <p:sldId id="3798" r:id="rId35"/>
    <p:sldId id="4055" r:id="rId36"/>
    <p:sldId id="4187" r:id="rId37"/>
    <p:sldId id="4215" r:id="rId38"/>
    <p:sldId id="4217" r:id="rId39"/>
    <p:sldId id="2213" r:id="rId40"/>
    <p:sldId id="2214" r:id="rId41"/>
    <p:sldId id="2245" r:id="rId42"/>
    <p:sldId id="2216" r:id="rId43"/>
    <p:sldId id="2250" r:id="rId44"/>
    <p:sldId id="2217" r:id="rId45"/>
    <p:sldId id="368" r:id="rId46"/>
    <p:sldId id="4202" r:id="rId47"/>
    <p:sldId id="4220" r:id="rId48"/>
    <p:sldId id="4205" r:id="rId49"/>
    <p:sldId id="4218" r:id="rId50"/>
    <p:sldId id="4219" r:id="rId51"/>
    <p:sldId id="2221" r:id="rId52"/>
    <p:sldId id="3050" r:id="rId53"/>
    <p:sldId id="4208" r:id="rId54"/>
    <p:sldId id="4209" r:id="rId55"/>
    <p:sldId id="2224" r:id="rId56"/>
    <p:sldId id="2226" r:id="rId57"/>
    <p:sldId id="2227" r:id="rId58"/>
    <p:sldId id="4211" r:id="rId59"/>
    <p:sldId id="2228" r:id="rId60"/>
    <p:sldId id="2223" r:id="rId61"/>
    <p:sldId id="2230" r:id="rId62"/>
    <p:sldId id="2667" r:id="rId63"/>
    <p:sldId id="2668" r:id="rId64"/>
    <p:sldId id="2669" r:id="rId65"/>
    <p:sldId id="2234" r:id="rId66"/>
    <p:sldId id="2235" r:id="rId67"/>
    <p:sldId id="2158" r:id="rId68"/>
    <p:sldId id="2159" r:id="rId69"/>
    <p:sldId id="2166" r:id="rId70"/>
    <p:sldId id="4212" r:id="rId71"/>
    <p:sldId id="2225" r:id="rId72"/>
    <p:sldId id="2236"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791"/>
    <p:restoredTop sz="78662"/>
  </p:normalViewPr>
  <p:slideViewPr>
    <p:cSldViewPr snapToGrid="0" snapToObjects="1">
      <p:cViewPr varScale="1">
        <p:scale>
          <a:sx n="95" d="100"/>
          <a:sy n="95" d="100"/>
        </p:scale>
        <p:origin x="1304"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microsoft.com/office/2018/10/relationships/authors" Targe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38</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39</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91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4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562699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1328122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Lessons 123-128</a:t>
            </a:r>
          </a:p>
        </p:txBody>
      </p:sp>
    </p:spTree>
    <p:extLst>
      <p:ext uri="{BB962C8B-B14F-4D97-AF65-F5344CB8AC3E}">
        <p14:creationId xmlns:p14="http://schemas.microsoft.com/office/powerpoint/2010/main" val="1150801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774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25</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26</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914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4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921735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85004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06219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123338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21030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37267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94289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71804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244305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4815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14274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00073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862901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790660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8/2/22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9337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11188343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126</a:t>
            </a:r>
          </a:p>
          <a:p>
            <a:pPr algn="ctr"/>
            <a:r>
              <a:rPr lang="en-US" sz="6000" b="1" dirty="0">
                <a:solidFill>
                  <a:srgbClr val="E05436"/>
                </a:solidFill>
                <a:latin typeface="Century Gothic" panose="020B0502020202020204" pitchFamily="34" charset="0"/>
              </a:rPr>
              <a:t>-able, -</a:t>
            </a:r>
            <a:r>
              <a:rPr lang="en-US" sz="6000" b="1" dirty="0" err="1">
                <a:solidFill>
                  <a:srgbClr val="E05436"/>
                </a:solidFill>
                <a:latin typeface="Century Gothic" panose="020B0502020202020204" pitchFamily="34" charset="0"/>
              </a:rPr>
              <a:t>ible</a:t>
            </a:r>
            <a:endParaRPr lang="en-US" sz="60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443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758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5881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6332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6818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1942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dge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9385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4138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709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305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940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9737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7107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3161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
        <p:nvSpPr>
          <p:cNvPr id="4" name="Content Placeholder 2">
            <a:extLst>
              <a:ext uri="{FF2B5EF4-FFF2-40B4-BE49-F238E27FC236}">
                <a16:creationId xmlns:a16="http://schemas.microsoft.com/office/drawing/2014/main" id="{5CC338DA-BB5E-DDF8-A0B2-738212B02CBD}"/>
              </a:ext>
            </a:extLst>
          </p:cNvPr>
          <p:cNvSpPr txBox="1">
            <a:spLocks/>
          </p:cNvSpPr>
          <p:nvPr/>
        </p:nvSpPr>
        <p:spPr>
          <a:xfrm>
            <a:off x="1057230" y="3902921"/>
            <a:ext cx="333515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a:t>
            </a:r>
          </a:p>
        </p:txBody>
      </p:sp>
      <p:sp>
        <p:nvSpPr>
          <p:cNvPr id="5" name="Content Placeholder 2">
            <a:extLst>
              <a:ext uri="{FF2B5EF4-FFF2-40B4-BE49-F238E27FC236}">
                <a16:creationId xmlns:a16="http://schemas.microsoft.com/office/drawing/2014/main" id="{C5B269F4-A941-75D4-7E6D-9BA636BB295F}"/>
              </a:ext>
            </a:extLst>
          </p:cNvPr>
          <p:cNvSpPr txBox="1">
            <a:spLocks/>
          </p:cNvSpPr>
          <p:nvPr/>
        </p:nvSpPr>
        <p:spPr>
          <a:xfrm>
            <a:off x="4948873" y="3902920"/>
            <a:ext cx="333515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ible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29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179616" y="3250669"/>
            <a:ext cx="32966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enjoy</a:t>
            </a:r>
            <a:r>
              <a:rPr kumimoji="0" lang="en-US" altLang="en-US" sz="4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able</a:t>
            </a:r>
            <a:endPar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215013" y="3250669"/>
            <a:ext cx="619024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able to be enjoyed</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0" y="0"/>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ible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603577"/>
            <a:ext cx="72338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 or can do</a:t>
            </a:r>
          </a:p>
        </p:txBody>
      </p:sp>
      <p:sp>
        <p:nvSpPr>
          <p:cNvPr id="6" name="TextBox 21">
            <a:extLst>
              <a:ext uri="{FF2B5EF4-FFF2-40B4-BE49-F238E27FC236}">
                <a16:creationId xmlns:a16="http://schemas.microsoft.com/office/drawing/2014/main" id="{17B46236-2CDE-02B5-FD45-1197FED2E4B2}"/>
              </a:ext>
            </a:extLst>
          </p:cNvPr>
          <p:cNvSpPr txBox="1">
            <a:spLocks noChangeArrowheads="1"/>
          </p:cNvSpPr>
          <p:nvPr/>
        </p:nvSpPr>
        <p:spPr bwMode="auto">
          <a:xfrm>
            <a:off x="179616" y="4641271"/>
            <a:ext cx="218802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flex</a:t>
            </a:r>
            <a:r>
              <a:rPr kumimoji="0" lang="en-US" altLang="en-US" sz="4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ible</a:t>
            </a:r>
            <a:endPar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D2FA627D-45CD-E63C-2A75-15AA9E041DD6}"/>
              </a:ext>
            </a:extLst>
          </p:cNvPr>
          <p:cNvSpPr txBox="1">
            <a:spLocks noChangeArrowheads="1"/>
          </p:cNvSpPr>
          <p:nvPr/>
        </p:nvSpPr>
        <p:spPr bwMode="auto">
          <a:xfrm>
            <a:off x="2367642" y="4641271"/>
            <a:ext cx="659674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able to move or bend</a:t>
            </a:r>
          </a:p>
        </p:txBody>
      </p:sp>
    </p:spTree>
    <p:extLst>
      <p:ext uri="{BB962C8B-B14F-4D97-AF65-F5344CB8AC3E}">
        <p14:creationId xmlns:p14="http://schemas.microsoft.com/office/powerpoint/2010/main" val="274590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1024238" y="2071831"/>
            <a:ext cx="3041577"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observ</a:t>
            </a:r>
            <a:endPar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943605" y="2044732"/>
            <a:ext cx="243742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a:t>
            </a:r>
          </a:p>
        </p:txBody>
      </p:sp>
      <p:sp>
        <p:nvSpPr>
          <p:cNvPr id="6" name="Rectangle 5">
            <a:extLst>
              <a:ext uri="{FF2B5EF4-FFF2-40B4-BE49-F238E27FC236}">
                <a16:creationId xmlns:a16="http://schemas.microsoft.com/office/drawing/2014/main" id="{0F1CD906-1DC2-BA45-97A6-E349E15D3A8D}"/>
              </a:ext>
            </a:extLst>
          </p:cNvPr>
          <p:cNvSpPr/>
          <p:nvPr/>
        </p:nvSpPr>
        <p:spPr>
          <a:xfrm>
            <a:off x="477726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7" name="Rectangle 6">
            <a:extLst>
              <a:ext uri="{FF2B5EF4-FFF2-40B4-BE49-F238E27FC236}">
                <a16:creationId xmlns:a16="http://schemas.microsoft.com/office/drawing/2014/main" id="{5AB8917A-68C6-E531-62D1-413118EA8BE5}"/>
              </a:ext>
            </a:extLst>
          </p:cNvPr>
          <p:cNvSpPr/>
          <p:nvPr/>
        </p:nvSpPr>
        <p:spPr>
          <a:xfrm>
            <a:off x="3764888" y="2055502"/>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8" name="Title 1">
            <a:extLst>
              <a:ext uri="{FF2B5EF4-FFF2-40B4-BE49-F238E27FC236}">
                <a16:creationId xmlns:a16="http://schemas.microsoft.com/office/drawing/2014/main" id="{384071B9-D78E-734D-29C3-E71398474466}"/>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Drop E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23014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 decel="100000"/>
                                        <p:tgtEl>
                                          <p:spTgt spid="7"/>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
                                        </p:tgtEl>
                                        <p:attrNameLst>
                                          <p:attrName>ppt_y</p:attrName>
                                        </p:attrNameLst>
                                      </p:cBhvr>
                                      <p:tavLst>
                                        <p:tav tm="0">
                                          <p:val>
                                            <p:strVal val="ppt_y"/>
                                          </p:val>
                                        </p:tav>
                                        <p:tav tm="100000">
                                          <p:val>
                                            <p:strVal val="ppt_y+1"/>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7778E-7 -4.07407E-6 L -0.24028 -0.00023 " pathEditMode="relative" rAng="0" ptsTypes="AA">
                                      <p:cBhvr>
                                        <p:cTn id="14" dur="2000" fill="hold"/>
                                        <p:tgtEl>
                                          <p:spTgt spid="5"/>
                                        </p:tgtEl>
                                        <p:attrNameLst>
                                          <p:attrName>ppt_x</p:attrName>
                                          <p:attrName>ppt_y</p:attrName>
                                        </p:attrNameLst>
                                      </p:cBhvr>
                                      <p:rCtr x="-12014" y="-23"/>
                                    </p:animMotion>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convertible</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6940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teachable</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breakable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washable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75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7200" b="1" dirty="0">
                <a:solidFill>
                  <a:prstClr val="black"/>
                </a:solidFill>
                <a:latin typeface="Century Gothic"/>
                <a:sym typeface="Century Gothic"/>
              </a:rPr>
              <a:t>bend</a:t>
            </a: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able</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flexible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collectible</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961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646;p36">
            <a:extLst>
              <a:ext uri="{FF2B5EF4-FFF2-40B4-BE49-F238E27FC236}">
                <a16:creationId xmlns:a16="http://schemas.microsoft.com/office/drawing/2014/main" id="{291ED0F3-37BC-6500-5D66-D5CA0C9402A8}"/>
              </a:ext>
            </a:extLst>
          </p:cNvPr>
          <p:cNvSpPr txBox="1"/>
          <p:nvPr/>
        </p:nvSpPr>
        <p:spPr>
          <a:xfrm>
            <a:off x="0" y="2138063"/>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digestible</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8;p36">
            <a:extLst>
              <a:ext uri="{FF2B5EF4-FFF2-40B4-BE49-F238E27FC236}">
                <a16:creationId xmlns:a16="http://schemas.microsoft.com/office/drawing/2014/main" id="{5F1FB786-41B9-C4C1-9974-A52D917FDD8F}"/>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reversible</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929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126</a:t>
            </a:r>
          </a:p>
          <a:p>
            <a:pPr algn="ctr"/>
            <a:r>
              <a:rPr lang="en-US" sz="4800" b="1" dirty="0">
                <a:solidFill>
                  <a:srgbClr val="E05436"/>
                </a:solidFill>
                <a:latin typeface="Century Gothic" panose="020B0502020202020204" pitchFamily="34" charset="0"/>
              </a:rPr>
              <a:t>-able, -</a:t>
            </a:r>
            <a:r>
              <a:rPr lang="en-US" sz="4800" b="1" dirty="0" err="1">
                <a:solidFill>
                  <a:srgbClr val="E05436"/>
                </a:solidFill>
                <a:latin typeface="Century Gothic" panose="020B0502020202020204" pitchFamily="34" charset="0"/>
              </a:rPr>
              <a:t>ible</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126</a:t>
            </a:r>
          </a:p>
          <a:p>
            <a:pPr algn="ctr"/>
            <a:r>
              <a:rPr lang="en-US" sz="4800" b="1" dirty="0">
                <a:solidFill>
                  <a:srgbClr val="E05436"/>
                </a:solidFill>
                <a:latin typeface="Century Gothic" panose="020B0502020202020204" pitchFamily="34" charset="0"/>
              </a:rPr>
              <a:t>-able, -</a:t>
            </a:r>
            <a:r>
              <a:rPr lang="en-US" sz="4800" b="1" dirty="0" err="1">
                <a:solidFill>
                  <a:srgbClr val="E05436"/>
                </a:solidFill>
                <a:latin typeface="Century Gothic" panose="020B0502020202020204" pitchFamily="34" charset="0"/>
              </a:rPr>
              <a:t>ible</a:t>
            </a:r>
            <a:endParaRPr lang="en-US" sz="4800" b="1" dirty="0">
              <a:solidFill>
                <a:srgbClr val="E05436"/>
              </a:solidFill>
              <a:latin typeface="Century Gothic" panose="020B0502020202020204" pitchFamily="34" charset="0"/>
            </a:endParaRPr>
          </a:p>
        </p:txBody>
      </p:sp>
    </p:spTree>
    <p:extLst>
      <p:ext uri="{BB962C8B-B14F-4D97-AF65-F5344CB8AC3E}">
        <p14:creationId xmlns:p14="http://schemas.microsoft.com/office/powerpoint/2010/main" val="1421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
        <p:nvSpPr>
          <p:cNvPr id="4" name="Content Placeholder 2">
            <a:extLst>
              <a:ext uri="{FF2B5EF4-FFF2-40B4-BE49-F238E27FC236}">
                <a16:creationId xmlns:a16="http://schemas.microsoft.com/office/drawing/2014/main" id="{5CC338DA-BB5E-DDF8-A0B2-738212B02CBD}"/>
              </a:ext>
            </a:extLst>
          </p:cNvPr>
          <p:cNvSpPr txBox="1">
            <a:spLocks/>
          </p:cNvSpPr>
          <p:nvPr/>
        </p:nvSpPr>
        <p:spPr>
          <a:xfrm>
            <a:off x="1057230" y="3902921"/>
            <a:ext cx="333515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a:t>
            </a:r>
          </a:p>
        </p:txBody>
      </p:sp>
      <p:sp>
        <p:nvSpPr>
          <p:cNvPr id="5" name="Content Placeholder 2">
            <a:extLst>
              <a:ext uri="{FF2B5EF4-FFF2-40B4-BE49-F238E27FC236}">
                <a16:creationId xmlns:a16="http://schemas.microsoft.com/office/drawing/2014/main" id="{C5B269F4-A941-75D4-7E6D-9BA636BB295F}"/>
              </a:ext>
            </a:extLst>
          </p:cNvPr>
          <p:cNvSpPr txBox="1">
            <a:spLocks/>
          </p:cNvSpPr>
          <p:nvPr/>
        </p:nvSpPr>
        <p:spPr>
          <a:xfrm>
            <a:off x="4948873" y="3902920"/>
            <a:ext cx="3335155" cy="1603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ible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506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a:extLst>
              <a:ext uri="{FF2B5EF4-FFF2-40B4-BE49-F238E27FC236}">
                <a16:creationId xmlns:a16="http://schemas.microsoft.com/office/drawing/2014/main" id="{512B10B7-D2CA-5D5A-555E-3F47529043DD}"/>
              </a:ext>
            </a:extLst>
          </p:cNvPr>
          <p:cNvSpPr txBox="1">
            <a:spLocks noChangeArrowheads="1"/>
          </p:cNvSpPr>
          <p:nvPr/>
        </p:nvSpPr>
        <p:spPr bwMode="auto">
          <a:xfrm>
            <a:off x="179616" y="3250669"/>
            <a:ext cx="32966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enjoy</a:t>
            </a:r>
            <a:r>
              <a:rPr kumimoji="0" lang="en-US" altLang="en-US" sz="4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able</a:t>
            </a:r>
            <a:endPar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21">
            <a:extLst>
              <a:ext uri="{FF2B5EF4-FFF2-40B4-BE49-F238E27FC236}">
                <a16:creationId xmlns:a16="http://schemas.microsoft.com/office/drawing/2014/main" id="{26777169-7F35-2075-5CA3-26021B5B967F}"/>
              </a:ext>
            </a:extLst>
          </p:cNvPr>
          <p:cNvSpPr txBox="1">
            <a:spLocks noChangeArrowheads="1"/>
          </p:cNvSpPr>
          <p:nvPr/>
        </p:nvSpPr>
        <p:spPr bwMode="auto">
          <a:xfrm>
            <a:off x="3215013" y="3250669"/>
            <a:ext cx="619024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able to be enjoyed</a:t>
            </a:r>
          </a:p>
        </p:txBody>
      </p:sp>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0" y="0"/>
            <a:ext cx="9144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   -</a:t>
            </a:r>
            <a:r>
              <a:rPr kumimoji="0" lang="en-US" altLang="en-US" sz="8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ible</a:t>
            </a:r>
            <a:endPar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603577"/>
            <a:ext cx="723389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 or can do</a:t>
            </a:r>
          </a:p>
        </p:txBody>
      </p:sp>
      <p:sp>
        <p:nvSpPr>
          <p:cNvPr id="6" name="TextBox 21">
            <a:extLst>
              <a:ext uri="{FF2B5EF4-FFF2-40B4-BE49-F238E27FC236}">
                <a16:creationId xmlns:a16="http://schemas.microsoft.com/office/drawing/2014/main" id="{17B46236-2CDE-02B5-FD45-1197FED2E4B2}"/>
              </a:ext>
            </a:extLst>
          </p:cNvPr>
          <p:cNvSpPr txBox="1">
            <a:spLocks noChangeArrowheads="1"/>
          </p:cNvSpPr>
          <p:nvPr/>
        </p:nvSpPr>
        <p:spPr bwMode="auto">
          <a:xfrm>
            <a:off x="179616" y="4641271"/>
            <a:ext cx="218802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flex</a:t>
            </a:r>
            <a:r>
              <a:rPr kumimoji="0" lang="en-US" altLang="en-US" sz="44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ible</a:t>
            </a:r>
            <a:endPar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21">
            <a:extLst>
              <a:ext uri="{FF2B5EF4-FFF2-40B4-BE49-F238E27FC236}">
                <a16:creationId xmlns:a16="http://schemas.microsoft.com/office/drawing/2014/main" id="{D2FA627D-45CD-E63C-2A75-15AA9E041DD6}"/>
              </a:ext>
            </a:extLst>
          </p:cNvPr>
          <p:cNvSpPr txBox="1">
            <a:spLocks noChangeArrowheads="1"/>
          </p:cNvSpPr>
          <p:nvPr/>
        </p:nvSpPr>
        <p:spPr bwMode="auto">
          <a:xfrm>
            <a:off x="2367642" y="4641271"/>
            <a:ext cx="659674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able to move or bend</a:t>
            </a:r>
          </a:p>
        </p:txBody>
      </p:sp>
    </p:spTree>
    <p:extLst>
      <p:ext uri="{BB962C8B-B14F-4D97-AF65-F5344CB8AC3E}">
        <p14:creationId xmlns:p14="http://schemas.microsoft.com/office/powerpoint/2010/main" val="173605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1024238" y="2071831"/>
            <a:ext cx="3041577"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observ</a:t>
            </a:r>
            <a:endPar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5943605" y="2044732"/>
            <a:ext cx="243742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able</a:t>
            </a:r>
          </a:p>
        </p:txBody>
      </p:sp>
      <p:sp>
        <p:nvSpPr>
          <p:cNvPr id="6" name="Rectangle 5">
            <a:extLst>
              <a:ext uri="{FF2B5EF4-FFF2-40B4-BE49-F238E27FC236}">
                <a16:creationId xmlns:a16="http://schemas.microsoft.com/office/drawing/2014/main" id="{0F1CD906-1DC2-BA45-97A6-E349E15D3A8D}"/>
              </a:ext>
            </a:extLst>
          </p:cNvPr>
          <p:cNvSpPr/>
          <p:nvPr/>
        </p:nvSpPr>
        <p:spPr>
          <a:xfrm>
            <a:off x="4777262"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7" name="Rectangle 6">
            <a:extLst>
              <a:ext uri="{FF2B5EF4-FFF2-40B4-BE49-F238E27FC236}">
                <a16:creationId xmlns:a16="http://schemas.microsoft.com/office/drawing/2014/main" id="{5AB8917A-68C6-E531-62D1-413118EA8BE5}"/>
              </a:ext>
            </a:extLst>
          </p:cNvPr>
          <p:cNvSpPr/>
          <p:nvPr/>
        </p:nvSpPr>
        <p:spPr>
          <a:xfrm>
            <a:off x="3764888" y="2055502"/>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8" name="Title 1">
            <a:extLst>
              <a:ext uri="{FF2B5EF4-FFF2-40B4-BE49-F238E27FC236}">
                <a16:creationId xmlns:a16="http://schemas.microsoft.com/office/drawing/2014/main" id="{384071B9-D78E-734D-29C3-E71398474466}"/>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Drop E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9975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 decel="100000"/>
                                        <p:tgtEl>
                                          <p:spTgt spid="7"/>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
                                        </p:tgtEl>
                                        <p:attrNameLst>
                                          <p:attrName>ppt_y</p:attrName>
                                        </p:attrNameLst>
                                      </p:cBhvr>
                                      <p:tavLst>
                                        <p:tav tm="0">
                                          <p:val>
                                            <p:strVal val="ppt_y"/>
                                          </p:val>
                                        </p:tav>
                                        <p:tav tm="100000">
                                          <p:val>
                                            <p:strVal val="ppt_y+1"/>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7778E-7 -4.07407E-6 L -0.24028 -0.00023 " pathEditMode="relative" rAng="0" ptsTypes="AA">
                                      <p:cBhvr>
                                        <p:cTn id="14" dur="2000" fill="hold"/>
                                        <p:tgtEl>
                                          <p:spTgt spid="5"/>
                                        </p:tgtEl>
                                        <p:attrNameLst>
                                          <p:attrName>ppt_x</p:attrName>
                                          <p:attrName>ppt_y</p:attrName>
                                        </p:attrNameLst>
                                      </p:cBhvr>
                                      <p:rCtr x="-12014" y="-23"/>
                                    </p:animMotion>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646;p36">
            <a:extLst>
              <a:ext uri="{FF2B5EF4-FFF2-40B4-BE49-F238E27FC236}">
                <a16:creationId xmlns:a16="http://schemas.microsoft.com/office/drawing/2014/main" id="{291ED0F3-37BC-6500-5D66-D5CA0C9402A8}"/>
              </a:ext>
            </a:extLst>
          </p:cNvPr>
          <p:cNvSpPr txBox="1"/>
          <p:nvPr/>
        </p:nvSpPr>
        <p:spPr>
          <a:xfrm>
            <a:off x="0" y="2138063"/>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bendable</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8;p36">
            <a:extLst>
              <a:ext uri="{FF2B5EF4-FFF2-40B4-BE49-F238E27FC236}">
                <a16:creationId xmlns:a16="http://schemas.microsoft.com/office/drawing/2014/main" id="{5F1FB786-41B9-C4C1-9974-A52D917FDD8F}"/>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teachable</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3396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646;p36">
            <a:extLst>
              <a:ext uri="{FF2B5EF4-FFF2-40B4-BE49-F238E27FC236}">
                <a16:creationId xmlns:a16="http://schemas.microsoft.com/office/drawing/2014/main" id="{291ED0F3-37BC-6500-5D66-D5CA0C9402A8}"/>
              </a:ext>
            </a:extLst>
          </p:cNvPr>
          <p:cNvSpPr txBox="1"/>
          <p:nvPr/>
        </p:nvSpPr>
        <p:spPr>
          <a:xfrm>
            <a:off x="0" y="2138063"/>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ea typeface="+mn-ea"/>
                <a:cs typeface="+mn-cs"/>
                <a:sym typeface="Century Gothic"/>
              </a:rPr>
              <a:t>washable</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48;p36">
            <a:extLst>
              <a:ext uri="{FF2B5EF4-FFF2-40B4-BE49-F238E27FC236}">
                <a16:creationId xmlns:a16="http://schemas.microsoft.com/office/drawing/2014/main" id="{5F1FB786-41B9-C4C1-9974-A52D917FDD8F}"/>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mn-ea"/>
                <a:cs typeface="Arial"/>
                <a:sym typeface="Century Gothic"/>
              </a:rPr>
              <a:t>breakable</a:t>
            </a:r>
            <a:endParaRPr kumimoji="0" lang="en-US" sz="7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9285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3736288677"/>
              </p:ext>
            </p:extLst>
          </p:nvPr>
        </p:nvGraphicFramePr>
        <p:xfrm>
          <a:off x="340995" y="437170"/>
          <a:ext cx="8462010" cy="5655782"/>
        </p:xfrm>
        <a:graphic>
          <a:graphicData uri="http://schemas.openxmlformats.org/drawingml/2006/table">
            <a:tbl>
              <a:tblPr firstRow="1" bandRow="1">
                <a:tableStyleId>{5940675A-B579-460E-94D1-54222C63F5DA}</a:tableStyleId>
              </a:tblPr>
              <a:tblGrid>
                <a:gridCol w="2345055">
                  <a:extLst>
                    <a:ext uri="{9D8B030D-6E8A-4147-A177-3AD203B41FA5}">
                      <a16:colId xmlns:a16="http://schemas.microsoft.com/office/drawing/2014/main" val="3835374479"/>
                    </a:ext>
                  </a:extLst>
                </a:gridCol>
                <a:gridCol w="6116955">
                  <a:extLst>
                    <a:ext uri="{9D8B030D-6E8A-4147-A177-3AD203B41FA5}">
                      <a16:colId xmlns:a16="http://schemas.microsoft.com/office/drawing/2014/main" val="3370858325"/>
                    </a:ext>
                  </a:extLst>
                </a:gridCol>
              </a:tblGrid>
              <a:tr h="553430">
                <a:tc>
                  <a:txBody>
                    <a:bodyPr/>
                    <a:lstStyle/>
                    <a:p>
                      <a:r>
                        <a:rPr lang="en-US" sz="2800" b="1" dirty="0">
                          <a:latin typeface="Century Gothic" panose="020B0502020202020204" pitchFamily="34" charset="0"/>
                        </a:rPr>
                        <a:t>word</a:t>
                      </a:r>
                    </a:p>
                  </a:txBody>
                  <a:tcPr/>
                </a:tc>
                <a:tc>
                  <a:txBody>
                    <a:bodyPr/>
                    <a:lstStyle/>
                    <a:p>
                      <a:r>
                        <a:rPr lang="en-US" sz="2800" b="1" dirty="0">
                          <a:latin typeface="Century Gothic" panose="020B0502020202020204" pitchFamily="34" charset="0"/>
                        </a:rPr>
                        <a:t>definition</a:t>
                      </a:r>
                    </a:p>
                  </a:txBody>
                  <a:tcPr/>
                </a:tc>
                <a:extLst>
                  <a:ext uri="{0D108BD9-81ED-4DB2-BD59-A6C34878D82A}">
                    <a16:rowId xmlns:a16="http://schemas.microsoft.com/office/drawing/2014/main" val="3480453457"/>
                  </a:ext>
                </a:extLst>
              </a:tr>
              <a:tr h="1700784">
                <a:tc>
                  <a:txBody>
                    <a:bodyPr/>
                    <a:lstStyle/>
                    <a:p>
                      <a:r>
                        <a:rPr lang="en-US" sz="2600" dirty="0">
                          <a:latin typeface="Century Gothic" panose="020B0502020202020204" pitchFamily="34" charset="0"/>
                        </a:rPr>
                        <a:t>comfortable</a:t>
                      </a:r>
                    </a:p>
                  </a:txBody>
                  <a:tcPr/>
                </a:tc>
                <a:tc>
                  <a:txBody>
                    <a:bodyPr/>
                    <a:lstStyle/>
                    <a:p>
                      <a:r>
                        <a:rPr lang="en-US" sz="2600" dirty="0">
                          <a:latin typeface="Century Gothic" panose="020B0502020202020204" pitchFamily="34" charset="0"/>
                        </a:rPr>
                        <a:t>Something comfortable provides comfort, or lets you relax. A soft chair can be a comfortable place to sit. </a:t>
                      </a:r>
                    </a:p>
                  </a:txBody>
                  <a:tcPr/>
                </a:tc>
                <a:extLst>
                  <a:ext uri="{0D108BD9-81ED-4DB2-BD59-A6C34878D82A}">
                    <a16:rowId xmlns:a16="http://schemas.microsoft.com/office/drawing/2014/main" val="816864192"/>
                  </a:ext>
                </a:extLst>
              </a:tr>
              <a:tr h="1700784">
                <a:tc>
                  <a:txBody>
                    <a:bodyPr/>
                    <a:lstStyle/>
                    <a:p>
                      <a:r>
                        <a:rPr lang="en-US" sz="2600" dirty="0">
                          <a:latin typeface="Century Gothic" panose="020B0502020202020204" pitchFamily="34" charset="0"/>
                        </a:rPr>
                        <a:t>dependable</a:t>
                      </a: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7348859"/>
                  </a:ext>
                </a:extLst>
              </a:tr>
              <a:tr h="1700784">
                <a:tc>
                  <a:txBody>
                    <a:bodyPr/>
                    <a:lstStyle/>
                    <a:p>
                      <a:r>
                        <a:rPr lang="en-US" sz="2600" dirty="0">
                          <a:latin typeface="Century Gothic" panose="020B0502020202020204" pitchFamily="34" charset="0"/>
                        </a:rPr>
                        <a:t>lovable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Century Gothic" panose="020B0502020202020204" pitchFamily="34" charset="0"/>
                      </a:endParaRPr>
                    </a:p>
                  </a:txBody>
                  <a:tcPr/>
                </a:tc>
                <a:extLst>
                  <a:ext uri="{0D108BD9-81ED-4DB2-BD59-A6C34878D82A}">
                    <a16:rowId xmlns:a16="http://schemas.microsoft.com/office/drawing/2014/main" val="3557936538"/>
                  </a:ext>
                </a:extLst>
              </a:tr>
            </a:tbl>
          </a:graphicData>
        </a:graphic>
      </p:graphicFrame>
    </p:spTree>
    <p:extLst>
      <p:ext uri="{BB962C8B-B14F-4D97-AF65-F5344CB8AC3E}">
        <p14:creationId xmlns:p14="http://schemas.microsoft.com/office/powerpoint/2010/main" val="2894023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3853198061"/>
              </p:ext>
            </p:extLst>
          </p:nvPr>
        </p:nvGraphicFramePr>
        <p:xfrm>
          <a:off x="340995" y="437170"/>
          <a:ext cx="8462010" cy="5671530"/>
        </p:xfrm>
        <a:graphic>
          <a:graphicData uri="http://schemas.openxmlformats.org/drawingml/2006/table">
            <a:tbl>
              <a:tblPr firstRow="1" bandRow="1">
                <a:tableStyleId>{5940675A-B579-460E-94D1-54222C63F5DA}</a:tableStyleId>
              </a:tblPr>
              <a:tblGrid>
                <a:gridCol w="2345055">
                  <a:extLst>
                    <a:ext uri="{9D8B030D-6E8A-4147-A177-3AD203B41FA5}">
                      <a16:colId xmlns:a16="http://schemas.microsoft.com/office/drawing/2014/main" val="3835374479"/>
                    </a:ext>
                  </a:extLst>
                </a:gridCol>
                <a:gridCol w="6116955">
                  <a:extLst>
                    <a:ext uri="{9D8B030D-6E8A-4147-A177-3AD203B41FA5}">
                      <a16:colId xmlns:a16="http://schemas.microsoft.com/office/drawing/2014/main" val="3370858325"/>
                    </a:ext>
                  </a:extLst>
                </a:gridCol>
              </a:tblGrid>
              <a:tr h="560967">
                <a:tc>
                  <a:txBody>
                    <a:bodyPr/>
                    <a:lstStyle/>
                    <a:p>
                      <a:r>
                        <a:rPr lang="en-US" sz="2800" b="1" dirty="0">
                          <a:latin typeface="Century Gothic" panose="020B0502020202020204" pitchFamily="34" charset="0"/>
                        </a:rPr>
                        <a:t>word</a:t>
                      </a:r>
                    </a:p>
                  </a:txBody>
                  <a:tcPr/>
                </a:tc>
                <a:tc>
                  <a:txBody>
                    <a:bodyPr/>
                    <a:lstStyle/>
                    <a:p>
                      <a:r>
                        <a:rPr lang="en-US" sz="2800" b="1" dirty="0">
                          <a:latin typeface="Century Gothic" panose="020B0502020202020204" pitchFamily="34" charset="0"/>
                        </a:rPr>
                        <a:t>definition</a:t>
                      </a:r>
                    </a:p>
                  </a:txBody>
                  <a:tcPr/>
                </a:tc>
                <a:extLst>
                  <a:ext uri="{0D108BD9-81ED-4DB2-BD59-A6C34878D82A}">
                    <a16:rowId xmlns:a16="http://schemas.microsoft.com/office/drawing/2014/main" val="3480453457"/>
                  </a:ext>
                </a:extLst>
              </a:tr>
              <a:tr h="1703521">
                <a:tc>
                  <a:txBody>
                    <a:bodyPr/>
                    <a:lstStyle/>
                    <a:p>
                      <a:r>
                        <a:rPr lang="en-US" sz="2600" dirty="0">
                          <a:latin typeface="Century Gothic" panose="020B0502020202020204" pitchFamily="34" charset="0"/>
                        </a:rPr>
                        <a:t>reversible</a:t>
                      </a: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816864192"/>
                  </a:ext>
                </a:extLst>
              </a:tr>
              <a:tr h="1703521">
                <a:tc>
                  <a:txBody>
                    <a:bodyPr/>
                    <a:lstStyle/>
                    <a:p>
                      <a:r>
                        <a:rPr lang="en-US" sz="2600" dirty="0">
                          <a:latin typeface="Century Gothic" panose="020B0502020202020204" pitchFamily="34" charset="0"/>
                        </a:rPr>
                        <a:t>flexible</a:t>
                      </a:r>
                    </a:p>
                  </a:txBody>
                  <a:tcPr/>
                </a:tc>
                <a:tc>
                  <a:txBody>
                    <a:bodyPr/>
                    <a:lstStyle/>
                    <a:p>
                      <a:endParaRPr lang="en-US" sz="2600" dirty="0">
                        <a:latin typeface="Century Gothic" panose="020B0502020202020204" pitchFamily="34" charset="0"/>
                      </a:endParaRPr>
                    </a:p>
                  </a:txBody>
                  <a:tcPr/>
                </a:tc>
                <a:extLst>
                  <a:ext uri="{0D108BD9-81ED-4DB2-BD59-A6C34878D82A}">
                    <a16:rowId xmlns:a16="http://schemas.microsoft.com/office/drawing/2014/main" val="7348859"/>
                  </a:ext>
                </a:extLst>
              </a:tr>
              <a:tr h="1703521">
                <a:tc>
                  <a:txBody>
                    <a:bodyPr/>
                    <a:lstStyle/>
                    <a:p>
                      <a:r>
                        <a:rPr lang="en-US" sz="2600" dirty="0">
                          <a:latin typeface="Century Gothic" panose="020B0502020202020204" pitchFamily="34" charset="0"/>
                        </a:rPr>
                        <a:t>breakable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Century Gothic" panose="020B0502020202020204" pitchFamily="34" charset="0"/>
                      </a:endParaRPr>
                    </a:p>
                  </a:txBody>
                  <a:tcPr/>
                </a:tc>
                <a:extLst>
                  <a:ext uri="{0D108BD9-81ED-4DB2-BD59-A6C34878D82A}">
                    <a16:rowId xmlns:a16="http://schemas.microsoft.com/office/drawing/2014/main" val="3557936538"/>
                  </a:ext>
                </a:extLst>
              </a:tr>
            </a:tbl>
          </a:graphicData>
        </a:graphic>
      </p:graphicFrame>
    </p:spTree>
    <p:extLst>
      <p:ext uri="{BB962C8B-B14F-4D97-AF65-F5344CB8AC3E}">
        <p14:creationId xmlns:p14="http://schemas.microsoft.com/office/powerpoint/2010/main" val="2544942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1953831" y="3075077"/>
            <a:ext cx="523633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slides for previously taught irregular words students have not mastered yet. </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678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Do not worry, the mistake is fixable.</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10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puppy loves that bendable toy!</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9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0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Washable markers do not stain your hands when you draw.</a:t>
            </a:r>
            <a:endParaRPr kumimoji="0"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4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200" b="1" i="0" u="none" strike="noStrike" kern="1200" cap="none" spc="0" normalizeH="0" baseline="0" noProof="0" dirty="0">
                <a:ln>
                  <a:noFill/>
                </a:ln>
                <a:solidFill>
                  <a:prstClr val="black"/>
                </a:solidFill>
                <a:effectLst/>
                <a:uLnTx/>
                <a:uFillTx/>
                <a:latin typeface="Century Gothic"/>
                <a:ea typeface="+mn-ea"/>
                <a:cs typeface="+mn-cs"/>
                <a:sym typeface="Century Gothic"/>
              </a:rPr>
              <a:t>The Indestructible Dog Toy</a:t>
            </a:r>
            <a:endParaRPr kumimoji="0" sz="5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406793"/>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Cesar’s dog, Cooper, loves to play with toys. Chew toys are his favorite. The only problem is that Cooper treats his toys like they are disposable. You see, Cooper has super strong teeth and he likes to chew and tug on his toys until they are destroyed.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Cooper’s toys tend to last about a week. Once he pulled a toy apart in less than an hour! One day, Cesar brought home a gift for Cooper. “I think I finally found an indestructible dog toy,” he proclaimed. His family examined the toy. It was a set of three rubber rings linked together.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“These rings are extremely flexible and impossible to break,” Cesar explained. “They are washable so we can keep them clean. They even glow in the dark so they are visible at night!” Was it possible? Was this finally the perfect toy for Cooper? Cooper loved his new rings and chewed on them every day.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Three months later, the rings had a few visible chew marks, but they were still useable. It was remarkable. This was the longest Cooper had ever kept a toy without tearing it apart. Cesar and his family were all thrilled that they finally found an indestructible toy for their goofy, lovable pup.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76181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58040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994</TotalTime>
  <Words>808</Words>
  <Application>Microsoft Macintosh PowerPoint</Application>
  <PresentationFormat>On-screen Show (4:3)</PresentationFormat>
  <Paragraphs>138</Paragraphs>
  <Slides>71</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71</vt:i4>
      </vt:variant>
    </vt:vector>
  </HeadingPairs>
  <TitlesOfParts>
    <vt:vector size="77"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46</cp:revision>
  <dcterms:created xsi:type="dcterms:W3CDTF">2022-06-06T14:24:31Z</dcterms:created>
  <dcterms:modified xsi:type="dcterms:W3CDTF">2022-08-03T00:52:45Z</dcterms:modified>
</cp:coreProperties>
</file>