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2"/>
  </p:notesMasterIdLst>
  <p:sldIdLst>
    <p:sldId id="2247" r:id="rId3"/>
    <p:sldId id="2199" r:id="rId4"/>
    <p:sldId id="3049" r:id="rId5"/>
    <p:sldId id="2248" r:id="rId6"/>
    <p:sldId id="2240" r:id="rId7"/>
    <p:sldId id="2238" r:id="rId8"/>
    <p:sldId id="2241" r:id="rId9"/>
    <p:sldId id="2198" r:id="rId10"/>
    <p:sldId id="3950" r:id="rId11"/>
    <p:sldId id="3974" r:id="rId12"/>
    <p:sldId id="3973" r:id="rId13"/>
    <p:sldId id="3972" r:id="rId14"/>
    <p:sldId id="3971" r:id="rId15"/>
    <p:sldId id="3970" r:id="rId16"/>
    <p:sldId id="3969" r:id="rId17"/>
    <p:sldId id="3951" r:id="rId18"/>
    <p:sldId id="3952" r:id="rId19"/>
    <p:sldId id="3953" r:id="rId20"/>
    <p:sldId id="3954" r:id="rId21"/>
    <p:sldId id="3963" r:id="rId22"/>
    <p:sldId id="3955" r:id="rId23"/>
    <p:sldId id="3956" r:id="rId24"/>
    <p:sldId id="3962" r:id="rId25"/>
    <p:sldId id="2242" r:id="rId26"/>
    <p:sldId id="2200" r:id="rId27"/>
    <p:sldId id="2201" r:id="rId28"/>
    <p:sldId id="2243" r:id="rId29"/>
    <p:sldId id="2202" r:id="rId30"/>
    <p:sldId id="2244" r:id="rId31"/>
    <p:sldId id="2203" r:id="rId32"/>
    <p:sldId id="3701" r:id="rId33"/>
    <p:sldId id="3791" r:id="rId34"/>
    <p:sldId id="3792" r:id="rId35"/>
    <p:sldId id="4049" r:id="rId36"/>
    <p:sldId id="4050" r:id="rId37"/>
    <p:sldId id="4214" r:id="rId38"/>
    <p:sldId id="2213" r:id="rId39"/>
    <p:sldId id="2214" r:id="rId40"/>
    <p:sldId id="2245" r:id="rId41"/>
    <p:sldId id="2216" r:id="rId42"/>
    <p:sldId id="2250" r:id="rId43"/>
    <p:sldId id="2217" r:id="rId44"/>
    <p:sldId id="368" r:id="rId45"/>
    <p:sldId id="4202" r:id="rId46"/>
    <p:sldId id="4203" r:id="rId47"/>
    <p:sldId id="4204" r:id="rId48"/>
    <p:sldId id="4215" r:id="rId49"/>
    <p:sldId id="4216" r:id="rId50"/>
    <p:sldId id="2221" r:id="rId51"/>
    <p:sldId id="3050" r:id="rId52"/>
    <p:sldId id="4208" r:id="rId53"/>
    <p:sldId id="2224" r:id="rId54"/>
    <p:sldId id="2226" r:id="rId55"/>
    <p:sldId id="2227" r:id="rId56"/>
    <p:sldId id="4211" r:id="rId57"/>
    <p:sldId id="2228" r:id="rId58"/>
    <p:sldId id="2223" r:id="rId59"/>
    <p:sldId id="2230" r:id="rId60"/>
    <p:sldId id="2661" r:id="rId61"/>
    <p:sldId id="2662" r:id="rId62"/>
    <p:sldId id="2663" r:id="rId63"/>
    <p:sldId id="2234" r:id="rId64"/>
    <p:sldId id="2235" r:id="rId65"/>
    <p:sldId id="2158" r:id="rId66"/>
    <p:sldId id="2159" r:id="rId67"/>
    <p:sldId id="2166" r:id="rId68"/>
    <p:sldId id="4212" r:id="rId69"/>
    <p:sldId id="2225" r:id="rId70"/>
    <p:sldId id="223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p:restoredTop sz="78788"/>
  </p:normalViewPr>
  <p:slideViewPr>
    <p:cSldViewPr snapToGrid="0" snapToObjects="1">
      <p:cViewPr varScale="1">
        <p:scale>
          <a:sx n="117" d="100"/>
          <a:sy n="117" d="100"/>
        </p:scale>
        <p:origin x="1688"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64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4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25</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6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03969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092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0035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4720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1461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9587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2152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1129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62151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82811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11884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07573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37782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218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59206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3298014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124</a:t>
            </a:r>
          </a:p>
          <a:p>
            <a:pPr algn="ctr"/>
            <a:r>
              <a:rPr lang="en-US" sz="60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19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593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018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42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29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86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221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0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02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502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242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11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659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8" y="3919249"/>
            <a:ext cx="307802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40140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state of being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Tree>
    <p:extLst>
      <p:ext uri="{BB962C8B-B14F-4D97-AF65-F5344CB8AC3E}">
        <p14:creationId xmlns:p14="http://schemas.microsoft.com/office/powerpoint/2010/main" val="1835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52073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21324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81699" y="2044732"/>
            <a:ext cx="29663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ness</a:t>
            </a:r>
          </a:p>
        </p:txBody>
      </p:sp>
      <p:sp>
        <p:nvSpPr>
          <p:cNvPr id="6" name="Rectangle 5">
            <a:extLst>
              <a:ext uri="{FF2B5EF4-FFF2-40B4-BE49-F238E27FC236}">
                <a16:creationId xmlns:a16="http://schemas.microsoft.com/office/drawing/2014/main" id="{0F1CD906-1DC2-BA45-97A6-E349E15D3A8D}"/>
              </a:ext>
            </a:extLst>
          </p:cNvPr>
          <p:cNvSpPr/>
          <p:nvPr/>
        </p:nvSpPr>
        <p:spPr>
          <a:xfrm>
            <a:off x="482585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52073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9" name="Title 1">
            <a:extLst>
              <a:ext uri="{FF2B5EF4-FFF2-40B4-BE49-F238E27FC236}">
                <a16:creationId xmlns:a16="http://schemas.microsoft.com/office/drawing/2014/main" id="{D93E41DA-DAAC-C480-C761-C79602788D90}"/>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Y to I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7577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5.55556E-7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slowness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426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fitness</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sickness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6042" y="3417785"/>
            <a:ext cx="45238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boldness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kindness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85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sym typeface="Century Gothic"/>
              </a:rPr>
              <a:t>darkness</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mn-ea"/>
                <a:cs typeface="Arial"/>
                <a:sym typeface="Century Gothic"/>
              </a:rPr>
              <a:t>brightness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124</a:t>
            </a:r>
          </a:p>
          <a:p>
            <a:pPr algn="ctr"/>
            <a:r>
              <a:rPr lang="en-US" sz="48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124</a:t>
            </a:r>
          </a:p>
          <a:p>
            <a:pPr algn="ctr"/>
            <a:r>
              <a:rPr lang="en-US" sz="48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1421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8" y="3919249"/>
            <a:ext cx="307802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6069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state of being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Tree>
    <p:extLst>
      <p:ext uri="{BB962C8B-B14F-4D97-AF65-F5344CB8AC3E}">
        <p14:creationId xmlns:p14="http://schemas.microsoft.com/office/powerpoint/2010/main" val="25630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52073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21324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81699" y="2044732"/>
            <a:ext cx="29663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ness</a:t>
            </a:r>
          </a:p>
        </p:txBody>
      </p:sp>
      <p:sp>
        <p:nvSpPr>
          <p:cNvPr id="6" name="Rectangle 5">
            <a:extLst>
              <a:ext uri="{FF2B5EF4-FFF2-40B4-BE49-F238E27FC236}">
                <a16:creationId xmlns:a16="http://schemas.microsoft.com/office/drawing/2014/main" id="{0F1CD906-1DC2-BA45-97A6-E349E15D3A8D}"/>
              </a:ext>
            </a:extLst>
          </p:cNvPr>
          <p:cNvSpPr/>
          <p:nvPr/>
        </p:nvSpPr>
        <p:spPr>
          <a:xfrm>
            <a:off x="482585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52073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9" name="Title 1">
            <a:extLst>
              <a:ext uri="{FF2B5EF4-FFF2-40B4-BE49-F238E27FC236}">
                <a16:creationId xmlns:a16="http://schemas.microsoft.com/office/drawing/2014/main" id="{D93E41DA-DAAC-C480-C761-C79602788D90}"/>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Y to I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6663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5.55556E-7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darkness</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brightness</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644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happiness</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kindness</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584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930286915"/>
              </p:ext>
            </p:extLst>
          </p:nvPr>
        </p:nvGraphicFramePr>
        <p:xfrm>
          <a:off x="396240" y="341920"/>
          <a:ext cx="8351520" cy="5463895"/>
        </p:xfrm>
        <a:graphic>
          <a:graphicData uri="http://schemas.openxmlformats.org/drawingml/2006/table">
            <a:tbl>
              <a:tblPr firstRow="1" bandRow="1">
                <a:tableStyleId>{5940675A-B579-460E-94D1-54222C63F5DA}</a:tableStyleId>
              </a:tblPr>
              <a:tblGrid>
                <a:gridCol w="1965960">
                  <a:extLst>
                    <a:ext uri="{9D8B030D-6E8A-4147-A177-3AD203B41FA5}">
                      <a16:colId xmlns:a16="http://schemas.microsoft.com/office/drawing/2014/main" val="3835374479"/>
                    </a:ext>
                  </a:extLst>
                </a:gridCol>
                <a:gridCol w="1956582">
                  <a:extLst>
                    <a:ext uri="{9D8B030D-6E8A-4147-A177-3AD203B41FA5}">
                      <a16:colId xmlns:a16="http://schemas.microsoft.com/office/drawing/2014/main" val="2646627563"/>
                    </a:ext>
                  </a:extLst>
                </a:gridCol>
                <a:gridCol w="4428978">
                  <a:extLst>
                    <a:ext uri="{9D8B030D-6E8A-4147-A177-3AD203B41FA5}">
                      <a16:colId xmlns:a16="http://schemas.microsoft.com/office/drawing/2014/main" val="3370858325"/>
                    </a:ext>
                  </a:extLst>
                </a:gridCol>
              </a:tblGrid>
              <a:tr h="891895">
                <a:tc>
                  <a:txBody>
                    <a:bodyPr/>
                    <a:lstStyle/>
                    <a:p>
                      <a:r>
                        <a:rPr lang="en-US" sz="2800" b="1" dirty="0">
                          <a:latin typeface="Century Gothic" panose="020B0502020202020204" pitchFamily="34" charset="0"/>
                        </a:rPr>
                        <a:t>adjective</a:t>
                      </a:r>
                    </a:p>
                  </a:txBody>
                  <a:tcPr/>
                </a:tc>
                <a:tc>
                  <a:txBody>
                    <a:bodyPr/>
                    <a:lstStyle/>
                    <a:p>
                      <a:r>
                        <a:rPr lang="en-US" sz="2800" b="1" dirty="0">
                          <a:latin typeface="Century Gothic" panose="020B0502020202020204" pitchFamily="34" charset="0"/>
                        </a:rPr>
                        <a:t>noun </a:t>
                      </a:r>
                    </a:p>
                    <a:p>
                      <a:r>
                        <a:rPr lang="en-US" sz="2000" b="1" dirty="0">
                          <a:latin typeface="Century Gothic" panose="020B0502020202020204" pitchFamily="34" charset="0"/>
                        </a:rPr>
                        <a:t>(add -ness)</a:t>
                      </a:r>
                    </a:p>
                  </a:txBody>
                  <a:tcPr/>
                </a:tc>
                <a:tc>
                  <a:txBody>
                    <a:bodyPr/>
                    <a:lstStyle/>
                    <a:p>
                      <a:r>
                        <a:rPr lang="en-US" sz="2800" b="1" dirty="0">
                          <a:latin typeface="Century Gothic" panose="020B0502020202020204" pitchFamily="34" charset="0"/>
                        </a:rPr>
                        <a:t>noun definition</a:t>
                      </a:r>
                    </a:p>
                  </a:txBody>
                  <a:tcPr/>
                </a:tc>
                <a:extLst>
                  <a:ext uri="{0D108BD9-81ED-4DB2-BD59-A6C34878D82A}">
                    <a16:rowId xmlns:a16="http://schemas.microsoft.com/office/drawing/2014/main" val="3480453457"/>
                  </a:ext>
                </a:extLst>
              </a:tr>
              <a:tr h="914400">
                <a:tc>
                  <a:txBody>
                    <a:bodyPr/>
                    <a:lstStyle/>
                    <a:p>
                      <a:r>
                        <a:rPr lang="en-US" sz="2600" dirty="0">
                          <a:latin typeface="Century Gothic" panose="020B0502020202020204" pitchFamily="34" charset="0"/>
                        </a:rPr>
                        <a:t>quick</a:t>
                      </a:r>
                    </a:p>
                  </a:txBody>
                  <a:tcPr/>
                </a:tc>
                <a:tc>
                  <a:txBody>
                    <a:bodyPr/>
                    <a:lstStyle/>
                    <a:p>
                      <a:r>
                        <a:rPr lang="en-US" sz="2600" dirty="0">
                          <a:latin typeface="Century Gothic" panose="020B0502020202020204" pitchFamily="34" charset="0"/>
                        </a:rPr>
                        <a:t>quickness</a:t>
                      </a:r>
                    </a:p>
                  </a:txBody>
                  <a:tcPr/>
                </a:tc>
                <a:tc>
                  <a:txBody>
                    <a:bodyPr/>
                    <a:lstStyle/>
                    <a:p>
                      <a:r>
                        <a:rPr lang="en-US" sz="2600" dirty="0">
                          <a:latin typeface="Century Gothic" panose="020B0502020202020204" pitchFamily="34" charset="0"/>
                        </a:rPr>
                        <a:t>The state of being quick or fast. </a:t>
                      </a:r>
                    </a:p>
                  </a:txBody>
                  <a:tcPr/>
                </a:tc>
                <a:extLst>
                  <a:ext uri="{0D108BD9-81ED-4DB2-BD59-A6C34878D82A}">
                    <a16:rowId xmlns:a16="http://schemas.microsoft.com/office/drawing/2014/main" val="816864192"/>
                  </a:ext>
                </a:extLst>
              </a:tr>
              <a:tr h="914400">
                <a:tc>
                  <a:txBody>
                    <a:bodyPr/>
                    <a:lstStyle/>
                    <a:p>
                      <a:r>
                        <a:rPr lang="en-US" sz="2600" dirty="0">
                          <a:latin typeface="Century Gothic" panose="020B0502020202020204" pitchFamily="34" charset="0"/>
                        </a:rPr>
                        <a:t>lazy</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914400">
                <a:tc>
                  <a:txBody>
                    <a:bodyPr/>
                    <a:lstStyle/>
                    <a:p>
                      <a:r>
                        <a:rPr lang="en-US" sz="2600" dirty="0">
                          <a:latin typeface="Century Gothic" panose="020B0502020202020204" pitchFamily="34" charset="0"/>
                        </a:rPr>
                        <a:t>cold</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r h="914400">
                <a:tc>
                  <a:txBody>
                    <a:bodyPr/>
                    <a:lstStyle/>
                    <a:p>
                      <a:r>
                        <a:rPr lang="en-US" sz="2600" dirty="0">
                          <a:latin typeface="Century Gothic" panose="020B0502020202020204" pitchFamily="34" charset="0"/>
                        </a:rPr>
                        <a:t>loud</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09201907"/>
                  </a:ext>
                </a:extLst>
              </a:tr>
              <a:tr h="914400">
                <a:tc>
                  <a:txBody>
                    <a:bodyPr/>
                    <a:lstStyle/>
                    <a:p>
                      <a:r>
                        <a:rPr lang="en-US" sz="2600" dirty="0">
                          <a:latin typeface="Century Gothic" panose="020B0502020202020204" pitchFamily="34" charset="0"/>
                        </a:rPr>
                        <a:t>happy</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533781097"/>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am thankful for their kindness.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7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Your happiness is important to 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night, the room filled with darkness.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3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Spreading Kindness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We all have good days and bad days. Good days are filled with brightness and happiness. On good days it is easy to be nice to our friends and everything seems fun. On good days annoying things don’t really bother us, and we feel a sense of calmness in our bodies.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Bad days, on the other hand, are not so great. On bad days we may be filled with sadness or loneliness. Bad days can feel dark and scary. On bad days, it can be hard to be nice. On bad days lots of things might bother us, and we might not be in the mood for silliness.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we are having a good day, we have the energy we need to spread kindness to the people around us. We can lend a smile or a helping hand and share our brightness with others. In return, when we are having a bad day, we can lean on those kindness spreaders for the extra help we need.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Because if everyone shares a little extra kindness on their good days, we can all help each other get through our bad days.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11362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14118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983</TotalTime>
  <Words>732</Words>
  <Application>Microsoft Macintosh PowerPoint</Application>
  <PresentationFormat>On-screen Show (4:3)</PresentationFormat>
  <Paragraphs>132</Paragraphs>
  <Slides>69</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47</cp:revision>
  <dcterms:created xsi:type="dcterms:W3CDTF">2022-06-06T14:24:31Z</dcterms:created>
  <dcterms:modified xsi:type="dcterms:W3CDTF">2022-08-02T23:21:55Z</dcterms:modified>
</cp:coreProperties>
</file>