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6" r:id="rId2"/>
  </p:sldMasterIdLst>
  <p:notesMasterIdLst>
    <p:notesMasterId r:id="rId82"/>
  </p:notesMasterIdLst>
  <p:sldIdLst>
    <p:sldId id="2247" r:id="rId3"/>
    <p:sldId id="2199" r:id="rId4"/>
    <p:sldId id="3049" r:id="rId5"/>
    <p:sldId id="2248" r:id="rId6"/>
    <p:sldId id="2240" r:id="rId7"/>
    <p:sldId id="2238" r:id="rId8"/>
    <p:sldId id="2241" r:id="rId9"/>
    <p:sldId id="2198" r:id="rId10"/>
    <p:sldId id="3931" r:id="rId11"/>
    <p:sldId id="3932" r:id="rId12"/>
    <p:sldId id="3933" r:id="rId13"/>
    <p:sldId id="3934" r:id="rId14"/>
    <p:sldId id="3935" r:id="rId15"/>
    <p:sldId id="3936" r:id="rId16"/>
    <p:sldId id="3937" r:id="rId17"/>
    <p:sldId id="3938" r:id="rId18"/>
    <p:sldId id="3939" r:id="rId19"/>
    <p:sldId id="3940" r:id="rId20"/>
    <p:sldId id="3941" r:id="rId21"/>
    <p:sldId id="3942" r:id="rId22"/>
    <p:sldId id="3943" r:id="rId23"/>
    <p:sldId id="3944" r:id="rId24"/>
    <p:sldId id="3945" r:id="rId25"/>
    <p:sldId id="3946" r:id="rId26"/>
    <p:sldId id="3947" r:id="rId27"/>
    <p:sldId id="3948" r:id="rId28"/>
    <p:sldId id="3949" r:id="rId29"/>
    <p:sldId id="2242" r:id="rId30"/>
    <p:sldId id="2200" r:id="rId31"/>
    <p:sldId id="2201" r:id="rId32"/>
    <p:sldId id="2243" r:id="rId33"/>
    <p:sldId id="2202" r:id="rId34"/>
    <p:sldId id="2244" r:id="rId35"/>
    <p:sldId id="2203" r:id="rId36"/>
    <p:sldId id="3666" r:id="rId37"/>
    <p:sldId id="3786" r:id="rId38"/>
    <p:sldId id="3787" r:id="rId39"/>
    <p:sldId id="3788" r:id="rId40"/>
    <p:sldId id="3789" r:id="rId41"/>
    <p:sldId id="3790" r:id="rId42"/>
    <p:sldId id="4047" r:id="rId43"/>
    <p:sldId id="4048" r:id="rId44"/>
    <p:sldId id="2213" r:id="rId45"/>
    <p:sldId id="2214" r:id="rId46"/>
    <p:sldId id="2245" r:id="rId47"/>
    <p:sldId id="2216" r:id="rId48"/>
    <p:sldId id="2250" r:id="rId49"/>
    <p:sldId id="2217" r:id="rId50"/>
    <p:sldId id="368" r:id="rId51"/>
    <p:sldId id="4202" r:id="rId52"/>
    <p:sldId id="4203" r:id="rId53"/>
    <p:sldId id="4204" r:id="rId54"/>
    <p:sldId id="4205" r:id="rId55"/>
    <p:sldId id="4206" r:id="rId56"/>
    <p:sldId id="4207" r:id="rId57"/>
    <p:sldId id="4214" r:id="rId58"/>
    <p:sldId id="4215" r:id="rId59"/>
    <p:sldId id="2221" r:id="rId60"/>
    <p:sldId id="3050" r:id="rId61"/>
    <p:sldId id="4208" r:id="rId62"/>
    <p:sldId id="4213" r:id="rId63"/>
    <p:sldId id="2224" r:id="rId64"/>
    <p:sldId id="2226" r:id="rId65"/>
    <p:sldId id="2227" r:id="rId66"/>
    <p:sldId id="4211" r:id="rId67"/>
    <p:sldId id="2228" r:id="rId68"/>
    <p:sldId id="2223" r:id="rId69"/>
    <p:sldId id="2230" r:id="rId70"/>
    <p:sldId id="2658" r:id="rId71"/>
    <p:sldId id="2659" r:id="rId72"/>
    <p:sldId id="2660" r:id="rId73"/>
    <p:sldId id="2234" r:id="rId74"/>
    <p:sldId id="2235" r:id="rId75"/>
    <p:sldId id="4216" r:id="rId76"/>
    <p:sldId id="4217" r:id="rId77"/>
    <p:sldId id="4218" r:id="rId78"/>
    <p:sldId id="4219" r:id="rId79"/>
    <p:sldId id="2225" r:id="rId80"/>
    <p:sldId id="2236"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04"/>
    <p:restoredTop sz="78762"/>
  </p:normalViewPr>
  <p:slideViewPr>
    <p:cSldViewPr snapToGrid="0" snapToObjects="1">
      <p:cViewPr varScale="1">
        <p:scale>
          <a:sx n="102" d="100"/>
          <a:sy n="102" d="100"/>
        </p:scale>
        <p:origin x="2000" y="16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8/10/relationships/authors" Target="authors.xml"/><Relationship Id="rId61" Type="http://schemas.openxmlformats.org/officeDocument/2006/relationships/slide" Target="slides/slide59.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8/2/22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61D7219-E6E5-4162-93E8-28354AC0EBB3}"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46787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169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642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43</a:t>
            </a:fld>
            <a:endParaRPr lang="en-US" dirty="0"/>
          </a:p>
        </p:txBody>
      </p:sp>
    </p:spTree>
    <p:extLst>
      <p:ext uri="{BB962C8B-B14F-4D97-AF65-F5344CB8AC3E}">
        <p14:creationId xmlns:p14="http://schemas.microsoft.com/office/powerpoint/2010/main" val="6059080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472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61D7219-E6E5-4162-93E8-28354AC0EBB3}"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89883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61D7219-E6E5-4162-93E8-28354AC0EBB3}"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467871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169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D7219-E6E5-4162-93E8-28354AC0EB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4642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02494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5626999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61</a:t>
            </a:fld>
            <a:endParaRPr lang="en-US" dirty="0"/>
          </a:p>
        </p:txBody>
      </p:sp>
    </p:spTree>
    <p:extLst>
      <p:ext uri="{BB962C8B-B14F-4D97-AF65-F5344CB8AC3E}">
        <p14:creationId xmlns:p14="http://schemas.microsoft.com/office/powerpoint/2010/main" val="38896577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63</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72</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73</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187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9795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32</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34</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3B0DD41-8DB1-4A60-85B2-53E8605711B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3472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D61D7219-E6E5-4162-93E8-28354AC0EBB3}"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lang="en-US"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89883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0166323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910273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63837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21736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7064933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AE03CC-0339-F44C-B3A5-5A854C8DC9B3}" type="datetimeFigureOut">
              <a:rPr lang="en-US" smtClean="0"/>
              <a:t>8/2/22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0902367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AE03CC-0339-F44C-B3A5-5A854C8DC9B3}" type="datetimeFigureOut">
              <a:rPr lang="en-US" smtClean="0"/>
              <a:t>8/2/22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4808548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AE03CC-0339-F44C-B3A5-5A854C8DC9B3}" type="datetimeFigureOut">
              <a:rPr lang="en-US" smtClean="0"/>
              <a:t>8/2/22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278504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1036605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AE03CC-0339-F44C-B3A5-5A854C8DC9B3}" type="datetimeFigureOut">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2424895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40204745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AE03CC-0339-F44C-B3A5-5A854C8DC9B3}" type="datetimeFigureOut">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9618-8840-BC40-A056-9FDC8BF16358}" type="slidenum">
              <a:rPr lang="en-US" smtClean="0"/>
              <a:t>‹#›</a:t>
            </a:fld>
            <a:endParaRPr lang="en-US"/>
          </a:p>
        </p:txBody>
      </p:sp>
    </p:spTree>
    <p:extLst>
      <p:ext uri="{BB962C8B-B14F-4D97-AF65-F5344CB8AC3E}">
        <p14:creationId xmlns:p14="http://schemas.microsoft.com/office/powerpoint/2010/main" val="3325753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1271638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959742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fld id="{FDA7682A-6A4C-49B5-868D-7260A2C15604}" type="datetimeFigureOut">
              <a:rPr lang="en-US" smtClean="0"/>
              <a:pPr/>
              <a:t>8/2/22</a:t>
            </a:fld>
            <a:endParaRPr lang="en-US" dirty="0"/>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fld id="{F3CCE1B1-4751-4057-BEBB-A535099F4E45}" type="slidenum">
              <a:rPr lang="en-US" smtClean="0"/>
              <a:pPr/>
              <a:t>‹#›</a:t>
            </a:fld>
            <a:endParaRPr lang="en-US" dirty="0"/>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541784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8/2/22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8/2/22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8/2/22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91" r:id="rId16"/>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E03CC-0339-F44C-B3A5-5A854C8DC9B3}" type="datetimeFigureOut">
              <a:rPr lang="en-US" smtClean="0"/>
              <a:t>8/2/22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9618-8840-BC40-A056-9FDC8BF16358}" type="slidenum">
              <a:rPr lang="en-US" smtClean="0"/>
              <a:t>‹#›</a:t>
            </a:fld>
            <a:endParaRPr lang="en-US"/>
          </a:p>
        </p:txBody>
      </p:sp>
    </p:spTree>
    <p:extLst>
      <p:ext uri="{BB962C8B-B14F-4D97-AF65-F5344CB8AC3E}">
        <p14:creationId xmlns:p14="http://schemas.microsoft.com/office/powerpoint/2010/main" val="26523830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123</a:t>
            </a:r>
          </a:p>
          <a:p>
            <a:pPr algn="ctr"/>
            <a:r>
              <a:rPr lang="en-US" sz="6000" b="1" dirty="0">
                <a:solidFill>
                  <a:srgbClr val="E05436"/>
                </a:solidFill>
                <a:latin typeface="Century Gothic" panose="020B0502020202020204" pitchFamily="34" charset="0"/>
              </a:rPr>
              <a:t>-y</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dge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9866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28955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7294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tch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95325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-ed</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452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c</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4618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a</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8630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i</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23250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o</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8923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e</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53442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u</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62913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nk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98540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ng</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72318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wh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5632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ph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52756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th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7931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err="1">
                <a:solidFill>
                  <a:schemeClr val="dk1"/>
                </a:solidFill>
                <a:latin typeface="Century Gothic"/>
                <a:ea typeface="Calibri"/>
                <a:cs typeface="Calibri"/>
                <a:sym typeface="Century Gothic"/>
              </a:rPr>
              <a:t>sh</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68501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ck</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9923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added to the end of a word to change the word’s meaning</a:t>
            </a:r>
          </a:p>
        </p:txBody>
      </p:sp>
    </p:spTree>
    <p:extLst>
      <p:ext uri="{BB962C8B-B14F-4D97-AF65-F5344CB8AC3E}">
        <p14:creationId xmlns:p14="http://schemas.microsoft.com/office/powerpoint/2010/main" val="2383151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613496"/>
            <a:ext cx="72338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of or described as</a:t>
            </a:r>
          </a:p>
        </p:txBody>
      </p:sp>
      <p:pic>
        <p:nvPicPr>
          <p:cNvPr id="11" name="Picture 10">
            <a:extLst>
              <a:ext uri="{FF2B5EF4-FFF2-40B4-BE49-F238E27FC236}">
                <a16:creationId xmlns:a16="http://schemas.microsoft.com/office/drawing/2014/main" id="{BC46ECB2-69CE-FE79-11C1-8BB41B735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942" y="3075859"/>
            <a:ext cx="2030116" cy="2694845"/>
          </a:xfrm>
          <a:prstGeom prst="rect">
            <a:avLst/>
          </a:prstGeom>
          <a:ln w="12700">
            <a:solidFill>
              <a:schemeClr val="tx1"/>
            </a:solidFill>
          </a:ln>
        </p:spPr>
      </p:pic>
    </p:spTree>
    <p:extLst>
      <p:ext uri="{BB962C8B-B14F-4D97-AF65-F5344CB8AC3E}">
        <p14:creationId xmlns:p14="http://schemas.microsoft.com/office/powerpoint/2010/main" val="303237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5DC1312-DE22-6441-AB84-4AE16CE816B9}"/>
              </a:ext>
            </a:extLst>
          </p:cNvPr>
          <p:cNvSpPr txBox="1">
            <a:spLocks/>
          </p:cNvSpPr>
          <p:nvPr/>
        </p:nvSpPr>
        <p:spPr>
          <a:xfrm>
            <a:off x="1057149" y="614126"/>
            <a:ext cx="7029701" cy="9302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600" b="1" i="0" u="none" strike="noStrike" kern="1200" cap="none" spc="0" normalizeH="0" baseline="0" noProof="0" dirty="0">
                <a:ln>
                  <a:noFill/>
                </a:ln>
                <a:solidFill>
                  <a:srgbClr val="000000"/>
                </a:solidFill>
                <a:effectLst/>
                <a:uLnTx/>
                <a:uFillTx/>
                <a:latin typeface="Century Gothic" panose="020B0502020202020204" pitchFamily="34" charset="0"/>
                <a:ea typeface="+mj-ea"/>
                <a:cs typeface="+mj-cs"/>
                <a:sym typeface="Arial"/>
              </a:rPr>
              <a:t>cloud</a:t>
            </a:r>
            <a:r>
              <a:rPr kumimoji="0" lang="en-US" sz="6600" b="1" i="0" u="none" strike="noStrike" kern="1200" cap="none" spc="0" normalizeH="0" baseline="0" noProof="0" dirty="0">
                <a:ln>
                  <a:noFill/>
                </a:ln>
                <a:solidFill>
                  <a:srgbClr val="000000"/>
                </a:solidFill>
                <a:effectLst/>
                <a:highlight>
                  <a:srgbClr val="FFFF00"/>
                </a:highlight>
                <a:uLnTx/>
                <a:uFillTx/>
                <a:latin typeface="Century Gothic" panose="020B0502020202020204" pitchFamily="34" charset="0"/>
                <a:ea typeface="+mj-ea"/>
                <a:cs typeface="+mj-cs"/>
                <a:sym typeface="Arial"/>
              </a:rPr>
              <a:t>y</a:t>
            </a:r>
            <a:endParaRPr kumimoji="0" lang="en-US" sz="6600" b="1" i="0" u="sng" strike="noStrike" kern="1200" cap="none" spc="0" normalizeH="0" baseline="0" noProof="0" dirty="0">
              <a:ln>
                <a:noFill/>
              </a:ln>
              <a:solidFill>
                <a:srgbClr val="000000"/>
              </a:solidFill>
              <a:effectLst/>
              <a:highlight>
                <a:srgbClr val="FFFF00"/>
              </a:highlight>
              <a:uLnTx/>
              <a:uFillTx/>
              <a:latin typeface="Century Gothic" panose="020B0502020202020204" pitchFamily="34" charset="0"/>
              <a:ea typeface="+mj-ea"/>
              <a:cs typeface="+mj-cs"/>
              <a:sym typeface="Arial"/>
            </a:endParaRPr>
          </a:p>
        </p:txBody>
      </p:sp>
      <p:pic>
        <p:nvPicPr>
          <p:cNvPr id="6" name="Picture 5">
            <a:extLst>
              <a:ext uri="{FF2B5EF4-FFF2-40B4-BE49-F238E27FC236}">
                <a16:creationId xmlns:a16="http://schemas.microsoft.com/office/drawing/2014/main" id="{96F49C91-2F9A-864F-84C5-48FE1643B096}"/>
              </a:ext>
            </a:extLst>
          </p:cNvPr>
          <p:cNvPicPr>
            <a:picLocks noChangeAspect="1"/>
          </p:cNvPicPr>
          <p:nvPr/>
        </p:nvPicPr>
        <p:blipFill>
          <a:blip r:embed="rId3"/>
          <a:stretch>
            <a:fillRect/>
          </a:stretch>
        </p:blipFill>
        <p:spPr>
          <a:xfrm>
            <a:off x="1337212" y="1799653"/>
            <a:ext cx="6469575" cy="4306311"/>
          </a:xfrm>
          <a:prstGeom prst="rect">
            <a:avLst/>
          </a:prstGeom>
        </p:spPr>
      </p:pic>
    </p:spTree>
    <p:extLst>
      <p:ext uri="{BB962C8B-B14F-4D97-AF65-F5344CB8AC3E}">
        <p14:creationId xmlns:p14="http://schemas.microsoft.com/office/powerpoint/2010/main" val="19370969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5DC1312-DE22-6441-AB84-4AE16CE816B9}"/>
              </a:ext>
            </a:extLst>
          </p:cNvPr>
          <p:cNvSpPr txBox="1">
            <a:spLocks/>
          </p:cNvSpPr>
          <p:nvPr/>
        </p:nvSpPr>
        <p:spPr>
          <a:xfrm>
            <a:off x="1057149" y="614126"/>
            <a:ext cx="7029701" cy="9302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600" b="1" i="0" u="none" strike="noStrike" kern="1200" cap="none" spc="0" normalizeH="0" baseline="0" noProof="0" dirty="0">
                <a:ln>
                  <a:noFill/>
                </a:ln>
                <a:solidFill>
                  <a:srgbClr val="000000"/>
                </a:solidFill>
                <a:effectLst/>
                <a:uLnTx/>
                <a:uFillTx/>
                <a:latin typeface="Century Gothic" panose="020B0502020202020204" pitchFamily="34" charset="0"/>
                <a:ea typeface="+mj-ea"/>
                <a:cs typeface="+mj-cs"/>
                <a:sym typeface="Arial"/>
              </a:rPr>
              <a:t>sleep</a:t>
            </a:r>
            <a:r>
              <a:rPr kumimoji="0" lang="en-US" sz="6600" b="1" i="0" u="none" strike="noStrike" kern="1200" cap="none" spc="0" normalizeH="0" baseline="0" noProof="0" dirty="0">
                <a:ln>
                  <a:noFill/>
                </a:ln>
                <a:solidFill>
                  <a:srgbClr val="000000"/>
                </a:solidFill>
                <a:effectLst/>
                <a:highlight>
                  <a:srgbClr val="FFFF00"/>
                </a:highlight>
                <a:uLnTx/>
                <a:uFillTx/>
                <a:latin typeface="Century Gothic" panose="020B0502020202020204" pitchFamily="34" charset="0"/>
                <a:ea typeface="+mj-ea"/>
                <a:cs typeface="+mj-cs"/>
                <a:sym typeface="Arial"/>
              </a:rPr>
              <a:t>y</a:t>
            </a:r>
            <a:endParaRPr kumimoji="0" lang="en-US" sz="6600" b="1" i="0" u="sng" strike="noStrike" kern="1200" cap="none" spc="0" normalizeH="0" baseline="0" noProof="0" dirty="0">
              <a:ln>
                <a:noFill/>
              </a:ln>
              <a:solidFill>
                <a:srgbClr val="000000"/>
              </a:solidFill>
              <a:effectLst/>
              <a:highlight>
                <a:srgbClr val="FFFF00"/>
              </a:highlight>
              <a:uLnTx/>
              <a:uFillTx/>
              <a:latin typeface="Century Gothic" panose="020B0502020202020204" pitchFamily="34" charset="0"/>
              <a:ea typeface="+mj-ea"/>
              <a:cs typeface="+mj-cs"/>
              <a:sym typeface="Arial"/>
            </a:endParaRPr>
          </a:p>
        </p:txBody>
      </p:sp>
      <p:pic>
        <p:nvPicPr>
          <p:cNvPr id="3" name="Picture 2">
            <a:extLst>
              <a:ext uri="{FF2B5EF4-FFF2-40B4-BE49-F238E27FC236}">
                <a16:creationId xmlns:a16="http://schemas.microsoft.com/office/drawing/2014/main" id="{8B979A49-B51B-8C4B-844A-455C797BD5FA}"/>
              </a:ext>
            </a:extLst>
          </p:cNvPr>
          <p:cNvPicPr>
            <a:picLocks noChangeAspect="1"/>
          </p:cNvPicPr>
          <p:nvPr/>
        </p:nvPicPr>
        <p:blipFill>
          <a:blip r:embed="rId3"/>
          <a:stretch>
            <a:fillRect/>
          </a:stretch>
        </p:blipFill>
        <p:spPr>
          <a:xfrm>
            <a:off x="1548482" y="1900910"/>
            <a:ext cx="6047036" cy="4535278"/>
          </a:xfrm>
          <a:prstGeom prst="rect">
            <a:avLst/>
          </a:prstGeom>
        </p:spPr>
      </p:pic>
    </p:spTree>
    <p:extLst>
      <p:ext uri="{BB962C8B-B14F-4D97-AF65-F5344CB8AC3E}">
        <p14:creationId xmlns:p14="http://schemas.microsoft.com/office/powerpoint/2010/main" val="38092064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850064" y="1945996"/>
            <a:ext cx="3242929"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u</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n</a:t>
            </a:r>
          </a:p>
        </p:txBody>
      </p:sp>
      <p:sp>
        <p:nvSpPr>
          <p:cNvPr id="6" name="Rectangle 5">
            <a:extLst>
              <a:ext uri="{FF2B5EF4-FFF2-40B4-BE49-F238E27FC236}">
                <a16:creationId xmlns:a16="http://schemas.microsoft.com/office/drawing/2014/main" id="{35EA0B17-B060-0844-824C-09F1CFE896CB}"/>
              </a:ext>
            </a:extLst>
          </p:cNvPr>
          <p:cNvSpPr/>
          <p:nvPr/>
        </p:nvSpPr>
        <p:spPr>
          <a:xfrm>
            <a:off x="3051545" y="3397625"/>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4" name="Rectangle 3">
            <a:extLst>
              <a:ext uri="{FF2B5EF4-FFF2-40B4-BE49-F238E27FC236}">
                <a16:creationId xmlns:a16="http://schemas.microsoft.com/office/drawing/2014/main" id="{64AD1645-229C-2748-A61B-07F65E85D750}"/>
              </a:ext>
            </a:extLst>
          </p:cNvPr>
          <p:cNvSpPr/>
          <p:nvPr/>
        </p:nvSpPr>
        <p:spPr>
          <a:xfrm>
            <a:off x="4416688" y="1945996"/>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n</a:t>
            </a:r>
            <a:r>
              <a:rPr kumimoji="0" lang="en-US" sz="10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y</a:t>
            </a:r>
          </a:p>
        </p:txBody>
      </p:sp>
      <p:sp>
        <p:nvSpPr>
          <p:cNvPr id="10" name="Title 1">
            <a:extLst>
              <a:ext uri="{FF2B5EF4-FFF2-40B4-BE49-F238E27FC236}">
                <a16:creationId xmlns:a16="http://schemas.microsoft.com/office/drawing/2014/main" id="{049563F1-0249-719A-7041-C6971C26E08A}"/>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Double Consonant Rule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1" name="Rectangle 10">
            <a:extLst>
              <a:ext uri="{FF2B5EF4-FFF2-40B4-BE49-F238E27FC236}">
                <a16:creationId xmlns:a16="http://schemas.microsoft.com/office/drawing/2014/main" id="{2244A875-1A98-86BA-A21E-EC87CFCCD3C9}"/>
              </a:ext>
            </a:extLst>
          </p:cNvPr>
          <p:cNvSpPr/>
          <p:nvPr/>
        </p:nvSpPr>
        <p:spPr>
          <a:xfrm>
            <a:off x="1855504" y="1935111"/>
            <a:ext cx="3242929"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sun</a:t>
            </a:r>
          </a:p>
        </p:txBody>
      </p:sp>
      <p:sp>
        <p:nvSpPr>
          <p:cNvPr id="13" name="Rectangle 12">
            <a:extLst>
              <a:ext uri="{FF2B5EF4-FFF2-40B4-BE49-F238E27FC236}">
                <a16:creationId xmlns:a16="http://schemas.microsoft.com/office/drawing/2014/main" id="{2602280D-581F-D82B-DF06-2DCEA77CC0B8}"/>
              </a:ext>
            </a:extLst>
          </p:cNvPr>
          <p:cNvSpPr/>
          <p:nvPr/>
        </p:nvSpPr>
        <p:spPr>
          <a:xfrm>
            <a:off x="2283467" y="1945757"/>
            <a:ext cx="388671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unny</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1225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4" grpId="0"/>
      <p:bldP spid="4" grpId="1"/>
      <p:bldP spid="11" grpId="0"/>
      <p:bldP spid="11" grpId="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123</a:t>
            </a:r>
          </a:p>
          <a:p>
            <a:pPr algn="ctr"/>
            <a:r>
              <a:rPr lang="en-US" sz="4800" b="1" dirty="0">
                <a:solidFill>
                  <a:srgbClr val="E05436"/>
                </a:solidFill>
                <a:latin typeface="Century Gothic" panose="020B0502020202020204" pitchFamily="34" charset="0"/>
              </a:rPr>
              <a:t>-y</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84B6C-8C22-CD45-A561-D6319FD45E6F}"/>
              </a:ext>
            </a:extLst>
          </p:cNvPr>
          <p:cNvSpPr/>
          <p:nvPr/>
        </p:nvSpPr>
        <p:spPr>
          <a:xfrm>
            <a:off x="697666" y="1949046"/>
            <a:ext cx="265915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juic</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6237519" y="2044732"/>
            <a:ext cx="243742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6" name="Rectangle 5">
            <a:extLst>
              <a:ext uri="{FF2B5EF4-FFF2-40B4-BE49-F238E27FC236}">
                <a16:creationId xmlns:a16="http://schemas.microsoft.com/office/drawing/2014/main" id="{0F1CD906-1DC2-BA45-97A6-E349E15D3A8D}"/>
              </a:ext>
            </a:extLst>
          </p:cNvPr>
          <p:cNvSpPr/>
          <p:nvPr/>
        </p:nvSpPr>
        <p:spPr>
          <a:xfrm>
            <a:off x="4646634"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7" name="Rectangle 6">
            <a:extLst>
              <a:ext uri="{FF2B5EF4-FFF2-40B4-BE49-F238E27FC236}">
                <a16:creationId xmlns:a16="http://schemas.microsoft.com/office/drawing/2014/main" id="{5AB8917A-68C6-E531-62D1-413118EA8BE5}"/>
              </a:ext>
            </a:extLst>
          </p:cNvPr>
          <p:cNvSpPr/>
          <p:nvPr/>
        </p:nvSpPr>
        <p:spPr>
          <a:xfrm>
            <a:off x="2874398" y="1949045"/>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8" name="Title 1">
            <a:extLst>
              <a:ext uri="{FF2B5EF4-FFF2-40B4-BE49-F238E27FC236}">
                <a16:creationId xmlns:a16="http://schemas.microsoft.com/office/drawing/2014/main" id="{384071B9-D78E-734D-29C3-E71398474466}"/>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Drop E Rule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046637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 decel="100000"/>
                                        <p:tgtEl>
                                          <p:spTgt spid="7"/>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7"/>
                                        </p:tgtEl>
                                        <p:attrNameLst>
                                          <p:attrName>ppt_y</p:attrName>
                                        </p:attrNameLst>
                                      </p:cBhvr>
                                      <p:tavLst>
                                        <p:tav tm="0">
                                          <p:val>
                                            <p:strVal val="ppt_y"/>
                                          </p:val>
                                        </p:tav>
                                        <p:tav tm="100000">
                                          <p:val>
                                            <p:strVal val="ppt_y+1"/>
                                          </p:val>
                                        </p:tav>
                                      </p:tavLst>
                                    </p:anim>
                                    <p:set>
                                      <p:cBhvr>
                                        <p:cTn id="10" dur="1" fill="hold">
                                          <p:stCondLst>
                                            <p:cond delay="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38889E-6 4.81481E-6 L 0.20677 0.00162 " pathEditMode="relative" rAng="0" ptsTypes="AA">
                                      <p:cBhvr>
                                        <p:cTn id="14" dur="2000" fill="hold"/>
                                        <p:tgtEl>
                                          <p:spTgt spid="2"/>
                                        </p:tgtEl>
                                        <p:attrNameLst>
                                          <p:attrName>ppt_x</p:attrName>
                                          <p:attrName>ppt_y</p:attrName>
                                        </p:attrNameLst>
                                      </p:cBhvr>
                                      <p:rCtr x="10330" y="69"/>
                                    </p:animMotion>
                                  </p:childTnLst>
                                </p:cTn>
                              </p:par>
                              <p:par>
                                <p:cTn id="15" presetID="42" presetClass="path" presetSubtype="0" accel="50000" decel="50000" fill="hold" grpId="0" nodeType="withEffect">
                                  <p:stCondLst>
                                    <p:cond delay="0"/>
                                  </p:stCondLst>
                                  <p:childTnLst>
                                    <p:animMotion origin="layout" path="M -1.38889E-6 -4.07407E-6 L -0.16111 -0.01226 " pathEditMode="relative" rAng="0" ptsTypes="AA">
                                      <p:cBhvr>
                                        <p:cTn id="16" dur="2000" fill="hold"/>
                                        <p:tgtEl>
                                          <p:spTgt spid="5"/>
                                        </p:tgtEl>
                                        <p:attrNameLst>
                                          <p:attrName>ppt_x</p:attrName>
                                          <p:attrName>ppt_y</p:attrName>
                                        </p:attrNameLst>
                                      </p:cBhvr>
                                      <p:rCtr x="-8056" y="-625"/>
                                    </p:animMotion>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311161" y="2519847"/>
            <a:ext cx="6521679"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muddy</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463597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48126" y="1799349"/>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7200" b="1" i="0" u="none" strike="noStrike" kern="1200" cap="none" spc="0" normalizeH="0" baseline="0" noProof="0" dirty="0">
                <a:ln>
                  <a:noFill/>
                </a:ln>
                <a:solidFill>
                  <a:prstClr val="black"/>
                </a:solidFill>
                <a:effectLst/>
                <a:uLnTx/>
                <a:uFillTx/>
                <a:latin typeface="Century Gothic"/>
                <a:sym typeface="Century Gothic"/>
              </a:rPr>
              <a:t>runny</a:t>
            </a:r>
            <a:endParaRPr kumimoji="0" sz="7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742272" y="1799349"/>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spooky</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48126" y="3417785"/>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whiny</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742274" y="3417785"/>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healthy</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48126" y="5015933"/>
            <a:ext cx="4258047"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sandy</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742273" y="5015933"/>
            <a:ext cx="4337560"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72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grumpy</a:t>
            </a:r>
            <a:endParaRPr kumimoji="0" lang="en-US" sz="7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59225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123</a:t>
            </a:r>
          </a:p>
          <a:p>
            <a:pPr algn="ctr"/>
            <a:r>
              <a:rPr lang="en-US" sz="4800" b="1" dirty="0">
                <a:solidFill>
                  <a:srgbClr val="E05436"/>
                </a:solidFill>
                <a:latin typeface="Century Gothic" panose="020B0502020202020204" pitchFamily="34" charset="0"/>
              </a:rPr>
              <a:t>-y</a:t>
            </a:r>
          </a:p>
        </p:txBody>
      </p:sp>
    </p:spTree>
    <p:extLst>
      <p:ext uri="{BB962C8B-B14F-4D97-AF65-F5344CB8AC3E}">
        <p14:creationId xmlns:p14="http://schemas.microsoft.com/office/powerpoint/2010/main" val="1421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418287D-4A97-4369-8931-3A775E2A1769}"/>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Suffixes</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7" name="Content Placeholder 2">
            <a:extLst>
              <a:ext uri="{FF2B5EF4-FFF2-40B4-BE49-F238E27FC236}">
                <a16:creationId xmlns:a16="http://schemas.microsoft.com/office/drawing/2014/main" id="{036926A1-2B1D-43AC-A6F1-E4282F23137A}"/>
              </a:ext>
            </a:extLst>
          </p:cNvPr>
          <p:cNvSpPr txBox="1">
            <a:spLocks/>
          </p:cNvSpPr>
          <p:nvPr/>
        </p:nvSpPr>
        <p:spPr>
          <a:xfrm>
            <a:off x="699334" y="1959393"/>
            <a:ext cx="7745329" cy="146960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added to the end of a word to change the word’s meaning</a:t>
            </a:r>
          </a:p>
        </p:txBody>
      </p:sp>
    </p:spTree>
    <p:extLst>
      <p:ext uri="{BB962C8B-B14F-4D97-AF65-F5344CB8AC3E}">
        <p14:creationId xmlns:p14="http://schemas.microsoft.com/office/powerpoint/2010/main" val="9310098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1">
            <a:extLst>
              <a:ext uri="{FF2B5EF4-FFF2-40B4-BE49-F238E27FC236}">
                <a16:creationId xmlns:a16="http://schemas.microsoft.com/office/drawing/2014/main" id="{74AA1038-56BF-8AB6-B715-664A2CFB4D04}"/>
              </a:ext>
            </a:extLst>
          </p:cNvPr>
          <p:cNvSpPr txBox="1">
            <a:spLocks noChangeArrowheads="1"/>
          </p:cNvSpPr>
          <p:nvPr/>
        </p:nvSpPr>
        <p:spPr bwMode="auto">
          <a:xfrm>
            <a:off x="1565204" y="0"/>
            <a:ext cx="6013592"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10" name="TextBox 21">
            <a:extLst>
              <a:ext uri="{FF2B5EF4-FFF2-40B4-BE49-F238E27FC236}">
                <a16:creationId xmlns:a16="http://schemas.microsoft.com/office/drawing/2014/main" id="{9ADFEFC2-2285-BD0F-CCAA-0C40E997EE54}"/>
              </a:ext>
            </a:extLst>
          </p:cNvPr>
          <p:cNvSpPr txBox="1">
            <a:spLocks noChangeArrowheads="1"/>
          </p:cNvSpPr>
          <p:nvPr/>
        </p:nvSpPr>
        <p:spPr bwMode="auto">
          <a:xfrm>
            <a:off x="955054" y="1613496"/>
            <a:ext cx="723389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full of or described as</a:t>
            </a:r>
          </a:p>
        </p:txBody>
      </p:sp>
      <p:pic>
        <p:nvPicPr>
          <p:cNvPr id="11" name="Picture 10">
            <a:extLst>
              <a:ext uri="{FF2B5EF4-FFF2-40B4-BE49-F238E27FC236}">
                <a16:creationId xmlns:a16="http://schemas.microsoft.com/office/drawing/2014/main" id="{BC46ECB2-69CE-FE79-11C1-8BB41B735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942" y="3075859"/>
            <a:ext cx="2030116" cy="2694845"/>
          </a:xfrm>
          <a:prstGeom prst="rect">
            <a:avLst/>
          </a:prstGeom>
          <a:ln w="12700">
            <a:solidFill>
              <a:schemeClr val="tx1"/>
            </a:solidFill>
          </a:ln>
        </p:spPr>
      </p:pic>
    </p:spTree>
    <p:extLst>
      <p:ext uri="{BB962C8B-B14F-4D97-AF65-F5344CB8AC3E}">
        <p14:creationId xmlns:p14="http://schemas.microsoft.com/office/powerpoint/2010/main" val="90817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5DC1312-DE22-6441-AB84-4AE16CE816B9}"/>
              </a:ext>
            </a:extLst>
          </p:cNvPr>
          <p:cNvSpPr txBox="1">
            <a:spLocks/>
          </p:cNvSpPr>
          <p:nvPr/>
        </p:nvSpPr>
        <p:spPr>
          <a:xfrm>
            <a:off x="1057149" y="614126"/>
            <a:ext cx="7029701" cy="9302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600" b="1" i="0" u="none" strike="noStrike" kern="1200" cap="none" spc="0" normalizeH="0" baseline="0" noProof="0" dirty="0">
                <a:ln>
                  <a:noFill/>
                </a:ln>
                <a:solidFill>
                  <a:srgbClr val="000000"/>
                </a:solidFill>
                <a:effectLst/>
                <a:uLnTx/>
                <a:uFillTx/>
                <a:latin typeface="Century Gothic" panose="020B0502020202020204" pitchFamily="34" charset="0"/>
                <a:ea typeface="+mj-ea"/>
                <a:cs typeface="+mj-cs"/>
                <a:sym typeface="Arial"/>
              </a:rPr>
              <a:t>cloud</a:t>
            </a:r>
            <a:r>
              <a:rPr kumimoji="0" lang="en-US" sz="6600" b="1" i="0" u="none" strike="noStrike" kern="1200" cap="none" spc="0" normalizeH="0" baseline="0" noProof="0" dirty="0">
                <a:ln>
                  <a:noFill/>
                </a:ln>
                <a:solidFill>
                  <a:srgbClr val="000000"/>
                </a:solidFill>
                <a:effectLst/>
                <a:highlight>
                  <a:srgbClr val="FFFF00"/>
                </a:highlight>
                <a:uLnTx/>
                <a:uFillTx/>
                <a:latin typeface="Century Gothic" panose="020B0502020202020204" pitchFamily="34" charset="0"/>
                <a:ea typeface="+mj-ea"/>
                <a:cs typeface="+mj-cs"/>
                <a:sym typeface="Arial"/>
              </a:rPr>
              <a:t>y</a:t>
            </a:r>
            <a:endParaRPr kumimoji="0" lang="en-US" sz="6600" b="1" i="0" u="sng" strike="noStrike" kern="1200" cap="none" spc="0" normalizeH="0" baseline="0" noProof="0" dirty="0">
              <a:ln>
                <a:noFill/>
              </a:ln>
              <a:solidFill>
                <a:srgbClr val="000000"/>
              </a:solidFill>
              <a:effectLst/>
              <a:highlight>
                <a:srgbClr val="FFFF00"/>
              </a:highlight>
              <a:uLnTx/>
              <a:uFillTx/>
              <a:latin typeface="Century Gothic" panose="020B0502020202020204" pitchFamily="34" charset="0"/>
              <a:ea typeface="+mj-ea"/>
              <a:cs typeface="+mj-cs"/>
              <a:sym typeface="Arial"/>
            </a:endParaRPr>
          </a:p>
        </p:txBody>
      </p:sp>
      <p:pic>
        <p:nvPicPr>
          <p:cNvPr id="6" name="Picture 5">
            <a:extLst>
              <a:ext uri="{FF2B5EF4-FFF2-40B4-BE49-F238E27FC236}">
                <a16:creationId xmlns:a16="http://schemas.microsoft.com/office/drawing/2014/main" id="{96F49C91-2F9A-864F-84C5-48FE1643B096}"/>
              </a:ext>
            </a:extLst>
          </p:cNvPr>
          <p:cNvPicPr>
            <a:picLocks noChangeAspect="1"/>
          </p:cNvPicPr>
          <p:nvPr/>
        </p:nvPicPr>
        <p:blipFill>
          <a:blip r:embed="rId3"/>
          <a:stretch>
            <a:fillRect/>
          </a:stretch>
        </p:blipFill>
        <p:spPr>
          <a:xfrm>
            <a:off x="1337212" y="1799653"/>
            <a:ext cx="6469575" cy="4306311"/>
          </a:xfrm>
          <a:prstGeom prst="rect">
            <a:avLst/>
          </a:prstGeom>
        </p:spPr>
      </p:pic>
    </p:spTree>
    <p:extLst>
      <p:ext uri="{BB962C8B-B14F-4D97-AF65-F5344CB8AC3E}">
        <p14:creationId xmlns:p14="http://schemas.microsoft.com/office/powerpoint/2010/main" val="5338696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5DC1312-DE22-6441-AB84-4AE16CE816B9}"/>
              </a:ext>
            </a:extLst>
          </p:cNvPr>
          <p:cNvSpPr txBox="1">
            <a:spLocks/>
          </p:cNvSpPr>
          <p:nvPr/>
        </p:nvSpPr>
        <p:spPr>
          <a:xfrm>
            <a:off x="1057149" y="614126"/>
            <a:ext cx="7029701" cy="9302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
                <a:srgbClr val="000000"/>
              </a:buClr>
              <a:buSzTx/>
              <a:buFont typeface="Arial"/>
              <a:buNone/>
              <a:tabLst/>
              <a:defRPr/>
            </a:pPr>
            <a:r>
              <a:rPr kumimoji="0" lang="en-US" sz="6600" b="1" i="0" u="none" strike="noStrike" kern="1200" cap="none" spc="0" normalizeH="0" baseline="0" noProof="0" dirty="0">
                <a:ln>
                  <a:noFill/>
                </a:ln>
                <a:solidFill>
                  <a:srgbClr val="000000"/>
                </a:solidFill>
                <a:effectLst/>
                <a:uLnTx/>
                <a:uFillTx/>
                <a:latin typeface="Century Gothic" panose="020B0502020202020204" pitchFamily="34" charset="0"/>
                <a:ea typeface="+mj-ea"/>
                <a:cs typeface="+mj-cs"/>
                <a:sym typeface="Arial"/>
              </a:rPr>
              <a:t>sleep</a:t>
            </a:r>
            <a:r>
              <a:rPr kumimoji="0" lang="en-US" sz="6600" b="1" i="0" u="none" strike="noStrike" kern="1200" cap="none" spc="0" normalizeH="0" baseline="0" noProof="0" dirty="0">
                <a:ln>
                  <a:noFill/>
                </a:ln>
                <a:solidFill>
                  <a:srgbClr val="000000"/>
                </a:solidFill>
                <a:effectLst/>
                <a:highlight>
                  <a:srgbClr val="FFFF00"/>
                </a:highlight>
                <a:uLnTx/>
                <a:uFillTx/>
                <a:latin typeface="Century Gothic" panose="020B0502020202020204" pitchFamily="34" charset="0"/>
                <a:ea typeface="+mj-ea"/>
                <a:cs typeface="+mj-cs"/>
                <a:sym typeface="Arial"/>
              </a:rPr>
              <a:t>y</a:t>
            </a:r>
            <a:endParaRPr kumimoji="0" lang="en-US" sz="6600" b="1" i="0" u="sng" strike="noStrike" kern="1200" cap="none" spc="0" normalizeH="0" baseline="0" noProof="0" dirty="0">
              <a:ln>
                <a:noFill/>
              </a:ln>
              <a:solidFill>
                <a:srgbClr val="000000"/>
              </a:solidFill>
              <a:effectLst/>
              <a:highlight>
                <a:srgbClr val="FFFF00"/>
              </a:highlight>
              <a:uLnTx/>
              <a:uFillTx/>
              <a:latin typeface="Century Gothic" panose="020B0502020202020204" pitchFamily="34" charset="0"/>
              <a:ea typeface="+mj-ea"/>
              <a:cs typeface="+mj-cs"/>
              <a:sym typeface="Arial"/>
            </a:endParaRPr>
          </a:p>
        </p:txBody>
      </p:sp>
      <p:pic>
        <p:nvPicPr>
          <p:cNvPr id="3" name="Picture 2">
            <a:extLst>
              <a:ext uri="{FF2B5EF4-FFF2-40B4-BE49-F238E27FC236}">
                <a16:creationId xmlns:a16="http://schemas.microsoft.com/office/drawing/2014/main" id="{8B979A49-B51B-8C4B-844A-455C797BD5FA}"/>
              </a:ext>
            </a:extLst>
          </p:cNvPr>
          <p:cNvPicPr>
            <a:picLocks noChangeAspect="1"/>
          </p:cNvPicPr>
          <p:nvPr/>
        </p:nvPicPr>
        <p:blipFill>
          <a:blip r:embed="rId3"/>
          <a:stretch>
            <a:fillRect/>
          </a:stretch>
        </p:blipFill>
        <p:spPr>
          <a:xfrm>
            <a:off x="1548482" y="1900910"/>
            <a:ext cx="6047036" cy="4535278"/>
          </a:xfrm>
          <a:prstGeom prst="rect">
            <a:avLst/>
          </a:prstGeom>
        </p:spPr>
      </p:pic>
    </p:spTree>
    <p:extLst>
      <p:ext uri="{BB962C8B-B14F-4D97-AF65-F5344CB8AC3E}">
        <p14:creationId xmlns:p14="http://schemas.microsoft.com/office/powerpoint/2010/main" val="29874840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163ABB-B4B0-894E-8733-8241B4A79F1D}"/>
              </a:ext>
            </a:extLst>
          </p:cNvPr>
          <p:cNvSpPr/>
          <p:nvPr/>
        </p:nvSpPr>
        <p:spPr>
          <a:xfrm>
            <a:off x="1850064" y="1945996"/>
            <a:ext cx="3242929"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r>
              <a:rPr kumimoji="0" lang="en-US" sz="10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u</a:t>
            </a: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n</a:t>
            </a:r>
          </a:p>
        </p:txBody>
      </p:sp>
      <p:sp>
        <p:nvSpPr>
          <p:cNvPr id="6" name="Rectangle 5">
            <a:extLst>
              <a:ext uri="{FF2B5EF4-FFF2-40B4-BE49-F238E27FC236}">
                <a16:creationId xmlns:a16="http://schemas.microsoft.com/office/drawing/2014/main" id="{35EA0B17-B060-0844-824C-09F1CFE896CB}"/>
              </a:ext>
            </a:extLst>
          </p:cNvPr>
          <p:cNvSpPr/>
          <p:nvPr/>
        </p:nvSpPr>
        <p:spPr>
          <a:xfrm>
            <a:off x="3051545" y="3397625"/>
            <a:ext cx="1158948"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v</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srgbClr val="E15436"/>
                </a:solidFill>
                <a:effectLst/>
                <a:uLnTx/>
                <a:uFillTx/>
                <a:latin typeface="Century Gothic" panose="020B0502020202020204" pitchFamily="34" charset="0"/>
                <a:ea typeface="+mn-ea"/>
                <a:cs typeface="+mn-cs"/>
              </a:rPr>
              <a:t>1</a:t>
            </a:r>
            <a:r>
              <a:rPr kumimoji="0" lang="en-US" sz="5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r>
              <a:rPr kumimoji="0" lang="en-US" sz="5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1</a:t>
            </a:r>
          </a:p>
        </p:txBody>
      </p:sp>
      <p:sp>
        <p:nvSpPr>
          <p:cNvPr id="4" name="Rectangle 3">
            <a:extLst>
              <a:ext uri="{FF2B5EF4-FFF2-40B4-BE49-F238E27FC236}">
                <a16:creationId xmlns:a16="http://schemas.microsoft.com/office/drawing/2014/main" id="{64AD1645-229C-2748-A61B-07F65E85D750}"/>
              </a:ext>
            </a:extLst>
          </p:cNvPr>
          <p:cNvSpPr/>
          <p:nvPr/>
        </p:nvSpPr>
        <p:spPr>
          <a:xfrm>
            <a:off x="4416688" y="1945996"/>
            <a:ext cx="282826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n</a:t>
            </a:r>
            <a:r>
              <a:rPr kumimoji="0" lang="en-US" sz="10000" b="1" i="0" u="none" strike="noStrike" kern="1200" cap="none" spc="0" normalizeH="0" baseline="0" noProof="0" dirty="0">
                <a:ln>
                  <a:noFill/>
                </a:ln>
                <a:solidFill>
                  <a:prstClr val="black"/>
                </a:solidFill>
                <a:effectLst/>
                <a:highlight>
                  <a:srgbClr val="FFFF00"/>
                </a:highlight>
                <a:uLnTx/>
                <a:uFillTx/>
                <a:latin typeface="Century Gothic" panose="020B0502020202020204" pitchFamily="34" charset="0"/>
                <a:ea typeface="+mn-ea"/>
                <a:cs typeface="+mn-cs"/>
              </a:rPr>
              <a:t>y</a:t>
            </a:r>
          </a:p>
        </p:txBody>
      </p:sp>
      <p:sp>
        <p:nvSpPr>
          <p:cNvPr id="10" name="Title 1">
            <a:extLst>
              <a:ext uri="{FF2B5EF4-FFF2-40B4-BE49-F238E27FC236}">
                <a16:creationId xmlns:a16="http://schemas.microsoft.com/office/drawing/2014/main" id="{049563F1-0249-719A-7041-C6971C26E08A}"/>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Double Consonant Rule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
        <p:nvSpPr>
          <p:cNvPr id="11" name="Rectangle 10">
            <a:extLst>
              <a:ext uri="{FF2B5EF4-FFF2-40B4-BE49-F238E27FC236}">
                <a16:creationId xmlns:a16="http://schemas.microsoft.com/office/drawing/2014/main" id="{2244A875-1A98-86BA-A21E-EC87CFCCD3C9}"/>
              </a:ext>
            </a:extLst>
          </p:cNvPr>
          <p:cNvSpPr/>
          <p:nvPr/>
        </p:nvSpPr>
        <p:spPr>
          <a:xfrm>
            <a:off x="1855504" y="1935111"/>
            <a:ext cx="3242929"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sun</a:t>
            </a:r>
          </a:p>
        </p:txBody>
      </p:sp>
      <p:sp>
        <p:nvSpPr>
          <p:cNvPr id="13" name="Rectangle 12">
            <a:extLst>
              <a:ext uri="{FF2B5EF4-FFF2-40B4-BE49-F238E27FC236}">
                <a16:creationId xmlns:a16="http://schemas.microsoft.com/office/drawing/2014/main" id="{2602280D-581F-D82B-DF06-2DCEA77CC0B8}"/>
              </a:ext>
            </a:extLst>
          </p:cNvPr>
          <p:cNvSpPr/>
          <p:nvPr/>
        </p:nvSpPr>
        <p:spPr>
          <a:xfrm>
            <a:off x="2283467" y="1945757"/>
            <a:ext cx="3886710"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t>
            </a: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unny</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10309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4" grpId="0"/>
      <p:bldP spid="4" grpId="1"/>
      <p:bldP spid="11" grpId="0"/>
      <p:bldP spid="11" grpId="1"/>
      <p:bldP spid="1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F884B6C-8C22-CD45-A561-D6319FD45E6F}"/>
              </a:ext>
            </a:extLst>
          </p:cNvPr>
          <p:cNvSpPr/>
          <p:nvPr/>
        </p:nvSpPr>
        <p:spPr>
          <a:xfrm>
            <a:off x="697666" y="1949046"/>
            <a:ext cx="2659152"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juic</a:t>
            </a:r>
            <a:endPar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 name="Rectangle 4">
            <a:extLst>
              <a:ext uri="{FF2B5EF4-FFF2-40B4-BE49-F238E27FC236}">
                <a16:creationId xmlns:a16="http://schemas.microsoft.com/office/drawing/2014/main" id="{2ACE2D3E-A4A3-1D4F-AEF2-2C156948A938}"/>
              </a:ext>
            </a:extLst>
          </p:cNvPr>
          <p:cNvSpPr/>
          <p:nvPr/>
        </p:nvSpPr>
        <p:spPr>
          <a:xfrm>
            <a:off x="6237519" y="2044732"/>
            <a:ext cx="2437421"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y</a:t>
            </a:r>
          </a:p>
        </p:txBody>
      </p:sp>
      <p:sp>
        <p:nvSpPr>
          <p:cNvPr id="6" name="Rectangle 5">
            <a:extLst>
              <a:ext uri="{FF2B5EF4-FFF2-40B4-BE49-F238E27FC236}">
                <a16:creationId xmlns:a16="http://schemas.microsoft.com/office/drawing/2014/main" id="{0F1CD906-1DC2-BA45-97A6-E349E15D3A8D}"/>
              </a:ext>
            </a:extLst>
          </p:cNvPr>
          <p:cNvSpPr/>
          <p:nvPr/>
        </p:nvSpPr>
        <p:spPr>
          <a:xfrm>
            <a:off x="4646634" y="2388540"/>
            <a:ext cx="961079" cy="10404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srgbClr val="2C629F"/>
                </a:solidFill>
                <a:effectLst/>
                <a:uLnTx/>
                <a:uFillTx/>
                <a:latin typeface="Century Gothic" panose="020B0502020202020204" pitchFamily="34" charset="0"/>
                <a:ea typeface="+mn-ea"/>
                <a:cs typeface="+mn-cs"/>
              </a:rPr>
              <a:t>+</a:t>
            </a:r>
          </a:p>
        </p:txBody>
      </p:sp>
      <p:sp>
        <p:nvSpPr>
          <p:cNvPr id="7" name="Rectangle 6">
            <a:extLst>
              <a:ext uri="{FF2B5EF4-FFF2-40B4-BE49-F238E27FC236}">
                <a16:creationId xmlns:a16="http://schemas.microsoft.com/office/drawing/2014/main" id="{5AB8917A-68C6-E531-62D1-413118EA8BE5}"/>
              </a:ext>
            </a:extLst>
          </p:cNvPr>
          <p:cNvSpPr/>
          <p:nvPr/>
        </p:nvSpPr>
        <p:spPr>
          <a:xfrm>
            <a:off x="2874398" y="1949045"/>
            <a:ext cx="1110346" cy="1728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a:t>
            </a:r>
          </a:p>
        </p:txBody>
      </p:sp>
      <p:sp>
        <p:nvSpPr>
          <p:cNvPr id="8" name="Title 1">
            <a:extLst>
              <a:ext uri="{FF2B5EF4-FFF2-40B4-BE49-F238E27FC236}">
                <a16:creationId xmlns:a16="http://schemas.microsoft.com/office/drawing/2014/main" id="{384071B9-D78E-734D-29C3-E71398474466}"/>
              </a:ext>
            </a:extLst>
          </p:cNvPr>
          <p:cNvSpPr txBox="1">
            <a:spLocks/>
          </p:cNvSpPr>
          <p:nvPr/>
        </p:nvSpPr>
        <p:spPr>
          <a:xfrm>
            <a:off x="372139" y="439512"/>
            <a:ext cx="8399721"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Drop E Rule</a:t>
            </a:r>
            <a:endParaRPr kumimoji="0" lang="en-US" sz="48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220451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xit" presetSubtype="0" fill="hold" grpId="0" nodeType="clickEffect">
                                  <p:stCondLst>
                                    <p:cond delay="0"/>
                                  </p:stCondLst>
                                  <p:childTnLst>
                                    <p:animEffect transition="out" filter="fade">
                                      <p:cBhvr>
                                        <p:cTn id="6" dur="1000"/>
                                        <p:tgtEl>
                                          <p:spTgt spid="7"/>
                                        </p:tgtEl>
                                      </p:cBhvr>
                                    </p:animEffect>
                                    <p:anim calcmode="lin" valueType="num">
                                      <p:cBhvr>
                                        <p:cTn id="7" dur="1000"/>
                                        <p:tgtEl>
                                          <p:spTgt spid="7"/>
                                        </p:tgtEl>
                                        <p:attrNameLst>
                                          <p:attrName>ppt_x</p:attrName>
                                        </p:attrNameLst>
                                      </p:cBhvr>
                                      <p:tavLst>
                                        <p:tav tm="0">
                                          <p:val>
                                            <p:strVal val="ppt_x"/>
                                          </p:val>
                                        </p:tav>
                                        <p:tav tm="100000">
                                          <p:val>
                                            <p:strVal val="ppt_x"/>
                                          </p:val>
                                        </p:tav>
                                      </p:tavLst>
                                    </p:anim>
                                    <p:anim calcmode="lin" valueType="num">
                                      <p:cBhvr>
                                        <p:cTn id="8" dur="100" decel="100000"/>
                                        <p:tgtEl>
                                          <p:spTgt spid="7"/>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7"/>
                                        </p:tgtEl>
                                        <p:attrNameLst>
                                          <p:attrName>ppt_y</p:attrName>
                                        </p:attrNameLst>
                                      </p:cBhvr>
                                      <p:tavLst>
                                        <p:tav tm="0">
                                          <p:val>
                                            <p:strVal val="ppt_y"/>
                                          </p:val>
                                        </p:tav>
                                        <p:tav tm="100000">
                                          <p:val>
                                            <p:strVal val="ppt_y+1"/>
                                          </p:val>
                                        </p:tav>
                                      </p:tavLst>
                                    </p:anim>
                                    <p:set>
                                      <p:cBhvr>
                                        <p:cTn id="10" dur="1" fill="hold">
                                          <p:stCondLst>
                                            <p:cond delay="9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38889E-6 4.81481E-6 L 0.20677 0.00162 " pathEditMode="relative" rAng="0" ptsTypes="AA">
                                      <p:cBhvr>
                                        <p:cTn id="14" dur="2000" fill="hold"/>
                                        <p:tgtEl>
                                          <p:spTgt spid="2"/>
                                        </p:tgtEl>
                                        <p:attrNameLst>
                                          <p:attrName>ppt_x</p:attrName>
                                          <p:attrName>ppt_y</p:attrName>
                                        </p:attrNameLst>
                                      </p:cBhvr>
                                      <p:rCtr x="10330" y="69"/>
                                    </p:animMotion>
                                  </p:childTnLst>
                                </p:cTn>
                              </p:par>
                              <p:par>
                                <p:cTn id="15" presetID="42" presetClass="path" presetSubtype="0" accel="50000" decel="50000" fill="hold" grpId="0" nodeType="withEffect">
                                  <p:stCondLst>
                                    <p:cond delay="0"/>
                                  </p:stCondLst>
                                  <p:childTnLst>
                                    <p:animMotion origin="layout" path="M -1.38889E-6 -4.07407E-6 L -0.16111 -0.01226 " pathEditMode="relative" rAng="0" ptsTypes="AA">
                                      <p:cBhvr>
                                        <p:cTn id="16" dur="2000" fill="hold"/>
                                        <p:tgtEl>
                                          <p:spTgt spid="5"/>
                                        </p:tgtEl>
                                        <p:attrNameLst>
                                          <p:attrName>ppt_x</p:attrName>
                                          <p:attrName>ppt_y</p:attrName>
                                        </p:attrNameLst>
                                      </p:cBhvr>
                                      <p:rCtr x="-8056" y="-625"/>
                                    </p:animMotion>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lucky</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bumpy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3569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Google Shape;646;p36">
            <a:extLst>
              <a:ext uri="{FF2B5EF4-FFF2-40B4-BE49-F238E27FC236}">
                <a16:creationId xmlns:a16="http://schemas.microsoft.com/office/drawing/2014/main" id="{C0F9109D-5568-2062-53AA-1E936FC030FC}"/>
              </a:ext>
            </a:extLst>
          </p:cNvPr>
          <p:cNvSpPr txBox="1"/>
          <p:nvPr/>
        </p:nvSpPr>
        <p:spPr>
          <a:xfrm>
            <a:off x="0" y="1992436"/>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lang="en-US" sz="8800" b="1" dirty="0">
                <a:solidFill>
                  <a:prstClr val="black"/>
                </a:solidFill>
                <a:latin typeface="Century Gothic"/>
                <a:sym typeface="Century Gothic"/>
              </a:rPr>
              <a:t>sweaty</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9" name="Google Shape;648;p36">
            <a:extLst>
              <a:ext uri="{FF2B5EF4-FFF2-40B4-BE49-F238E27FC236}">
                <a16:creationId xmlns:a16="http://schemas.microsoft.com/office/drawing/2014/main" id="{A646ADA5-FD61-2C9F-A5EE-D69D673BEDFB}"/>
              </a:ext>
            </a:extLst>
          </p:cNvPr>
          <p:cNvSpPr txBox="1"/>
          <p:nvPr/>
        </p:nvSpPr>
        <p:spPr>
          <a:xfrm>
            <a:off x="0" y="4193620"/>
            <a:ext cx="9144000" cy="1290937"/>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rainy</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9122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4E61E62-0782-0352-83E2-6FCF91293E8A}"/>
              </a:ext>
            </a:extLst>
          </p:cNvPr>
          <p:cNvGrpSpPr/>
          <p:nvPr/>
        </p:nvGrpSpPr>
        <p:grpSpPr>
          <a:xfrm>
            <a:off x="8568422" y="6187897"/>
            <a:ext cx="576775" cy="654148"/>
            <a:chOff x="8567225" y="6203852"/>
            <a:chExt cx="576775" cy="654148"/>
          </a:xfrm>
        </p:grpSpPr>
        <p:sp>
          <p:nvSpPr>
            <p:cNvPr id="7" name="Rectangle 6">
              <a:extLst>
                <a:ext uri="{FF2B5EF4-FFF2-40B4-BE49-F238E27FC236}">
                  <a16:creationId xmlns:a16="http://schemas.microsoft.com/office/drawing/2014/main" id="{FCCE0C34-0957-D209-9512-F901229007D4}"/>
                </a:ext>
              </a:extLst>
            </p:cNvPr>
            <p:cNvSpPr/>
            <p:nvPr/>
          </p:nvSpPr>
          <p:spPr>
            <a:xfrm>
              <a:off x="8567225" y="6203852"/>
              <a:ext cx="576775" cy="6541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67076C6-D18F-F857-B32C-DE98DF20CD12}"/>
                </a:ext>
              </a:extLst>
            </p:cNvPr>
            <p:cNvPicPr>
              <a:picLocks noChangeAspect="1"/>
            </p:cNvPicPr>
            <p:nvPr/>
          </p:nvPicPr>
          <p:blipFill>
            <a:blip r:embed="rId4"/>
            <a:stretch>
              <a:fillRect/>
            </a:stretch>
          </p:blipFill>
          <p:spPr>
            <a:xfrm>
              <a:off x="8700870" y="6361587"/>
              <a:ext cx="341376" cy="365760"/>
            </a:xfrm>
            <a:prstGeom prst="rect">
              <a:avLst/>
            </a:prstGeom>
          </p:spPr>
        </p:pic>
      </p:grpSp>
    </p:spTree>
    <p:extLst>
      <p:ext uri="{BB962C8B-B14F-4D97-AF65-F5344CB8AC3E}">
        <p14:creationId xmlns:p14="http://schemas.microsoft.com/office/powerpoint/2010/main" val="491198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6936833-7C67-1841-6A34-39770CDB9E21}"/>
              </a:ext>
            </a:extLst>
          </p:cNvPr>
          <p:cNvGraphicFramePr>
            <a:graphicFrameLocks noGrp="1"/>
          </p:cNvGraphicFramePr>
          <p:nvPr>
            <p:extLst>
              <p:ext uri="{D42A27DB-BD31-4B8C-83A1-F6EECF244321}">
                <p14:modId xmlns:p14="http://schemas.microsoft.com/office/powerpoint/2010/main" val="3917220998"/>
              </p:ext>
            </p:extLst>
          </p:nvPr>
        </p:nvGraphicFramePr>
        <p:xfrm>
          <a:off x="396240" y="341920"/>
          <a:ext cx="8351520" cy="5683099"/>
        </p:xfrm>
        <a:graphic>
          <a:graphicData uri="http://schemas.openxmlformats.org/drawingml/2006/table">
            <a:tbl>
              <a:tblPr firstRow="1" bandRow="1">
                <a:tableStyleId>{5940675A-B579-460E-94D1-54222C63F5DA}</a:tableStyleId>
              </a:tblPr>
              <a:tblGrid>
                <a:gridCol w="1573235">
                  <a:extLst>
                    <a:ext uri="{9D8B030D-6E8A-4147-A177-3AD203B41FA5}">
                      <a16:colId xmlns:a16="http://schemas.microsoft.com/office/drawing/2014/main" val="3835374479"/>
                    </a:ext>
                  </a:extLst>
                </a:gridCol>
                <a:gridCol w="1913207">
                  <a:extLst>
                    <a:ext uri="{9D8B030D-6E8A-4147-A177-3AD203B41FA5}">
                      <a16:colId xmlns:a16="http://schemas.microsoft.com/office/drawing/2014/main" val="2646627563"/>
                    </a:ext>
                  </a:extLst>
                </a:gridCol>
                <a:gridCol w="4865078">
                  <a:extLst>
                    <a:ext uri="{9D8B030D-6E8A-4147-A177-3AD203B41FA5}">
                      <a16:colId xmlns:a16="http://schemas.microsoft.com/office/drawing/2014/main" val="3370858325"/>
                    </a:ext>
                  </a:extLst>
                </a:gridCol>
              </a:tblGrid>
              <a:tr h="955303">
                <a:tc>
                  <a:txBody>
                    <a:bodyPr/>
                    <a:lstStyle/>
                    <a:p>
                      <a:r>
                        <a:rPr lang="en-US" sz="2800" b="1" dirty="0">
                          <a:latin typeface="Century Gothic" panose="020B0502020202020204" pitchFamily="34" charset="0"/>
                        </a:rPr>
                        <a:t>noun</a:t>
                      </a:r>
                    </a:p>
                  </a:txBody>
                  <a:tcPr/>
                </a:tc>
                <a:tc>
                  <a:txBody>
                    <a:bodyPr/>
                    <a:lstStyle/>
                    <a:p>
                      <a:r>
                        <a:rPr lang="en-US" sz="2800" b="1" dirty="0">
                          <a:latin typeface="Century Gothic" panose="020B0502020202020204" pitchFamily="34" charset="0"/>
                        </a:rPr>
                        <a:t>adjective (add -y)</a:t>
                      </a:r>
                    </a:p>
                  </a:txBody>
                  <a:tcPr/>
                </a:tc>
                <a:tc>
                  <a:txBody>
                    <a:bodyPr/>
                    <a:lstStyle/>
                    <a:p>
                      <a:r>
                        <a:rPr lang="en-US" sz="2800" b="1" dirty="0">
                          <a:latin typeface="Century Gothic" panose="020B0502020202020204" pitchFamily="34" charset="0"/>
                        </a:rPr>
                        <a:t>adjective definition</a:t>
                      </a:r>
                    </a:p>
                  </a:txBody>
                  <a:tcPr/>
                </a:tc>
                <a:extLst>
                  <a:ext uri="{0D108BD9-81ED-4DB2-BD59-A6C34878D82A}">
                    <a16:rowId xmlns:a16="http://schemas.microsoft.com/office/drawing/2014/main" val="3480453457"/>
                  </a:ext>
                </a:extLst>
              </a:tr>
              <a:tr h="1181949">
                <a:tc>
                  <a:txBody>
                    <a:bodyPr/>
                    <a:lstStyle/>
                    <a:p>
                      <a:r>
                        <a:rPr lang="en-US" sz="2800" dirty="0">
                          <a:latin typeface="Century Gothic" panose="020B0502020202020204" pitchFamily="34" charset="0"/>
                        </a:rPr>
                        <a:t>curl</a:t>
                      </a:r>
                    </a:p>
                  </a:txBody>
                  <a:tcPr/>
                </a:tc>
                <a:tc>
                  <a:txBody>
                    <a:bodyPr/>
                    <a:lstStyle/>
                    <a:p>
                      <a:r>
                        <a:rPr lang="en-US" sz="2800" dirty="0">
                          <a:latin typeface="Century Gothic" panose="020B0502020202020204" pitchFamily="34" charset="0"/>
                        </a:rPr>
                        <a:t>curly</a:t>
                      </a:r>
                    </a:p>
                  </a:txBody>
                  <a:tcPr/>
                </a:tc>
                <a:tc>
                  <a:txBody>
                    <a:bodyPr/>
                    <a:lstStyle/>
                    <a:p>
                      <a:r>
                        <a:rPr lang="en-US" sz="2400" dirty="0">
                          <a:latin typeface="Century Gothic" panose="020B0502020202020204" pitchFamily="34" charset="0"/>
                        </a:rPr>
                        <a:t>Curly means full of curls or spiral shapes. Hair can be curly. </a:t>
                      </a:r>
                    </a:p>
                  </a:txBody>
                  <a:tcPr/>
                </a:tc>
                <a:extLst>
                  <a:ext uri="{0D108BD9-81ED-4DB2-BD59-A6C34878D82A}">
                    <a16:rowId xmlns:a16="http://schemas.microsoft.com/office/drawing/2014/main" val="816864192"/>
                  </a:ext>
                </a:extLst>
              </a:tr>
              <a:tr h="1181949">
                <a:tc>
                  <a:txBody>
                    <a:bodyPr/>
                    <a:lstStyle/>
                    <a:p>
                      <a:r>
                        <a:rPr lang="en-US" sz="2800" dirty="0">
                          <a:latin typeface="Century Gothic" panose="020B0502020202020204" pitchFamily="34" charset="0"/>
                        </a:rPr>
                        <a:t>cloud</a:t>
                      </a:r>
                    </a:p>
                  </a:txBody>
                  <a:tcPr/>
                </a:tc>
                <a:tc>
                  <a:txBody>
                    <a:bodyPr/>
                    <a:lstStyle/>
                    <a:p>
                      <a:endParaRPr lang="en-US" sz="2800" dirty="0">
                        <a:latin typeface="Century Gothic" panose="020B0502020202020204" pitchFamily="34" charset="0"/>
                      </a:endParaRPr>
                    </a:p>
                  </a:txBody>
                  <a:tcPr/>
                </a:tc>
                <a:tc>
                  <a:txBody>
                    <a:bodyPr/>
                    <a:lstStyle/>
                    <a:p>
                      <a:endParaRPr lang="en-US" sz="2500" dirty="0">
                        <a:latin typeface="Century Gothic" panose="020B0502020202020204" pitchFamily="34" charset="0"/>
                      </a:endParaRPr>
                    </a:p>
                  </a:txBody>
                  <a:tcPr/>
                </a:tc>
                <a:extLst>
                  <a:ext uri="{0D108BD9-81ED-4DB2-BD59-A6C34878D82A}">
                    <a16:rowId xmlns:a16="http://schemas.microsoft.com/office/drawing/2014/main" val="7348859"/>
                  </a:ext>
                </a:extLst>
              </a:tr>
              <a:tr h="1181949">
                <a:tc>
                  <a:txBody>
                    <a:bodyPr/>
                    <a:lstStyle/>
                    <a:p>
                      <a:r>
                        <a:rPr lang="en-US" sz="2800" dirty="0">
                          <a:latin typeface="Century Gothic" panose="020B0502020202020204" pitchFamily="34" charset="0"/>
                        </a:rPr>
                        <a:t>sweat</a:t>
                      </a:r>
                    </a:p>
                  </a:txBody>
                  <a:tcPr/>
                </a:tc>
                <a:tc>
                  <a:txBody>
                    <a:bodyPr/>
                    <a:lstStyle/>
                    <a:p>
                      <a:endParaRPr lang="en-US" sz="28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500" dirty="0">
                        <a:latin typeface="Century Gothic" panose="020B0502020202020204" pitchFamily="34" charset="0"/>
                      </a:endParaRPr>
                    </a:p>
                  </a:txBody>
                  <a:tcPr/>
                </a:tc>
                <a:extLst>
                  <a:ext uri="{0D108BD9-81ED-4DB2-BD59-A6C34878D82A}">
                    <a16:rowId xmlns:a16="http://schemas.microsoft.com/office/drawing/2014/main" val="3557936538"/>
                  </a:ext>
                </a:extLst>
              </a:tr>
              <a:tr h="1181949">
                <a:tc>
                  <a:txBody>
                    <a:bodyPr/>
                    <a:lstStyle/>
                    <a:p>
                      <a:r>
                        <a:rPr lang="en-US" sz="2800" dirty="0">
                          <a:latin typeface="Century Gothic" panose="020B0502020202020204" pitchFamily="34" charset="0"/>
                        </a:rPr>
                        <a:t>grouch</a:t>
                      </a:r>
                    </a:p>
                  </a:txBody>
                  <a:tcPr/>
                </a:tc>
                <a:tc>
                  <a:txBody>
                    <a:bodyPr/>
                    <a:lstStyle/>
                    <a:p>
                      <a:endParaRPr lang="en-US" sz="28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500" dirty="0">
                        <a:latin typeface="Century Gothic" panose="020B0502020202020204" pitchFamily="34" charset="0"/>
                      </a:endParaRPr>
                    </a:p>
                  </a:txBody>
                  <a:tcPr/>
                </a:tc>
                <a:extLst>
                  <a:ext uri="{0D108BD9-81ED-4DB2-BD59-A6C34878D82A}">
                    <a16:rowId xmlns:a16="http://schemas.microsoft.com/office/drawing/2014/main" val="3672732334"/>
                  </a:ext>
                </a:extLst>
              </a:tr>
            </a:tbl>
          </a:graphicData>
        </a:graphic>
      </p:graphicFrame>
    </p:spTree>
    <p:extLst>
      <p:ext uri="{BB962C8B-B14F-4D97-AF65-F5344CB8AC3E}">
        <p14:creationId xmlns:p14="http://schemas.microsoft.com/office/powerpoint/2010/main" val="28940234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56936833-7C67-1841-6A34-39770CDB9E21}"/>
              </a:ext>
            </a:extLst>
          </p:cNvPr>
          <p:cNvGraphicFramePr>
            <a:graphicFrameLocks noGrp="1"/>
          </p:cNvGraphicFramePr>
          <p:nvPr>
            <p:extLst>
              <p:ext uri="{D42A27DB-BD31-4B8C-83A1-F6EECF244321}">
                <p14:modId xmlns:p14="http://schemas.microsoft.com/office/powerpoint/2010/main" val="3433208430"/>
              </p:ext>
            </p:extLst>
          </p:nvPr>
        </p:nvGraphicFramePr>
        <p:xfrm>
          <a:off x="396240" y="341920"/>
          <a:ext cx="8351520" cy="4501150"/>
        </p:xfrm>
        <a:graphic>
          <a:graphicData uri="http://schemas.openxmlformats.org/drawingml/2006/table">
            <a:tbl>
              <a:tblPr firstRow="1" bandRow="1">
                <a:tableStyleId>{5940675A-B579-460E-94D1-54222C63F5DA}</a:tableStyleId>
              </a:tblPr>
              <a:tblGrid>
                <a:gridCol w="1573235">
                  <a:extLst>
                    <a:ext uri="{9D8B030D-6E8A-4147-A177-3AD203B41FA5}">
                      <a16:colId xmlns:a16="http://schemas.microsoft.com/office/drawing/2014/main" val="3835374479"/>
                    </a:ext>
                  </a:extLst>
                </a:gridCol>
                <a:gridCol w="1913207">
                  <a:extLst>
                    <a:ext uri="{9D8B030D-6E8A-4147-A177-3AD203B41FA5}">
                      <a16:colId xmlns:a16="http://schemas.microsoft.com/office/drawing/2014/main" val="2646627563"/>
                    </a:ext>
                  </a:extLst>
                </a:gridCol>
                <a:gridCol w="4865078">
                  <a:extLst>
                    <a:ext uri="{9D8B030D-6E8A-4147-A177-3AD203B41FA5}">
                      <a16:colId xmlns:a16="http://schemas.microsoft.com/office/drawing/2014/main" val="3370858325"/>
                    </a:ext>
                  </a:extLst>
                </a:gridCol>
              </a:tblGrid>
              <a:tr h="955303">
                <a:tc>
                  <a:txBody>
                    <a:bodyPr/>
                    <a:lstStyle/>
                    <a:p>
                      <a:r>
                        <a:rPr lang="en-US" sz="2800" b="1" dirty="0">
                          <a:latin typeface="Century Gothic" panose="020B0502020202020204" pitchFamily="34" charset="0"/>
                        </a:rPr>
                        <a:t>noun</a:t>
                      </a:r>
                    </a:p>
                  </a:txBody>
                  <a:tcPr/>
                </a:tc>
                <a:tc>
                  <a:txBody>
                    <a:bodyPr/>
                    <a:lstStyle/>
                    <a:p>
                      <a:r>
                        <a:rPr lang="en-US" sz="2800" b="1" dirty="0">
                          <a:latin typeface="Century Gothic" panose="020B0502020202020204" pitchFamily="34" charset="0"/>
                        </a:rPr>
                        <a:t>adjective (add -y)</a:t>
                      </a:r>
                    </a:p>
                  </a:txBody>
                  <a:tcPr/>
                </a:tc>
                <a:tc>
                  <a:txBody>
                    <a:bodyPr/>
                    <a:lstStyle/>
                    <a:p>
                      <a:r>
                        <a:rPr lang="en-US" sz="2800" b="1" dirty="0">
                          <a:latin typeface="Century Gothic" panose="020B0502020202020204" pitchFamily="34" charset="0"/>
                        </a:rPr>
                        <a:t>adjective definition</a:t>
                      </a:r>
                    </a:p>
                  </a:txBody>
                  <a:tcPr/>
                </a:tc>
                <a:extLst>
                  <a:ext uri="{0D108BD9-81ED-4DB2-BD59-A6C34878D82A}">
                    <a16:rowId xmlns:a16="http://schemas.microsoft.com/office/drawing/2014/main" val="3480453457"/>
                  </a:ext>
                </a:extLst>
              </a:tr>
              <a:tr h="1181949">
                <a:tc>
                  <a:txBody>
                    <a:bodyPr/>
                    <a:lstStyle/>
                    <a:p>
                      <a:r>
                        <a:rPr lang="en-US" sz="2800" dirty="0">
                          <a:latin typeface="Century Gothic" panose="020B0502020202020204" pitchFamily="34" charset="0"/>
                        </a:rPr>
                        <a:t>storm</a:t>
                      </a:r>
                    </a:p>
                  </a:txBody>
                  <a:tcPr/>
                </a:tc>
                <a:tc>
                  <a:txBody>
                    <a:bodyPr/>
                    <a:lstStyle/>
                    <a:p>
                      <a:endParaRPr lang="en-US" sz="2800" dirty="0">
                        <a:latin typeface="Century Gothic" panose="020B0502020202020204" pitchFamily="34" charset="0"/>
                      </a:endParaRPr>
                    </a:p>
                  </a:txBody>
                  <a:tcPr/>
                </a:tc>
                <a:tc>
                  <a:txBody>
                    <a:bodyPr/>
                    <a:lstStyle/>
                    <a:p>
                      <a:endParaRPr lang="en-US" sz="2400" dirty="0">
                        <a:latin typeface="Century Gothic" panose="020B0502020202020204" pitchFamily="34" charset="0"/>
                      </a:endParaRPr>
                    </a:p>
                  </a:txBody>
                  <a:tcPr/>
                </a:tc>
                <a:extLst>
                  <a:ext uri="{0D108BD9-81ED-4DB2-BD59-A6C34878D82A}">
                    <a16:rowId xmlns:a16="http://schemas.microsoft.com/office/drawing/2014/main" val="816864192"/>
                  </a:ext>
                </a:extLst>
              </a:tr>
              <a:tr h="1181949">
                <a:tc>
                  <a:txBody>
                    <a:bodyPr/>
                    <a:lstStyle/>
                    <a:p>
                      <a:r>
                        <a:rPr lang="en-US" sz="2800" dirty="0">
                          <a:latin typeface="Century Gothic" panose="020B0502020202020204" pitchFamily="34" charset="0"/>
                        </a:rPr>
                        <a:t>breeze</a:t>
                      </a:r>
                    </a:p>
                  </a:txBody>
                  <a:tcPr/>
                </a:tc>
                <a:tc>
                  <a:txBody>
                    <a:bodyPr/>
                    <a:lstStyle/>
                    <a:p>
                      <a:endParaRPr lang="en-US" sz="2800" dirty="0">
                        <a:latin typeface="Century Gothic" panose="020B0502020202020204" pitchFamily="34" charset="0"/>
                      </a:endParaRPr>
                    </a:p>
                  </a:txBody>
                  <a:tcPr/>
                </a:tc>
                <a:tc>
                  <a:txBody>
                    <a:bodyPr/>
                    <a:lstStyle/>
                    <a:p>
                      <a:endParaRPr lang="en-US" sz="2500" dirty="0">
                        <a:latin typeface="Century Gothic" panose="020B0502020202020204" pitchFamily="34" charset="0"/>
                      </a:endParaRPr>
                    </a:p>
                  </a:txBody>
                  <a:tcPr/>
                </a:tc>
                <a:extLst>
                  <a:ext uri="{0D108BD9-81ED-4DB2-BD59-A6C34878D82A}">
                    <a16:rowId xmlns:a16="http://schemas.microsoft.com/office/drawing/2014/main" val="7348859"/>
                  </a:ext>
                </a:extLst>
              </a:tr>
              <a:tr h="1181949">
                <a:tc>
                  <a:txBody>
                    <a:bodyPr/>
                    <a:lstStyle/>
                    <a:p>
                      <a:r>
                        <a:rPr lang="en-US" sz="2800" dirty="0">
                          <a:latin typeface="Century Gothic" panose="020B0502020202020204" pitchFamily="34" charset="0"/>
                        </a:rPr>
                        <a:t>sun</a:t>
                      </a:r>
                    </a:p>
                  </a:txBody>
                  <a:tcPr/>
                </a:tc>
                <a:tc>
                  <a:txBody>
                    <a:bodyPr/>
                    <a:lstStyle/>
                    <a:p>
                      <a:endParaRPr lang="en-US" sz="2800" dirty="0">
                        <a:latin typeface="Century Gothic" panose="020B0502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500" dirty="0">
                        <a:latin typeface="Century Gothic" panose="020B0502020202020204" pitchFamily="34" charset="0"/>
                      </a:endParaRPr>
                    </a:p>
                  </a:txBody>
                  <a:tcPr/>
                </a:tc>
                <a:extLst>
                  <a:ext uri="{0D108BD9-81ED-4DB2-BD59-A6C34878D82A}">
                    <a16:rowId xmlns:a16="http://schemas.microsoft.com/office/drawing/2014/main" val="3557936538"/>
                  </a:ext>
                </a:extLst>
              </a:tr>
            </a:tbl>
          </a:graphicData>
        </a:graphic>
      </p:graphicFrame>
    </p:spTree>
    <p:extLst>
      <p:ext uri="{BB962C8B-B14F-4D97-AF65-F5344CB8AC3E}">
        <p14:creationId xmlns:p14="http://schemas.microsoft.com/office/powerpoint/2010/main" val="331632224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1953831" y="3075077"/>
            <a:ext cx="523633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slides for previously taught irregular words students have not mastered yet. </a:t>
            </a:r>
            <a:endParaRPr kumimoji="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816785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 sea looks extra shiny on this sunny day.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54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When I play in the yard I always get muddy and sweaty.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821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I need an umbrella because it is cloudy and rainy today.</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3285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lvl="0" algn="ctr">
              <a:lnSpc>
                <a:spcPct val="90000"/>
              </a:lnSpc>
              <a:buClr>
                <a:srgbClr val="22409C"/>
              </a:buClr>
              <a:buSzPts val="5400"/>
              <a:defRPr/>
            </a:pPr>
            <a:r>
              <a:rPr lang="en-US" sz="5400" b="1" dirty="0">
                <a:solidFill>
                  <a:prstClr val="black"/>
                </a:solidFill>
                <a:latin typeface="Century Gothic"/>
                <a:sym typeface="Century Gothic"/>
              </a:rPr>
              <a:t>The Haunted House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There is a spooky two-story house at the end of Eighth Street. Nobody knows who lives there, and nobody ever goes in or comes out. Most of the kids in the neighborhood think this house is haunted.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8483124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Sammy, a fifth grader with curly brown hair, always wondered what would happen if she knocked on the door of that spooky old house. One stormy night, Sammy and her younger brother walked over to the spooky house and crept up to the front porch. The dusty wood floor creaked under their feet.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91592493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Sammy raised her shaky arm and knocked on the door. All of a sudden, the siblings heard a loud noise. They were too scared to wait to find out what it was. They made a speedy exit across the muddy yard and ran all the way home.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42399397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By the time they got home, they were messy and sweaty and ready for a bath. Sammy and her brother knew they would never go back to the spooky old house again, particularly on such a dark and stormy night. They may never find out if the house was truly haunted.</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82412440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3900" b="1" dirty="0">
                <a:solidFill>
                  <a:schemeClr val="dk1"/>
                </a:solidFill>
                <a:latin typeface="Century Gothic"/>
                <a:ea typeface="Calibri"/>
                <a:cs typeface="Calibri"/>
                <a:sym typeface="Century Gothic"/>
              </a:rPr>
              <a:t>y</a:t>
            </a:r>
            <a:endParaRPr sz="239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305078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996</TotalTime>
  <Words>780</Words>
  <Application>Microsoft Macintosh PowerPoint</Application>
  <PresentationFormat>On-screen Show (4:3)</PresentationFormat>
  <Paragraphs>155</Paragraphs>
  <Slides>79</Slides>
  <Notes>33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79</vt:i4>
      </vt:variant>
    </vt:vector>
  </HeadingPairs>
  <TitlesOfParts>
    <vt:vector size="85"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47</cp:revision>
  <dcterms:created xsi:type="dcterms:W3CDTF">2022-06-06T14:24:31Z</dcterms:created>
  <dcterms:modified xsi:type="dcterms:W3CDTF">2022-08-02T23:33:51Z</dcterms:modified>
</cp:coreProperties>
</file>