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82" r:id="rId3"/>
    <p:sldId id="273" r:id="rId4"/>
    <p:sldId id="274" r:id="rId5"/>
    <p:sldId id="270" r:id="rId6"/>
    <p:sldId id="269" r:id="rId7"/>
    <p:sldId id="260" r:id="rId8"/>
    <p:sldId id="258" r:id="rId9"/>
    <p:sldId id="259" r:id="rId10"/>
    <p:sldId id="263" r:id="rId11"/>
    <p:sldId id="261" r:id="rId12"/>
    <p:sldId id="262" r:id="rId13"/>
    <p:sldId id="268" r:id="rId14"/>
    <p:sldId id="277" r:id="rId15"/>
    <p:sldId id="278" r:id="rId16"/>
    <p:sldId id="279" r:id="rId17"/>
    <p:sldId id="280" r:id="rId18"/>
    <p:sldId id="281" r:id="rId19"/>
    <p:sldId id="264" r:id="rId20"/>
    <p:sldId id="275" r:id="rId21"/>
    <p:sldId id="265" r:id="rId22"/>
    <p:sldId id="266" r:id="rId23"/>
    <p:sldId id="276" r:id="rId24"/>
    <p:sldId id="267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3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3"/>
    <p:restoredTop sz="81927"/>
  </p:normalViewPr>
  <p:slideViewPr>
    <p:cSldViewPr snapToGrid="0" snapToObjects="1">
      <p:cViewPr varScale="1">
        <p:scale>
          <a:sx n="83" d="100"/>
          <a:sy n="83" d="100"/>
        </p:scale>
        <p:origin x="17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DAED5-BD84-1141-B464-8DE70FE94207}" type="datetimeFigureOut">
              <a:rPr lang="en-US" smtClean="0"/>
              <a:t>4/5/20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7A616-239A-9E40-A3D4-1E3AEE0CA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3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95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44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3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04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19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74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25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81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592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81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06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079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97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010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08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21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77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25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26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23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48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have the student read the open-syllable word to the left.  Then, move the ending part of each word over to “close” the syllable, and have the student read the new closed-syllable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7A616-239A-9E40-A3D4-1E3AEE0CAC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7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7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2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0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7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4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2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4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3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B6DD2-C21F-2E44-9F50-6D918B8DBE03}" type="datetimeFigureOut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701EB-8B54-314F-AF28-F92114094A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5E56E0-779C-9D42-B992-80F4F1B5BD3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6623" y="6356351"/>
            <a:ext cx="477643" cy="42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3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1927F17-DF8B-8A4D-9637-31B58D80F009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9144000" cy="17938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Open &amp; Closed </a:t>
            </a:r>
          </a:p>
          <a:p>
            <a:pPr algn="ctr">
              <a:lnSpc>
                <a:spcPct val="110000"/>
              </a:lnSpc>
            </a:pP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Syllables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D211D44-D946-6F49-811D-4BE3DDF0B341}"/>
              </a:ext>
            </a:extLst>
          </p:cNvPr>
          <p:cNvGrpSpPr/>
          <p:nvPr/>
        </p:nvGrpSpPr>
        <p:grpSpPr>
          <a:xfrm>
            <a:off x="1955799" y="2663368"/>
            <a:ext cx="2537449" cy="1654691"/>
            <a:chOff x="1791727" y="2026686"/>
            <a:chExt cx="3219840" cy="204405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3070BAB-4E4A-1A48-B020-58411D2E0C3A}"/>
                </a:ext>
              </a:extLst>
            </p:cNvPr>
            <p:cNvSpPr txBox="1"/>
            <p:nvPr/>
          </p:nvSpPr>
          <p:spPr>
            <a:xfrm>
              <a:off x="1878731" y="2131565"/>
              <a:ext cx="3132836" cy="1939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>
                  <a:latin typeface="Century Gothic" panose="020B0502020202020204" pitchFamily="34" charset="0"/>
                </a:rPr>
                <a:t>she</a:t>
              </a:r>
              <a:endParaRPr lang="en-US" sz="14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F1A3B10-9365-E24F-9FDA-94101C28DF60}"/>
                </a:ext>
              </a:extLst>
            </p:cNvPr>
            <p:cNvGrpSpPr/>
            <p:nvPr/>
          </p:nvGrpSpPr>
          <p:grpSpPr>
            <a:xfrm>
              <a:off x="1791727" y="2026686"/>
              <a:ext cx="2916901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E0F22310-4EF6-CE4F-A321-BC5E3B8435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18703FC0-BBA9-3942-A337-DEC711BBB2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66CD5FFF-0DF9-D841-B62B-3CAE754CF9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2839BAC-F31B-5D48-A6B7-E9DEFE709083}"/>
              </a:ext>
            </a:extLst>
          </p:cNvPr>
          <p:cNvGrpSpPr/>
          <p:nvPr/>
        </p:nvGrpSpPr>
        <p:grpSpPr>
          <a:xfrm>
            <a:off x="6602567" y="2663238"/>
            <a:ext cx="1198411" cy="1654691"/>
            <a:chOff x="4499728" y="2026686"/>
            <a:chExt cx="1728309" cy="204405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553FDEA-A85A-8F4C-A7E3-875E89878DF0}"/>
                </a:ext>
              </a:extLst>
            </p:cNvPr>
            <p:cNvGrpSpPr/>
            <p:nvPr/>
          </p:nvGrpSpPr>
          <p:grpSpPr>
            <a:xfrm flipH="1">
              <a:off x="4617187" y="2026686"/>
              <a:ext cx="1610850" cy="2044057"/>
              <a:chOff x="1778667" y="2063931"/>
              <a:chExt cx="2916901" cy="2044057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C9D353EA-6ACF-8041-85A5-306051002C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041273EA-B4E0-D441-8E6B-601F2FD985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D6AC4754-C62A-F940-920D-2CD9E07D5A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2982DAE-5A25-3E4E-A19C-F6A30A743A24}"/>
                </a:ext>
              </a:extLst>
            </p:cNvPr>
            <p:cNvSpPr txBox="1"/>
            <p:nvPr/>
          </p:nvSpPr>
          <p:spPr>
            <a:xfrm>
              <a:off x="4499728" y="2131726"/>
              <a:ext cx="1328047" cy="1939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>
                  <a:latin typeface="Century Gothic" panose="020B0502020202020204" pitchFamily="34" charset="0"/>
                </a:rPr>
                <a:t>d</a:t>
              </a:r>
              <a:endParaRPr lang="en-US" sz="14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5465086-5207-9146-B35B-CF560F4920F7}"/>
              </a:ext>
            </a:extLst>
          </p:cNvPr>
          <p:cNvGrpSpPr/>
          <p:nvPr/>
        </p:nvGrpSpPr>
        <p:grpSpPr>
          <a:xfrm>
            <a:off x="1977688" y="4767169"/>
            <a:ext cx="2537449" cy="1654691"/>
            <a:chOff x="1791727" y="2026686"/>
            <a:chExt cx="3219840" cy="204405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79202F5-0336-E14B-86F8-32C73B2CA3B6}"/>
                </a:ext>
              </a:extLst>
            </p:cNvPr>
            <p:cNvSpPr txBox="1"/>
            <p:nvPr/>
          </p:nvSpPr>
          <p:spPr>
            <a:xfrm>
              <a:off x="1878731" y="2131565"/>
              <a:ext cx="3132836" cy="1939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>
                  <a:latin typeface="Century Gothic" panose="020B0502020202020204" pitchFamily="34" charset="0"/>
                </a:rPr>
                <a:t>she</a:t>
              </a:r>
              <a:endParaRPr lang="en-US" sz="14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C315C4D-B382-B742-AF11-AB983B48590F}"/>
                </a:ext>
              </a:extLst>
            </p:cNvPr>
            <p:cNvGrpSpPr/>
            <p:nvPr/>
          </p:nvGrpSpPr>
          <p:grpSpPr>
            <a:xfrm>
              <a:off x="1791727" y="2026686"/>
              <a:ext cx="2916901" cy="2044057"/>
              <a:chOff x="1778667" y="2063931"/>
              <a:chExt cx="2916901" cy="2044057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53CC7B85-1E30-854C-B3F9-997B4BB277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D64740F-1469-A742-BE67-7553BED6E4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C693C7-ADFA-1D4C-ACBB-6D9A50E38CE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3C1393D-8507-0842-BE1D-437BF2BA894F}"/>
              </a:ext>
            </a:extLst>
          </p:cNvPr>
          <p:cNvGrpSpPr/>
          <p:nvPr/>
        </p:nvGrpSpPr>
        <p:grpSpPr>
          <a:xfrm>
            <a:off x="3994136" y="4767169"/>
            <a:ext cx="1269457" cy="1654691"/>
            <a:chOff x="4617187" y="2026686"/>
            <a:chExt cx="1610850" cy="2044057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5823901-2317-4840-98D8-87C2A44D3CA5}"/>
                </a:ext>
              </a:extLst>
            </p:cNvPr>
            <p:cNvGrpSpPr/>
            <p:nvPr/>
          </p:nvGrpSpPr>
          <p:grpSpPr>
            <a:xfrm flipH="1">
              <a:off x="4617187" y="2026686"/>
              <a:ext cx="1610850" cy="2044057"/>
              <a:chOff x="1778667" y="2063931"/>
              <a:chExt cx="2916901" cy="2044057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36DFDD6-3CFC-C249-8522-8730CF11FB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6AB88F52-A867-6A48-8E10-1975CE3C88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1454FFAD-701E-2940-A5CA-2C990501F6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A7F5632-14A4-844C-A094-C86A8F2000A7}"/>
                </a:ext>
              </a:extLst>
            </p:cNvPr>
            <p:cNvSpPr txBox="1"/>
            <p:nvPr/>
          </p:nvSpPr>
          <p:spPr>
            <a:xfrm>
              <a:off x="4691144" y="2131726"/>
              <a:ext cx="1344634" cy="1939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>
                  <a:latin typeface="Century Gothic" panose="020B0502020202020204" pitchFamily="34" charset="0"/>
                </a:rPr>
                <a:t>d</a:t>
              </a:r>
              <a:endParaRPr lang="en-US" sz="1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462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97BAEEF-0347-384C-A2A6-F61265BCDE07}"/>
              </a:ext>
            </a:extLst>
          </p:cNvPr>
          <p:cNvGrpSpPr/>
          <p:nvPr/>
        </p:nvGrpSpPr>
        <p:grpSpPr>
          <a:xfrm>
            <a:off x="1791727" y="1889879"/>
            <a:ext cx="3145900" cy="2215991"/>
            <a:chOff x="1791727" y="1889879"/>
            <a:chExt cx="3145900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313283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she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916901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9E42B99-F13E-B24A-A397-26A7C3CEC939}"/>
              </a:ext>
            </a:extLst>
          </p:cNvPr>
          <p:cNvGrpSpPr/>
          <p:nvPr/>
        </p:nvGrpSpPr>
        <p:grpSpPr>
          <a:xfrm>
            <a:off x="6079865" y="1940718"/>
            <a:ext cx="1370760" cy="2215991"/>
            <a:chOff x="6079865" y="1940718"/>
            <a:chExt cx="1370760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1082935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13446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 err="1">
                  <a:latin typeface="Century Gothic" panose="020B0502020202020204" pitchFamily="34" charset="0"/>
                </a:rPr>
                <a:t>ll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627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AC6FF4-3099-1244-A6AB-157252D87FC6}"/>
              </a:ext>
            </a:extLst>
          </p:cNvPr>
          <p:cNvSpPr txBox="1"/>
          <p:nvPr/>
        </p:nvSpPr>
        <p:spPr>
          <a:xfrm>
            <a:off x="1804790" y="1889879"/>
            <a:ext cx="31328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latin typeface="Century Gothic" panose="020B0502020202020204" pitchFamily="34" charset="0"/>
              </a:rPr>
              <a:t>we</a:t>
            </a:r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1FBFD5F-18BB-9140-897C-7EEA4BB2DD0B}"/>
              </a:ext>
            </a:extLst>
          </p:cNvPr>
          <p:cNvGrpSpPr/>
          <p:nvPr/>
        </p:nvGrpSpPr>
        <p:grpSpPr>
          <a:xfrm>
            <a:off x="1791727" y="2026686"/>
            <a:ext cx="2916901" cy="2044057"/>
            <a:chOff x="1778667" y="2063931"/>
            <a:chExt cx="2916901" cy="204405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AE2C9D8-0FE1-1449-B30B-24A655832F44}"/>
                </a:ext>
              </a:extLst>
            </p:cNvPr>
            <p:cNvCxnSpPr>
              <a:cxnSpLocks/>
            </p:cNvCxnSpPr>
            <p:nvPr/>
          </p:nvCxnSpPr>
          <p:spPr>
            <a:xfrm>
              <a:off x="1778667" y="2096411"/>
              <a:ext cx="2903838" cy="0"/>
            </a:xfrm>
            <a:prstGeom prst="line">
              <a:avLst/>
            </a:prstGeom>
            <a:ln w="76200">
              <a:solidFill>
                <a:srgbClr val="0133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2240593-ACD4-B345-97F9-B72423D02ACD}"/>
                </a:ext>
              </a:extLst>
            </p:cNvPr>
            <p:cNvCxnSpPr>
              <a:cxnSpLocks/>
            </p:cNvCxnSpPr>
            <p:nvPr/>
          </p:nvCxnSpPr>
          <p:spPr>
            <a:xfrm>
              <a:off x="1791730" y="4081861"/>
              <a:ext cx="2903838" cy="0"/>
            </a:xfrm>
            <a:prstGeom prst="line">
              <a:avLst/>
            </a:prstGeom>
            <a:ln w="76200">
              <a:solidFill>
                <a:srgbClr val="0133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27DF062-6A00-8540-8F2C-F3C4D281DA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91730" y="2063931"/>
              <a:ext cx="14712" cy="2044057"/>
            </a:xfrm>
            <a:prstGeom prst="line">
              <a:avLst/>
            </a:prstGeom>
            <a:ln w="76200">
              <a:solidFill>
                <a:srgbClr val="0133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B76494-4863-5446-833A-EE327E803724}"/>
              </a:ext>
            </a:extLst>
          </p:cNvPr>
          <p:cNvGrpSpPr/>
          <p:nvPr/>
        </p:nvGrpSpPr>
        <p:grpSpPr>
          <a:xfrm flipH="1">
            <a:off x="6079865" y="2026684"/>
            <a:ext cx="1610850" cy="2044057"/>
            <a:chOff x="1778667" y="2063931"/>
            <a:chExt cx="2916901" cy="204405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54142D2-3B80-434D-9970-4499364A10EC}"/>
                </a:ext>
              </a:extLst>
            </p:cNvPr>
            <p:cNvCxnSpPr>
              <a:cxnSpLocks/>
            </p:cNvCxnSpPr>
            <p:nvPr/>
          </p:nvCxnSpPr>
          <p:spPr>
            <a:xfrm>
              <a:off x="1778667" y="2096411"/>
              <a:ext cx="2903838" cy="0"/>
            </a:xfrm>
            <a:prstGeom prst="line">
              <a:avLst/>
            </a:prstGeom>
            <a:ln w="76200">
              <a:solidFill>
                <a:srgbClr val="0133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8A7128D-D9F8-424C-A529-336316B9C57E}"/>
                </a:ext>
              </a:extLst>
            </p:cNvPr>
            <p:cNvCxnSpPr>
              <a:cxnSpLocks/>
            </p:cNvCxnSpPr>
            <p:nvPr/>
          </p:nvCxnSpPr>
          <p:spPr>
            <a:xfrm>
              <a:off x="1791730" y="4081861"/>
              <a:ext cx="2903838" cy="0"/>
            </a:xfrm>
            <a:prstGeom prst="line">
              <a:avLst/>
            </a:prstGeom>
            <a:ln w="76200">
              <a:solidFill>
                <a:srgbClr val="0133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A30583-1FBE-7144-8A90-61CC88439E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91730" y="2063931"/>
              <a:ext cx="14712" cy="2044057"/>
            </a:xfrm>
            <a:prstGeom prst="line">
              <a:avLst/>
            </a:prstGeom>
            <a:ln w="76200">
              <a:solidFill>
                <a:srgbClr val="0133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3536579-14F1-3241-8847-7BE97319DECA}"/>
              </a:ext>
            </a:extLst>
          </p:cNvPr>
          <p:cNvSpPr txBox="1"/>
          <p:nvPr/>
        </p:nvSpPr>
        <p:spPr>
          <a:xfrm>
            <a:off x="6105991" y="1940718"/>
            <a:ext cx="13446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latin typeface="Century Gothic" panose="020B0502020202020204" pitchFamily="34" charset="0"/>
              </a:rPr>
              <a:t>d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4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8956389-5278-AF41-8A83-1C729188B359}"/>
              </a:ext>
            </a:extLst>
          </p:cNvPr>
          <p:cNvGrpSpPr/>
          <p:nvPr/>
        </p:nvGrpSpPr>
        <p:grpSpPr>
          <a:xfrm>
            <a:off x="1791727" y="1889879"/>
            <a:ext cx="3145900" cy="2215991"/>
            <a:chOff x="1791727" y="1889879"/>
            <a:chExt cx="3145900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313283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we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916901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C580115-61E1-1F4A-B7D7-DEB964B52F14}"/>
              </a:ext>
            </a:extLst>
          </p:cNvPr>
          <p:cNvGrpSpPr/>
          <p:nvPr/>
        </p:nvGrpSpPr>
        <p:grpSpPr>
          <a:xfrm>
            <a:off x="6079865" y="1940718"/>
            <a:ext cx="1610850" cy="2215991"/>
            <a:chOff x="6079865" y="1940718"/>
            <a:chExt cx="1610850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1610850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13446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b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948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48BBCC5-2E5D-AB43-B51C-33E432CDC044}"/>
              </a:ext>
            </a:extLst>
          </p:cNvPr>
          <p:cNvGrpSpPr/>
          <p:nvPr/>
        </p:nvGrpSpPr>
        <p:grpSpPr>
          <a:xfrm>
            <a:off x="1791727" y="1889879"/>
            <a:ext cx="1675373" cy="2215991"/>
            <a:chOff x="1791727" y="1889879"/>
            <a:chExt cx="1675373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16454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hi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1675373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29E7F6B-CB24-2344-A9AF-1FFE439BEBEF}"/>
              </a:ext>
            </a:extLst>
          </p:cNvPr>
          <p:cNvGrpSpPr/>
          <p:nvPr/>
        </p:nvGrpSpPr>
        <p:grpSpPr>
          <a:xfrm>
            <a:off x="6079865" y="1940718"/>
            <a:ext cx="1463935" cy="2215991"/>
            <a:chOff x="6079865" y="1940718"/>
            <a:chExt cx="1463935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1463935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13446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d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382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48BBCC5-2E5D-AB43-B51C-33E432CDC044}"/>
              </a:ext>
            </a:extLst>
          </p:cNvPr>
          <p:cNvGrpSpPr/>
          <p:nvPr/>
        </p:nvGrpSpPr>
        <p:grpSpPr>
          <a:xfrm>
            <a:off x="2033027" y="1854750"/>
            <a:ext cx="1675373" cy="2215991"/>
            <a:chOff x="1791727" y="1889879"/>
            <a:chExt cx="1675373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16454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hi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1675373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D70BFE0-6DC5-5D4D-B929-B40E1422E9BA}"/>
              </a:ext>
            </a:extLst>
          </p:cNvPr>
          <p:cNvGrpSpPr/>
          <p:nvPr/>
        </p:nvGrpSpPr>
        <p:grpSpPr>
          <a:xfrm>
            <a:off x="6079865" y="1940718"/>
            <a:ext cx="869635" cy="2215991"/>
            <a:chOff x="6079865" y="1940718"/>
            <a:chExt cx="869635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869635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843509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t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309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48BBCC5-2E5D-AB43-B51C-33E432CDC044}"/>
              </a:ext>
            </a:extLst>
          </p:cNvPr>
          <p:cNvGrpSpPr/>
          <p:nvPr/>
        </p:nvGrpSpPr>
        <p:grpSpPr>
          <a:xfrm>
            <a:off x="1791727" y="1889879"/>
            <a:ext cx="1675373" cy="2215991"/>
            <a:chOff x="1791727" y="1889879"/>
            <a:chExt cx="1675373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16454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hi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1675373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DB41FAF-DD48-9449-9CA8-FD758CC30C65}"/>
              </a:ext>
            </a:extLst>
          </p:cNvPr>
          <p:cNvGrpSpPr/>
          <p:nvPr/>
        </p:nvGrpSpPr>
        <p:grpSpPr>
          <a:xfrm>
            <a:off x="6079864" y="1940718"/>
            <a:ext cx="1971935" cy="2215991"/>
            <a:chOff x="6079864" y="1940718"/>
            <a:chExt cx="1971935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4" y="2026684"/>
              <a:ext cx="1971935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13446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m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4650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48BBCC5-2E5D-AB43-B51C-33E432CDC044}"/>
              </a:ext>
            </a:extLst>
          </p:cNvPr>
          <p:cNvGrpSpPr/>
          <p:nvPr/>
        </p:nvGrpSpPr>
        <p:grpSpPr>
          <a:xfrm>
            <a:off x="1791727" y="1889879"/>
            <a:ext cx="1675373" cy="2215991"/>
            <a:chOff x="1791727" y="1889879"/>
            <a:chExt cx="1675373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16454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hi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1675373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E2637D9-F98A-8642-A7B7-D76D8346B251}"/>
              </a:ext>
            </a:extLst>
          </p:cNvPr>
          <p:cNvGrpSpPr/>
          <p:nvPr/>
        </p:nvGrpSpPr>
        <p:grpSpPr>
          <a:xfrm>
            <a:off x="6079865" y="1864518"/>
            <a:ext cx="1610850" cy="2215991"/>
            <a:chOff x="6079865" y="1864518"/>
            <a:chExt cx="1610850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1610850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864518"/>
              <a:ext cx="13446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p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2463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48BBCC5-2E5D-AB43-B51C-33E432CDC044}"/>
              </a:ext>
            </a:extLst>
          </p:cNvPr>
          <p:cNvGrpSpPr/>
          <p:nvPr/>
        </p:nvGrpSpPr>
        <p:grpSpPr>
          <a:xfrm>
            <a:off x="1791727" y="1889879"/>
            <a:ext cx="1675373" cy="2215991"/>
            <a:chOff x="1791727" y="1889879"/>
            <a:chExt cx="1675373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16454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hi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1675373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8641509-A69E-F845-8024-0032AA676FC4}"/>
              </a:ext>
            </a:extLst>
          </p:cNvPr>
          <p:cNvGrpSpPr/>
          <p:nvPr/>
        </p:nvGrpSpPr>
        <p:grpSpPr>
          <a:xfrm>
            <a:off x="6079865" y="1940718"/>
            <a:ext cx="1095635" cy="2215991"/>
            <a:chOff x="6079865" y="1940718"/>
            <a:chExt cx="1095635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1095635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907009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 err="1">
                  <a:latin typeface="Century Gothic" panose="020B0502020202020204" pitchFamily="34" charset="0"/>
                </a:rPr>
                <a:t>ll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319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48BBCC5-2E5D-AB43-B51C-33E432CDC044}"/>
              </a:ext>
            </a:extLst>
          </p:cNvPr>
          <p:cNvGrpSpPr/>
          <p:nvPr/>
        </p:nvGrpSpPr>
        <p:grpSpPr>
          <a:xfrm>
            <a:off x="1791727" y="1889879"/>
            <a:ext cx="1675373" cy="2215991"/>
            <a:chOff x="1791727" y="1889879"/>
            <a:chExt cx="1675373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16454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hi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1675373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B76494-4863-5446-833A-EE327E803724}"/>
              </a:ext>
            </a:extLst>
          </p:cNvPr>
          <p:cNvGrpSpPr/>
          <p:nvPr/>
        </p:nvGrpSpPr>
        <p:grpSpPr>
          <a:xfrm flipH="1">
            <a:off x="6079865" y="2026684"/>
            <a:ext cx="994035" cy="2044057"/>
            <a:chOff x="1778667" y="2063931"/>
            <a:chExt cx="2916901" cy="204405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54142D2-3B80-434D-9970-4499364A10EC}"/>
                </a:ext>
              </a:extLst>
            </p:cNvPr>
            <p:cNvCxnSpPr>
              <a:cxnSpLocks/>
            </p:cNvCxnSpPr>
            <p:nvPr/>
          </p:nvCxnSpPr>
          <p:spPr>
            <a:xfrm>
              <a:off x="1778667" y="2096411"/>
              <a:ext cx="2903838" cy="0"/>
            </a:xfrm>
            <a:prstGeom prst="line">
              <a:avLst/>
            </a:prstGeom>
            <a:ln w="76200">
              <a:solidFill>
                <a:srgbClr val="0133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8A7128D-D9F8-424C-A529-336316B9C57E}"/>
                </a:ext>
              </a:extLst>
            </p:cNvPr>
            <p:cNvCxnSpPr>
              <a:cxnSpLocks/>
            </p:cNvCxnSpPr>
            <p:nvPr/>
          </p:nvCxnSpPr>
          <p:spPr>
            <a:xfrm>
              <a:off x="1791730" y="4081861"/>
              <a:ext cx="2903838" cy="0"/>
            </a:xfrm>
            <a:prstGeom prst="line">
              <a:avLst/>
            </a:prstGeom>
            <a:ln w="76200">
              <a:solidFill>
                <a:srgbClr val="0133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A30583-1FBE-7144-8A90-61CC88439E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91730" y="2063931"/>
              <a:ext cx="14712" cy="2044057"/>
            </a:xfrm>
            <a:prstGeom prst="line">
              <a:avLst/>
            </a:prstGeom>
            <a:ln w="76200">
              <a:solidFill>
                <a:srgbClr val="0133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3536579-14F1-3241-8847-7BE97319DECA}"/>
              </a:ext>
            </a:extLst>
          </p:cNvPr>
          <p:cNvSpPr txBox="1"/>
          <p:nvPr/>
        </p:nvSpPr>
        <p:spPr>
          <a:xfrm>
            <a:off x="6105991" y="1940718"/>
            <a:ext cx="8404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latin typeface="Century Gothic" panose="020B0502020202020204" pitchFamily="34" charset="0"/>
              </a:rPr>
              <a:t>s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596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7CC1656-3AA2-904B-9D4C-61A6AFBD4664}"/>
              </a:ext>
            </a:extLst>
          </p:cNvPr>
          <p:cNvGrpSpPr/>
          <p:nvPr/>
        </p:nvGrpSpPr>
        <p:grpSpPr>
          <a:xfrm>
            <a:off x="1791728" y="1889879"/>
            <a:ext cx="2439321" cy="2215991"/>
            <a:chOff x="1791728" y="1889879"/>
            <a:chExt cx="2439321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2426259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no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8" y="2026686"/>
              <a:ext cx="2426260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11B6EF2-9CC9-844D-B00C-B820D4D20610}"/>
              </a:ext>
            </a:extLst>
          </p:cNvPr>
          <p:cNvGrpSpPr/>
          <p:nvPr/>
        </p:nvGrpSpPr>
        <p:grpSpPr>
          <a:xfrm>
            <a:off x="6079865" y="1940718"/>
            <a:ext cx="1610850" cy="2215991"/>
            <a:chOff x="6079865" y="1940718"/>
            <a:chExt cx="1610850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1610850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13446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d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139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1927F17-DF8B-8A4D-9637-31B58D80F009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9144000" cy="17938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Open &amp; Closed </a:t>
            </a:r>
          </a:p>
          <a:p>
            <a:pPr algn="ctr">
              <a:lnSpc>
                <a:spcPct val="110000"/>
              </a:lnSpc>
            </a:pP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Syllables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A3D5A0-5F0B-6C49-B1A6-505AD7A54EF6}"/>
              </a:ext>
            </a:extLst>
          </p:cNvPr>
          <p:cNvSpPr txBox="1"/>
          <p:nvPr/>
        </p:nvSpPr>
        <p:spPr>
          <a:xfrm>
            <a:off x="1746663" y="2702956"/>
            <a:ext cx="6341422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Activity:</a:t>
            </a:r>
          </a:p>
          <a:p>
            <a:endParaRPr lang="en-US" sz="105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Review the concepts of open and closed syllables.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Guide the student(s) in reading the open-syllable word to the left.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Move the beginning and ending together  to “close” the syllable.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</a:rPr>
              <a:t>Guide the student(s) in reading the new closed-syllable word.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99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7CC1656-3AA2-904B-9D4C-61A6AFBD4664}"/>
              </a:ext>
            </a:extLst>
          </p:cNvPr>
          <p:cNvGrpSpPr/>
          <p:nvPr/>
        </p:nvGrpSpPr>
        <p:grpSpPr>
          <a:xfrm>
            <a:off x="1791728" y="1889879"/>
            <a:ext cx="2439321" cy="2215991"/>
            <a:chOff x="1791728" y="1889879"/>
            <a:chExt cx="2439321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2426259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no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8" y="2026686"/>
              <a:ext cx="2426260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324D39-3B57-FA41-B6A7-A7B093D0BEBE}"/>
              </a:ext>
            </a:extLst>
          </p:cNvPr>
          <p:cNvGrpSpPr/>
          <p:nvPr/>
        </p:nvGrpSpPr>
        <p:grpSpPr>
          <a:xfrm>
            <a:off x="6079865" y="1940718"/>
            <a:ext cx="955935" cy="2215991"/>
            <a:chOff x="6079865" y="1940718"/>
            <a:chExt cx="955935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955935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684959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t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0097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E746865-2C89-4740-8595-7DEBC149595F}"/>
              </a:ext>
            </a:extLst>
          </p:cNvPr>
          <p:cNvGrpSpPr/>
          <p:nvPr/>
        </p:nvGrpSpPr>
        <p:grpSpPr>
          <a:xfrm>
            <a:off x="1791727" y="1889879"/>
            <a:ext cx="2526274" cy="2215991"/>
            <a:chOff x="1791727" y="1889879"/>
            <a:chExt cx="2526274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1" y="1889879"/>
              <a:ext cx="25132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go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513211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28C237D-404A-5144-8AF5-896976638C6C}"/>
              </a:ext>
            </a:extLst>
          </p:cNvPr>
          <p:cNvGrpSpPr/>
          <p:nvPr/>
        </p:nvGrpSpPr>
        <p:grpSpPr>
          <a:xfrm>
            <a:off x="6079865" y="1940718"/>
            <a:ext cx="917835" cy="2215991"/>
            <a:chOff x="6079865" y="1940718"/>
            <a:chExt cx="917835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917835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8008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t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299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0EDD65D-3FFD-F24C-B86E-026FD7BB4EA2}"/>
              </a:ext>
            </a:extLst>
          </p:cNvPr>
          <p:cNvGrpSpPr/>
          <p:nvPr/>
        </p:nvGrpSpPr>
        <p:grpSpPr>
          <a:xfrm>
            <a:off x="2047739" y="1940718"/>
            <a:ext cx="2524261" cy="2215991"/>
            <a:chOff x="1791728" y="1889879"/>
            <a:chExt cx="2524261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2511199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go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8" y="2026686"/>
              <a:ext cx="2511200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0C764B8-FFB4-B341-AC92-5835314B8503}"/>
              </a:ext>
            </a:extLst>
          </p:cNvPr>
          <p:cNvGrpSpPr/>
          <p:nvPr/>
        </p:nvGrpSpPr>
        <p:grpSpPr>
          <a:xfrm>
            <a:off x="6062212" y="1940718"/>
            <a:ext cx="2068097" cy="2215991"/>
            <a:chOff x="5444818" y="1940718"/>
            <a:chExt cx="2068097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5469125" y="2026684"/>
              <a:ext cx="2043790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5444818" y="1940718"/>
              <a:ext cx="19815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 err="1">
                  <a:latin typeface="Century Gothic" panose="020B0502020202020204" pitchFamily="34" charset="0"/>
                </a:rPr>
                <a:t>sh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2448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35F7758-0945-8646-9A2C-242DA34A9F38}"/>
              </a:ext>
            </a:extLst>
          </p:cNvPr>
          <p:cNvGrpSpPr/>
          <p:nvPr/>
        </p:nvGrpSpPr>
        <p:grpSpPr>
          <a:xfrm>
            <a:off x="1791727" y="1889879"/>
            <a:ext cx="2030974" cy="2215991"/>
            <a:chOff x="1791727" y="1889879"/>
            <a:chExt cx="2030974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1" y="1889879"/>
              <a:ext cx="20179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so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017911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6426943-5B68-BD4E-BBC1-BF30EA341307}"/>
              </a:ext>
            </a:extLst>
          </p:cNvPr>
          <p:cNvGrpSpPr/>
          <p:nvPr/>
        </p:nvGrpSpPr>
        <p:grpSpPr>
          <a:xfrm>
            <a:off x="6079865" y="1940718"/>
            <a:ext cx="1370760" cy="2215991"/>
            <a:chOff x="6079865" y="1940718"/>
            <a:chExt cx="1370760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1370760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13446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b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6716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35F7758-0945-8646-9A2C-242DA34A9F38}"/>
              </a:ext>
            </a:extLst>
          </p:cNvPr>
          <p:cNvGrpSpPr/>
          <p:nvPr/>
        </p:nvGrpSpPr>
        <p:grpSpPr>
          <a:xfrm>
            <a:off x="1791727" y="1889879"/>
            <a:ext cx="2030974" cy="2215991"/>
            <a:chOff x="1791727" y="1889879"/>
            <a:chExt cx="2030974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1" y="1889879"/>
              <a:ext cx="20179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so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017911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BB5C728-C4B0-C246-ADA4-FD201A37A073}"/>
              </a:ext>
            </a:extLst>
          </p:cNvPr>
          <p:cNvGrpSpPr/>
          <p:nvPr/>
        </p:nvGrpSpPr>
        <p:grpSpPr>
          <a:xfrm>
            <a:off x="6079865" y="1940718"/>
            <a:ext cx="1610850" cy="2215991"/>
            <a:chOff x="6079865" y="1940718"/>
            <a:chExt cx="1610850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1610850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13446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d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8649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92912DA-AE56-7440-A40D-F67EC975EF5A}"/>
              </a:ext>
            </a:extLst>
          </p:cNvPr>
          <p:cNvGrpSpPr/>
          <p:nvPr/>
        </p:nvGrpSpPr>
        <p:grpSpPr>
          <a:xfrm>
            <a:off x="1791727" y="1889879"/>
            <a:ext cx="2043674" cy="2215991"/>
            <a:chOff x="1791727" y="1889879"/>
            <a:chExt cx="2043674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1" y="1889879"/>
              <a:ext cx="20306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so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030611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103BE2E-2652-7745-AD91-3CD218FCD69B}"/>
              </a:ext>
            </a:extLst>
          </p:cNvPr>
          <p:cNvGrpSpPr/>
          <p:nvPr/>
        </p:nvGrpSpPr>
        <p:grpSpPr>
          <a:xfrm>
            <a:off x="5769693" y="1940718"/>
            <a:ext cx="2454764" cy="2215991"/>
            <a:chOff x="5235950" y="1940718"/>
            <a:chExt cx="2454764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5333999" y="2026684"/>
              <a:ext cx="2356715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5235950" y="1940718"/>
              <a:ext cx="2214675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ck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69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8D5ABE1-CC19-434E-8D6F-4E66BACAE991}"/>
              </a:ext>
            </a:extLst>
          </p:cNvPr>
          <p:cNvGrpSpPr/>
          <p:nvPr/>
        </p:nvGrpSpPr>
        <p:grpSpPr>
          <a:xfrm>
            <a:off x="1715340" y="1854750"/>
            <a:ext cx="3145900" cy="2215991"/>
            <a:chOff x="1791727" y="1889879"/>
            <a:chExt cx="3145900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313283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be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500873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9DC1B76-3459-414F-81A9-3373CB21A2F6}"/>
              </a:ext>
            </a:extLst>
          </p:cNvPr>
          <p:cNvGrpSpPr/>
          <p:nvPr/>
        </p:nvGrpSpPr>
        <p:grpSpPr>
          <a:xfrm>
            <a:off x="5726986" y="1905589"/>
            <a:ext cx="1610850" cy="2215991"/>
            <a:chOff x="6079865" y="1940718"/>
            <a:chExt cx="1610850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1610850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13446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d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635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CECC176-7DF8-8040-B509-5E42A2D11265}"/>
              </a:ext>
            </a:extLst>
          </p:cNvPr>
          <p:cNvGrpSpPr/>
          <p:nvPr/>
        </p:nvGrpSpPr>
        <p:grpSpPr>
          <a:xfrm>
            <a:off x="1791727" y="1889879"/>
            <a:ext cx="3145900" cy="2215991"/>
            <a:chOff x="1791727" y="1889879"/>
            <a:chExt cx="3145900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313283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be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500873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319CDF8-85D3-8445-9484-ACACFDB06897}"/>
              </a:ext>
            </a:extLst>
          </p:cNvPr>
          <p:cNvGrpSpPr/>
          <p:nvPr/>
        </p:nvGrpSpPr>
        <p:grpSpPr>
          <a:xfrm>
            <a:off x="6382590" y="1889879"/>
            <a:ext cx="998922" cy="2215991"/>
            <a:chOff x="6011478" y="1940716"/>
            <a:chExt cx="998922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930535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011478" y="1940716"/>
              <a:ext cx="82305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t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270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D79275D-8EA2-2748-8687-CA714446B080}"/>
              </a:ext>
            </a:extLst>
          </p:cNvPr>
          <p:cNvGrpSpPr/>
          <p:nvPr/>
        </p:nvGrpSpPr>
        <p:grpSpPr>
          <a:xfrm>
            <a:off x="1791727" y="1889879"/>
            <a:ext cx="2411974" cy="2215991"/>
            <a:chOff x="1791727" y="1889879"/>
            <a:chExt cx="2411974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1" y="1889879"/>
              <a:ext cx="23989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he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398911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56D6FCD-1D26-C449-9577-A632ECB6AF42}"/>
              </a:ext>
            </a:extLst>
          </p:cNvPr>
          <p:cNvGrpSpPr/>
          <p:nvPr/>
        </p:nvGrpSpPr>
        <p:grpSpPr>
          <a:xfrm>
            <a:off x="6079865" y="1940718"/>
            <a:ext cx="1259344" cy="2215991"/>
            <a:chOff x="6079865" y="1940718"/>
            <a:chExt cx="1259344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6079865" y="2026684"/>
              <a:ext cx="1259344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6105991" y="1940718"/>
              <a:ext cx="1078843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x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432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1F1DAE0-4500-C747-B673-EDC9239242ED}"/>
              </a:ext>
            </a:extLst>
          </p:cNvPr>
          <p:cNvGrpSpPr/>
          <p:nvPr/>
        </p:nvGrpSpPr>
        <p:grpSpPr>
          <a:xfrm>
            <a:off x="1791727" y="1839079"/>
            <a:ext cx="3145900" cy="2231664"/>
            <a:chOff x="1791727" y="1839079"/>
            <a:chExt cx="3145900" cy="223166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39079"/>
              <a:ext cx="313283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he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335773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C78AD7D-9C81-FC41-BB56-99131D06B95B}"/>
              </a:ext>
            </a:extLst>
          </p:cNvPr>
          <p:cNvGrpSpPr/>
          <p:nvPr/>
        </p:nvGrpSpPr>
        <p:grpSpPr>
          <a:xfrm>
            <a:off x="5895837" y="1854752"/>
            <a:ext cx="1745288" cy="2215991"/>
            <a:chOff x="5705337" y="1940718"/>
            <a:chExt cx="1745288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5772556" y="2112652"/>
              <a:ext cx="1610850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5705337" y="1940718"/>
              <a:ext cx="1745288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 err="1">
                  <a:latin typeface="Century Gothic" panose="020B0502020202020204" pitchFamily="34" charset="0"/>
                </a:rPr>
                <a:t>lp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1723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E33EE26-8509-C44F-826B-2EBF1553E967}"/>
              </a:ext>
            </a:extLst>
          </p:cNvPr>
          <p:cNvGrpSpPr/>
          <p:nvPr/>
        </p:nvGrpSpPr>
        <p:grpSpPr>
          <a:xfrm>
            <a:off x="1791727" y="1889879"/>
            <a:ext cx="3145900" cy="2215991"/>
            <a:chOff x="1791727" y="1889879"/>
            <a:chExt cx="3145900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313283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me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916901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DC59A70-DCEE-C84E-B4AB-4BB19CE1C8EE}"/>
              </a:ext>
            </a:extLst>
          </p:cNvPr>
          <p:cNvGrpSpPr/>
          <p:nvPr/>
        </p:nvGrpSpPr>
        <p:grpSpPr>
          <a:xfrm>
            <a:off x="6609801" y="1940718"/>
            <a:ext cx="934979" cy="2215991"/>
            <a:chOff x="4695565" y="1940717"/>
            <a:chExt cx="1140586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4695565" y="2026685"/>
              <a:ext cx="1140586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4841740" y="1940717"/>
              <a:ext cx="820061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t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78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A25A4CF3-34A8-0544-8CBC-DF45A22F5F10}"/>
              </a:ext>
            </a:extLst>
          </p:cNvPr>
          <p:cNvGrpSpPr/>
          <p:nvPr/>
        </p:nvGrpSpPr>
        <p:grpSpPr>
          <a:xfrm>
            <a:off x="1791727" y="1889879"/>
            <a:ext cx="3046974" cy="2215991"/>
            <a:chOff x="1791727" y="1889879"/>
            <a:chExt cx="3046974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1" y="1889879"/>
              <a:ext cx="303391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me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919973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2CB43A7-D580-8647-8925-3230F6EBC880}"/>
              </a:ext>
            </a:extLst>
          </p:cNvPr>
          <p:cNvGrpSpPr/>
          <p:nvPr/>
        </p:nvGrpSpPr>
        <p:grpSpPr>
          <a:xfrm>
            <a:off x="5805656" y="1940718"/>
            <a:ext cx="2098166" cy="2215991"/>
            <a:chOff x="4695565" y="1940718"/>
            <a:chExt cx="2098166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4695565" y="2026686"/>
              <a:ext cx="2098166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4741729" y="1940718"/>
              <a:ext cx="1996442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 err="1">
                  <a:latin typeface="Century Gothic" panose="020B0502020202020204" pitchFamily="34" charset="0"/>
                </a:rPr>
                <a:t>sh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5890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95125D0-D1A4-154A-BC95-707837878942}"/>
              </a:ext>
            </a:extLst>
          </p:cNvPr>
          <p:cNvGrpSpPr/>
          <p:nvPr/>
        </p:nvGrpSpPr>
        <p:grpSpPr>
          <a:xfrm>
            <a:off x="1301779" y="1872744"/>
            <a:ext cx="3145900" cy="2215991"/>
            <a:chOff x="1791727" y="1889879"/>
            <a:chExt cx="3145900" cy="22159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AC6FF4-3099-1244-A6AB-157252D87FC6}"/>
                </a:ext>
              </a:extLst>
            </p:cNvPr>
            <p:cNvSpPr txBox="1"/>
            <p:nvPr/>
          </p:nvSpPr>
          <p:spPr>
            <a:xfrm>
              <a:off x="1804790" y="1889879"/>
              <a:ext cx="3132837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she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FBFD5F-18BB-9140-897C-7EEA4BB2DD0B}"/>
                </a:ext>
              </a:extLst>
            </p:cNvPr>
            <p:cNvGrpSpPr/>
            <p:nvPr/>
          </p:nvGrpSpPr>
          <p:grpSpPr>
            <a:xfrm>
              <a:off x="1791727" y="2026686"/>
              <a:ext cx="2916901" cy="2044057"/>
              <a:chOff x="1778667" y="2063931"/>
              <a:chExt cx="2916901" cy="2044057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AE2C9D8-0FE1-1449-B30B-24A655832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2240593-ACD4-B345-97F9-B72423D02A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27DF062-6A00-8540-8F2C-F3C4D281DA6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7E9B2F4-7F12-0B4E-829A-25FB36217C30}"/>
              </a:ext>
            </a:extLst>
          </p:cNvPr>
          <p:cNvGrpSpPr/>
          <p:nvPr/>
        </p:nvGrpSpPr>
        <p:grpSpPr>
          <a:xfrm>
            <a:off x="6202830" y="1854752"/>
            <a:ext cx="1610850" cy="2215991"/>
            <a:chOff x="4617187" y="1867814"/>
            <a:chExt cx="1610850" cy="221599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CB76494-4863-5446-833A-EE327E803724}"/>
                </a:ext>
              </a:extLst>
            </p:cNvPr>
            <p:cNvGrpSpPr/>
            <p:nvPr/>
          </p:nvGrpSpPr>
          <p:grpSpPr>
            <a:xfrm flipH="1">
              <a:off x="4617187" y="2026686"/>
              <a:ext cx="1610850" cy="2044057"/>
              <a:chOff x="1778667" y="2063931"/>
              <a:chExt cx="2916901" cy="2044057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54142D2-3B80-434D-9970-4499364A10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8667" y="209641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8A7128D-D9F8-424C-A529-336316B9C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1730" y="4081861"/>
                <a:ext cx="2903838" cy="0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3A30583-1FBE-7144-8A90-61CC88439E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791730" y="2063931"/>
                <a:ext cx="14712" cy="2044057"/>
              </a:xfrm>
              <a:prstGeom prst="line">
                <a:avLst/>
              </a:prstGeom>
              <a:ln w="76200">
                <a:solidFill>
                  <a:srgbClr val="0133C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3536579-14F1-3241-8847-7BE97319DECA}"/>
                </a:ext>
              </a:extLst>
            </p:cNvPr>
            <p:cNvSpPr txBox="1"/>
            <p:nvPr/>
          </p:nvSpPr>
          <p:spPr>
            <a:xfrm>
              <a:off x="4683629" y="1867814"/>
              <a:ext cx="134463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800" dirty="0">
                  <a:latin typeface="Century Gothic" panose="020B0502020202020204" pitchFamily="34" charset="0"/>
                </a:rPr>
                <a:t>d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922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1030</Words>
  <Application>Microsoft Macintosh PowerPoint</Application>
  <PresentationFormat>On-screen Show (4:3)</PresentationFormat>
  <Paragraphs>106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Lane</dc:creator>
  <cp:lastModifiedBy>Holly Lane</cp:lastModifiedBy>
  <cp:revision>11</cp:revision>
  <dcterms:created xsi:type="dcterms:W3CDTF">2020-04-04T13:03:34Z</dcterms:created>
  <dcterms:modified xsi:type="dcterms:W3CDTF">2020-04-05T18:02:30Z</dcterms:modified>
</cp:coreProperties>
</file>