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579" r:id="rId2"/>
    <p:sldId id="509" r:id="rId3"/>
    <p:sldId id="577" r:id="rId4"/>
    <p:sldId id="583" r:id="rId5"/>
    <p:sldId id="591" r:id="rId6"/>
    <p:sldId id="599" r:id="rId7"/>
    <p:sldId id="590" r:id="rId8"/>
    <p:sldId id="592" r:id="rId9"/>
    <p:sldId id="594" r:id="rId10"/>
    <p:sldId id="578" r:id="rId11"/>
    <p:sldId id="600" r:id="rId12"/>
    <p:sldId id="59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7"/>
    <p:restoredTop sz="71396" autoAdjust="0"/>
  </p:normalViewPr>
  <p:slideViewPr>
    <p:cSldViewPr snapToGrid="0" snapToObjects="1">
      <p:cViewPr varScale="1">
        <p:scale>
          <a:sx n="78" d="100"/>
          <a:sy n="78" d="100"/>
        </p:scale>
        <p:origin x="2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E0211-D16D-5647-A458-3849E986CEC1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BBD70-53E6-E644-8AD0-7A03B9B0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7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ufl.edu/ufli/virtual-teaching/main/instructional-activities/decoding-and-encoding/word-work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heelofnames.com/" TargetMode="External"/><Relationship Id="rId5" Type="http://schemas.openxmlformats.org/officeDocument/2006/relationships/hyperlink" Target="https://education.ufl.edu/ufli/virtual-teaching/main/instructional-activities/decoding-and-encoding/word-lists/" TargetMode="External"/><Relationship Id="rId4" Type="http://schemas.openxmlformats.org/officeDocument/2006/relationships/hyperlink" Target="https://education.ufl.edu/ufli/virtual-teaching/main/instructional-activities/decoding-and-encoding/word-cards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/>
              <a:t>Guided Practice: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/>
              <a:t>U says /ŭ/… your turn </a:t>
            </a:r>
            <a:r>
              <a:rPr lang="en-US" sz="1400" b="0" dirty="0"/>
              <a:t>(students: U says /ŭ/). </a:t>
            </a:r>
            <a:r>
              <a:rPr lang="en-US" sz="1400" b="1" dirty="0"/>
              <a:t>Let’s practice reading some words with /ŭ/ in the middle.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400" dirty="0"/>
            </a:br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79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006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 Sort Template: </a:t>
            </a:r>
            <a:r>
              <a:rPr lang="en-US" dirty="0">
                <a:hlinkClick r:id="rId3"/>
              </a:rPr>
              <a:t>https://education.ufl.edu/ufli/virtual-teaching/main/instructional-activities/decoding-and-encoding/word-work/</a:t>
            </a:r>
            <a:endParaRPr lang="en-US" dirty="0"/>
          </a:p>
          <a:p>
            <a:r>
              <a:rPr lang="en-US" dirty="0"/>
              <a:t>Word Cards: </a:t>
            </a:r>
            <a:r>
              <a:rPr lang="en-US" dirty="0">
                <a:hlinkClick r:id="rId4"/>
              </a:rPr>
              <a:t>https://education.ufl.edu/ufli/virtual-teaching/main/instructional-activities/decoding-and-encoding/word-cards/</a:t>
            </a:r>
            <a:endParaRPr lang="en-US" dirty="0"/>
          </a:p>
          <a:p>
            <a:r>
              <a:rPr lang="en-US" dirty="0"/>
              <a:t>Word Lists: </a:t>
            </a:r>
            <a:r>
              <a:rPr lang="en-US" dirty="0">
                <a:hlinkClick r:id="rId5"/>
              </a:rPr>
              <a:t>https://education.ufl.edu/ufli/virtual-teaching/main/instructional-activities/decoding-and-encoding/word-lists/</a:t>
            </a:r>
            <a:endParaRPr lang="en-US" dirty="0"/>
          </a:p>
          <a:p>
            <a:r>
              <a:rPr lang="en-US" dirty="0"/>
              <a:t>Wheel Resource:  </a:t>
            </a:r>
            <a:r>
              <a:rPr lang="en-US" dirty="0">
                <a:hlinkClick r:id="rId6"/>
              </a:rPr>
              <a:t>https://wheelofnames.com/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2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This is the letter U. U is a vowel. U 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says </a:t>
            </a:r>
            <a:r>
              <a:rPr lang="en-US" sz="1200" b="1" dirty="0"/>
              <a:t>/ŭ/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like in the beginning of the word up.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2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127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letter U can come in the middle of a word, such as the words…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40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nut…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34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sun.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18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127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letter U can also come at the beginning of a word, such as the words…</a:t>
            </a:r>
            <a:endParaRPr lang="en-US" dirty="0"/>
          </a:p>
          <a:p>
            <a:pPr marL="0" marR="0" lvl="0" indent="-127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26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up…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77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us.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9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5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2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5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7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9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0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1629B3-2523-3F46-9C04-EFBAE8653C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997" y="6419722"/>
            <a:ext cx="413065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6B055E-171A-3240-AB03-1BA9F5C87E7F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Grapheme 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6D2515-78AD-2E4B-A013-B77B1DE1DBE6}"/>
              </a:ext>
            </a:extLst>
          </p:cNvPr>
          <p:cNvSpPr/>
          <p:nvPr/>
        </p:nvSpPr>
        <p:spPr>
          <a:xfrm>
            <a:off x="3664610" y="2564962"/>
            <a:ext cx="1814779" cy="172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954027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2DE75D-64D7-4652-9FC2-82CB9C20EE75}"/>
              </a:ext>
            </a:extLst>
          </p:cNvPr>
          <p:cNvSpPr txBox="1"/>
          <p:nvPr/>
        </p:nvSpPr>
        <p:spPr>
          <a:xfrm>
            <a:off x="5181827" y="2741963"/>
            <a:ext cx="1926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cut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4CE684-7FF8-4154-A2D0-C492E1D484FF}"/>
              </a:ext>
            </a:extLst>
          </p:cNvPr>
          <p:cNvSpPr txBox="1"/>
          <p:nvPr/>
        </p:nvSpPr>
        <p:spPr>
          <a:xfrm>
            <a:off x="1924277" y="2741963"/>
            <a:ext cx="192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mud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75B880-3BEA-486B-AA21-8023C29732BA}"/>
              </a:ext>
            </a:extLst>
          </p:cNvPr>
          <p:cNvSpPr txBox="1"/>
          <p:nvPr/>
        </p:nvSpPr>
        <p:spPr>
          <a:xfrm>
            <a:off x="1924278" y="3673978"/>
            <a:ext cx="192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fun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259375-2B93-4DCB-8285-DFAE43B9594C}"/>
              </a:ext>
            </a:extLst>
          </p:cNvPr>
          <p:cNvSpPr txBox="1"/>
          <p:nvPr/>
        </p:nvSpPr>
        <p:spPr>
          <a:xfrm>
            <a:off x="5181825" y="3710130"/>
            <a:ext cx="192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cup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E8F96A-6D7B-0B43-860A-53AC03D30290}"/>
              </a:ext>
            </a:extLst>
          </p:cNvPr>
          <p:cNvSpPr/>
          <p:nvPr/>
        </p:nvSpPr>
        <p:spPr>
          <a:xfrm>
            <a:off x="3664610" y="168172"/>
            <a:ext cx="1814779" cy="1728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C18004-6409-44AD-83F2-83C8C00F8148}"/>
              </a:ext>
            </a:extLst>
          </p:cNvPr>
          <p:cNvSpPr/>
          <p:nvPr/>
        </p:nvSpPr>
        <p:spPr>
          <a:xfrm>
            <a:off x="1924277" y="3710130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EE6194-8B3F-483A-AB33-1D69FB9F1F37}"/>
              </a:ext>
            </a:extLst>
          </p:cNvPr>
          <p:cNvSpPr/>
          <p:nvPr/>
        </p:nvSpPr>
        <p:spPr>
          <a:xfrm>
            <a:off x="1924279" y="2689738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9210F1-3CB1-4D77-87DA-213FB8479F1B}"/>
              </a:ext>
            </a:extLst>
          </p:cNvPr>
          <p:cNvSpPr/>
          <p:nvPr/>
        </p:nvSpPr>
        <p:spPr>
          <a:xfrm>
            <a:off x="5181829" y="3710130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F03EAC-BB38-41C1-B91C-CE02FF76D2B1}"/>
              </a:ext>
            </a:extLst>
          </p:cNvPr>
          <p:cNvSpPr/>
          <p:nvPr/>
        </p:nvSpPr>
        <p:spPr>
          <a:xfrm>
            <a:off x="5181829" y="2689738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6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21AE4-ECB0-0844-B35A-10AB54764055}"/>
              </a:ext>
            </a:extLst>
          </p:cNvPr>
          <p:cNvSpPr txBox="1"/>
          <p:nvPr/>
        </p:nvSpPr>
        <p:spPr>
          <a:xfrm>
            <a:off x="885968" y="2598003"/>
            <a:ext cx="7372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Insert a 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word reading practice activity here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(see next slide for examples). </a:t>
            </a:r>
          </a:p>
        </p:txBody>
      </p:sp>
    </p:spTree>
    <p:extLst>
      <p:ext uri="{BB962C8B-B14F-4D97-AF65-F5344CB8AC3E}">
        <p14:creationId xmlns:p14="http://schemas.microsoft.com/office/powerpoint/2010/main" val="1808267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21AE4-ECB0-0844-B35A-10AB54764055}"/>
              </a:ext>
            </a:extLst>
          </p:cNvPr>
          <p:cNvSpPr txBox="1"/>
          <p:nvPr/>
        </p:nvSpPr>
        <p:spPr>
          <a:xfrm>
            <a:off x="776408" y="242324"/>
            <a:ext cx="759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 examples of practice activities: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6D44A-341A-4023-BDAE-CB356B15B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14" t="13984" r="10086" b="5249"/>
          <a:stretch/>
        </p:blipFill>
        <p:spPr>
          <a:xfrm>
            <a:off x="851823" y="934888"/>
            <a:ext cx="3539359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3F487-89F7-4BAC-A419-B2FADAEADF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42" t="14598" r="10604" b="4788"/>
          <a:stretch/>
        </p:blipFill>
        <p:spPr>
          <a:xfrm>
            <a:off x="4766471" y="943629"/>
            <a:ext cx="3525706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925F1A-1CCC-4511-97DE-64BE6A8F4B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14" t="13984" r="10172" b="5249"/>
          <a:stretch/>
        </p:blipFill>
        <p:spPr>
          <a:xfrm>
            <a:off x="851823" y="3935731"/>
            <a:ext cx="3534273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5BE287-88D6-430A-BEAF-DF46BC3BC8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31" t="10306" r="20948"/>
          <a:stretch/>
        </p:blipFill>
        <p:spPr>
          <a:xfrm>
            <a:off x="4959790" y="3793649"/>
            <a:ext cx="3139068" cy="28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8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Grapheme 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DEC14-1784-3949-85ED-6A7F79315EE1}"/>
              </a:ext>
            </a:extLst>
          </p:cNvPr>
          <p:cNvSpPr txBox="1"/>
          <p:nvPr/>
        </p:nvSpPr>
        <p:spPr>
          <a:xfrm>
            <a:off x="1365663" y="2042556"/>
            <a:ext cx="6768934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Activity:</a:t>
            </a:r>
          </a:p>
          <a:p>
            <a:endParaRPr lang="en-US" sz="105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Introduce the new grapheme and connect it with its corresponding phoneme.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Explain where it might appear in words (beginning, middle or end).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Demonstrate with sample words.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Read new words.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Select practice game and/or words from corresponding word lists or word card files to add for practice.</a:t>
            </a:r>
          </a:p>
        </p:txBody>
      </p:sp>
    </p:spTree>
    <p:extLst>
      <p:ext uri="{BB962C8B-B14F-4D97-AF65-F5344CB8AC3E}">
        <p14:creationId xmlns:p14="http://schemas.microsoft.com/office/powerpoint/2010/main" val="242101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513D33-1C00-9F4D-96F7-54464FF3490E}"/>
              </a:ext>
            </a:extLst>
          </p:cNvPr>
          <p:cNvSpPr/>
          <p:nvPr/>
        </p:nvSpPr>
        <p:spPr>
          <a:xfrm>
            <a:off x="3664610" y="2564962"/>
            <a:ext cx="1814779" cy="172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87154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43AB46C1-8802-B542-85F6-E987358F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079" y="2594643"/>
            <a:ext cx="189143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94947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82CC70C7-D74A-9B4C-9D18-987415F7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320" y="775739"/>
            <a:ext cx="28372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nut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E9E9E556-6949-4BAC-892A-B4E6463F4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079" y="2594643"/>
            <a:ext cx="189143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84917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82CC70C7-D74A-9B4C-9D18-987415F7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320" y="775739"/>
            <a:ext cx="28372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nut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58870A54-F323-4C5E-8031-23CB94274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779549"/>
            <a:ext cx="28372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sun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3997DF70-1457-4D3C-B227-DC445A32C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079" y="2594643"/>
            <a:ext cx="189143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10733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43AB46C1-8802-B542-85F6-E987358F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299" y="2594643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05909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82CC70C7-D74A-9B4C-9D18-987415F7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75739"/>
            <a:ext cx="28829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up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FADE59F4-C5D5-4A4E-8F09-A1B7C5064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299" y="2594643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83106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82CC70C7-D74A-9B4C-9D18-987415F7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75739"/>
            <a:ext cx="28829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up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DAA4DEBB-422F-0D4B-8370-286E2D5CD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452" y="775739"/>
            <a:ext cx="28829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us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FADE59F4-C5D5-4A4E-8F09-A1B7C5064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299" y="2594643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33196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6702</TotalTime>
  <Words>293</Words>
  <Application>Microsoft Macintosh PowerPoint</Application>
  <PresentationFormat>On-screen Show (4:3)</PresentationFormat>
  <Paragraphs>57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Lane</dc:creator>
  <cp:lastModifiedBy>Taksier, Kelley A.</cp:lastModifiedBy>
  <cp:revision>58</cp:revision>
  <dcterms:created xsi:type="dcterms:W3CDTF">2020-03-30T04:40:33Z</dcterms:created>
  <dcterms:modified xsi:type="dcterms:W3CDTF">2020-09-14T16:16:59Z</dcterms:modified>
</cp:coreProperties>
</file>