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579" r:id="rId2"/>
    <p:sldId id="509" r:id="rId3"/>
    <p:sldId id="577" r:id="rId4"/>
    <p:sldId id="590" r:id="rId5"/>
    <p:sldId id="592" r:id="rId6"/>
    <p:sldId id="594" r:id="rId7"/>
    <p:sldId id="583" r:id="rId8"/>
    <p:sldId id="591" r:id="rId9"/>
    <p:sldId id="593" r:id="rId10"/>
    <p:sldId id="578" r:id="rId11"/>
    <p:sldId id="595" r:id="rId12"/>
    <p:sldId id="5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80905" autoAdjust="0"/>
  </p:normalViewPr>
  <p:slideViewPr>
    <p:cSldViewPr snapToGrid="0" snapToObjects="1">
      <p:cViewPr varScale="1">
        <p:scale>
          <a:sx n="90" d="100"/>
          <a:sy n="90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E0211-D16D-5647-A458-3849E986CEC1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BD70-53E6-E644-8AD0-7A03B9B0A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7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ufl.edu/ufli/virtual-teaching/main/instructional-activities/decoding-and-encoding/word-work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heelofnames.com/" TargetMode="External"/><Relationship Id="rId5" Type="http://schemas.openxmlformats.org/officeDocument/2006/relationships/hyperlink" Target="https://education.ufl.edu/ufli/virtual-teaching/main/instructional-activities/decoding-and-encoding/word-lists/" TargetMode="External"/><Relationship Id="rId4" Type="http://schemas.openxmlformats.org/officeDocument/2006/relationships/hyperlink" Target="https://education.ufl.edu/ufli/virtual-teaching/main/instructional-activities/decoding-and-encoding/word-card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3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/>
              <a:t>Guided Practice: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/>
              <a:t>SH says /</a:t>
            </a:r>
            <a:r>
              <a:rPr lang="en-US" sz="1400" b="1" dirty="0" err="1"/>
              <a:t>sh</a:t>
            </a:r>
            <a:r>
              <a:rPr lang="en-US" sz="1400" b="1" dirty="0"/>
              <a:t>/… your turn </a:t>
            </a:r>
            <a:r>
              <a:rPr lang="en-US" sz="1400" b="0" dirty="0"/>
              <a:t>(students: SH says /</a:t>
            </a:r>
            <a:r>
              <a:rPr lang="en-US" sz="1400" b="0" dirty="0" err="1"/>
              <a:t>sh</a:t>
            </a:r>
            <a:r>
              <a:rPr lang="en-US" sz="1400" b="0" dirty="0"/>
              <a:t>/). </a:t>
            </a:r>
            <a:r>
              <a:rPr lang="en-US" sz="1400" b="1" dirty="0"/>
              <a:t>Let’s practice reading some words with /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</a:t>
            </a:r>
            <a:r>
              <a:rPr lang="en-US" sz="1400" b="1" dirty="0"/>
              <a:t>/.</a:t>
            </a:r>
            <a:endParaRPr lang="en-US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1A29D-915E-44CD-AC20-C85277EF71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79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Word Sort Template: </a:t>
            </a:r>
            <a:r>
              <a:rPr lang="en-US" dirty="0">
                <a:hlinkClick r:id="rId3"/>
              </a:rPr>
              <a:t>https://education.ufl.edu/ufli/virtual-teaching/main/instructional-activities/decoding-and-encoding/word-work/</a:t>
            </a:r>
            <a:endParaRPr lang="en-US" dirty="0"/>
          </a:p>
          <a:p>
            <a:r>
              <a:rPr lang="en-US" dirty="0"/>
              <a:t>Word Cards: </a:t>
            </a:r>
            <a:r>
              <a:rPr lang="en-US" dirty="0">
                <a:hlinkClick r:id="rId4"/>
              </a:rPr>
              <a:t>https://education.ufl.edu/ufli/virtual-teaching/main/instructional-activities/decoding-and-encoding/word-cards/</a:t>
            </a:r>
            <a:endParaRPr lang="en-US" dirty="0"/>
          </a:p>
          <a:p>
            <a:r>
              <a:rPr lang="en-US" dirty="0"/>
              <a:t>Word Lists: </a:t>
            </a:r>
            <a:r>
              <a:rPr lang="en-US" dirty="0">
                <a:hlinkClick r:id="rId5"/>
              </a:rPr>
              <a:t>https://education.ufl.edu/ufli/virtual-teaching/main/instructional-activities/decoding-and-encoding/word-lists/</a:t>
            </a:r>
            <a:endParaRPr lang="en-US" dirty="0"/>
          </a:p>
          <a:p>
            <a:r>
              <a:rPr lang="en-US" dirty="0"/>
              <a:t>Wheel Resource:  </a:t>
            </a:r>
            <a:r>
              <a:rPr lang="en-US" dirty="0">
                <a:hlinkClick r:id="rId6"/>
              </a:rPr>
              <a:t>https://wheelofnames.com/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BBD70-53E6-E644-8AD0-7A03B9B0AF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22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3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consonant digraph SH says /</a:t>
            </a:r>
            <a:r>
              <a:rPr lang="en-US" b="1" dirty="0" err="1"/>
              <a:t>sh</a:t>
            </a:r>
            <a:r>
              <a:rPr lang="en-US" b="1" dirty="0"/>
              <a:t>/ </a:t>
            </a: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like in the beginning of the word sheep.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28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 can come at the beginning of a word, such as the words…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ship…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7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shop.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9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SH can also come at the end of a word, such as the words…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4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rush…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2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and wish.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BBD70-53E6-E644-8AD0-7A03B9B0A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0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5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5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9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DBFE9-F6BE-4146-A7DF-DE868723A30C}" type="datetimeFigureOut">
              <a:rPr lang="en-US" smtClean="0"/>
              <a:t>9/14/20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43622-C35B-804E-8136-F8346540D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1629B3-2523-3F46-9C04-EFBAE8653C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997" y="6419722"/>
            <a:ext cx="413065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6B055E-171A-3240-AB03-1BA9F5C87E7F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D2515-78AD-2E4B-A013-B77B1DE1DBE6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2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2DE75D-64D7-4652-9FC2-82CB9C20EE75}"/>
              </a:ext>
            </a:extLst>
          </p:cNvPr>
          <p:cNvSpPr txBox="1"/>
          <p:nvPr/>
        </p:nvSpPr>
        <p:spPr>
          <a:xfrm>
            <a:off x="5181827" y="2741963"/>
            <a:ext cx="192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fish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4CE684-7FF8-4154-A2D0-C492E1D484FF}"/>
              </a:ext>
            </a:extLst>
          </p:cNvPr>
          <p:cNvSpPr txBox="1"/>
          <p:nvPr/>
        </p:nvSpPr>
        <p:spPr>
          <a:xfrm>
            <a:off x="1924277" y="2741963"/>
            <a:ext cx="1926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shot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75B880-3BEA-486B-AA21-8023C29732BA}"/>
              </a:ext>
            </a:extLst>
          </p:cNvPr>
          <p:cNvSpPr txBox="1"/>
          <p:nvPr/>
        </p:nvSpPr>
        <p:spPr>
          <a:xfrm>
            <a:off x="1924278" y="3673978"/>
            <a:ext cx="1926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shin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259375-2B93-4DCB-8285-DFAE43B9594C}"/>
              </a:ext>
            </a:extLst>
          </p:cNvPr>
          <p:cNvSpPr txBox="1"/>
          <p:nvPr/>
        </p:nvSpPr>
        <p:spPr>
          <a:xfrm>
            <a:off x="5181825" y="3710130"/>
            <a:ext cx="19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mash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EE8F96A-6D7B-0B43-860A-53AC03D30290}"/>
              </a:ext>
            </a:extLst>
          </p:cNvPr>
          <p:cNvSpPr/>
          <p:nvPr/>
        </p:nvSpPr>
        <p:spPr>
          <a:xfrm>
            <a:off x="3664610" y="168172"/>
            <a:ext cx="1814779" cy="17280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F52021-8B1B-47B5-8119-A716CB50455B}"/>
              </a:ext>
            </a:extLst>
          </p:cNvPr>
          <p:cNvSpPr/>
          <p:nvPr/>
        </p:nvSpPr>
        <p:spPr>
          <a:xfrm>
            <a:off x="1924277" y="3647865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671AAD-E765-4AB5-9726-9474A9AF7E7E}"/>
              </a:ext>
            </a:extLst>
          </p:cNvPr>
          <p:cNvSpPr/>
          <p:nvPr/>
        </p:nvSpPr>
        <p:spPr>
          <a:xfrm>
            <a:off x="1924277" y="2619684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2F5213-8160-4E54-80A9-D644EE0526C7}"/>
              </a:ext>
            </a:extLst>
          </p:cNvPr>
          <p:cNvSpPr/>
          <p:nvPr/>
        </p:nvSpPr>
        <p:spPr>
          <a:xfrm>
            <a:off x="5181824" y="3647865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1AE88B-B671-46DE-87A7-A3D1CF3F4B5A}"/>
              </a:ext>
            </a:extLst>
          </p:cNvPr>
          <p:cNvSpPr/>
          <p:nvPr/>
        </p:nvSpPr>
        <p:spPr>
          <a:xfrm>
            <a:off x="5181822" y="2618108"/>
            <a:ext cx="1926336" cy="698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885968" y="2598003"/>
            <a:ext cx="7372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Insert a </a:t>
            </a: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word reading practice activity 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entury Gothic" panose="020B0502020202020204" pitchFamily="34" charset="0"/>
              </a:rPr>
              <a:t>(see next slide for examples). </a:t>
            </a:r>
          </a:p>
        </p:txBody>
      </p:sp>
    </p:spTree>
    <p:extLst>
      <p:ext uri="{BB962C8B-B14F-4D97-AF65-F5344CB8AC3E}">
        <p14:creationId xmlns:p14="http://schemas.microsoft.com/office/powerpoint/2010/main" val="180826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A21AE4-ECB0-0844-B35A-10AB54764055}"/>
              </a:ext>
            </a:extLst>
          </p:cNvPr>
          <p:cNvSpPr txBox="1"/>
          <p:nvPr/>
        </p:nvSpPr>
        <p:spPr>
          <a:xfrm>
            <a:off x="776408" y="242324"/>
            <a:ext cx="759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Some examples of practice activities: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26D44A-341A-4023-BDAE-CB356B15B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14" t="13984" r="10086" b="5249"/>
          <a:stretch/>
        </p:blipFill>
        <p:spPr>
          <a:xfrm>
            <a:off x="851823" y="934888"/>
            <a:ext cx="3539359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3F487-89F7-4BAC-A419-B2FADAEAD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42" t="14598" r="10604" b="4788"/>
          <a:stretch/>
        </p:blipFill>
        <p:spPr>
          <a:xfrm>
            <a:off x="4766471" y="943629"/>
            <a:ext cx="3525706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925F1A-1CCC-4511-97DE-64BE6A8F4B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14" t="13984" r="10172" b="5249"/>
          <a:stretch/>
        </p:blipFill>
        <p:spPr>
          <a:xfrm>
            <a:off x="851823" y="3935731"/>
            <a:ext cx="3534273" cy="2679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5BE287-88D6-430A-BEAF-DF46BC3BC8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31" t="10306" r="20948"/>
          <a:stretch/>
        </p:blipFill>
        <p:spPr>
          <a:xfrm>
            <a:off x="4959790" y="3793649"/>
            <a:ext cx="3139068" cy="28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Grapheme 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DEC14-1784-3949-85ED-6A7F79315EE1}"/>
              </a:ext>
            </a:extLst>
          </p:cNvPr>
          <p:cNvSpPr txBox="1"/>
          <p:nvPr/>
        </p:nvSpPr>
        <p:spPr>
          <a:xfrm>
            <a:off x="1365663" y="2042556"/>
            <a:ext cx="6768934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Activity:</a:t>
            </a:r>
          </a:p>
          <a:p>
            <a:endParaRPr lang="en-US" sz="1050" dirty="0"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Introduce the new grapheme and connect it with its corresponding phoneme.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Explain where it might appear in words (beginning, middle or end).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Demonstrate with sample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Read new words.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Select practice game and/or words from corresponding word lists or word card files to add for practice.</a:t>
            </a:r>
          </a:p>
        </p:txBody>
      </p:sp>
    </p:spTree>
    <p:extLst>
      <p:ext uri="{BB962C8B-B14F-4D97-AF65-F5344CB8AC3E}">
        <p14:creationId xmlns:p14="http://schemas.microsoft.com/office/powerpoint/2010/main" val="242101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513D33-1C00-9F4D-96F7-54464FF3490E}"/>
              </a:ext>
            </a:extLst>
          </p:cNvPr>
          <p:cNvSpPr/>
          <p:nvPr/>
        </p:nvSpPr>
        <p:spPr>
          <a:xfrm>
            <a:off x="3664610" y="2564962"/>
            <a:ext cx="1814779" cy="1728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sh</a:t>
            </a:r>
            <a:endParaRPr lang="en-US" sz="8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594643"/>
            <a:ext cx="18925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sh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9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C3027749-1F51-4358-82D0-9F39092A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594643"/>
            <a:ext cx="18925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sh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21">
            <a:extLst>
              <a:ext uri="{FF2B5EF4-FFF2-40B4-BE49-F238E27FC236}">
                <a16:creationId xmlns:a16="http://schemas.microsoft.com/office/drawing/2014/main" id="{AD65AA3C-A424-4530-967C-89B9E62C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386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ship</a:t>
            </a:r>
          </a:p>
        </p:txBody>
      </p:sp>
    </p:spTree>
    <p:extLst>
      <p:ext uri="{BB962C8B-B14F-4D97-AF65-F5344CB8AC3E}">
        <p14:creationId xmlns:p14="http://schemas.microsoft.com/office/powerpoint/2010/main" val="383106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1">
            <a:extLst>
              <a:ext uri="{FF2B5EF4-FFF2-40B4-BE49-F238E27FC236}">
                <a16:creationId xmlns:a16="http://schemas.microsoft.com/office/drawing/2014/main" id="{82CC70C7-D74A-9B4C-9D18-987415F7B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386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ship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DAA4DEBB-422F-0D4B-8370-286E2D5C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4772" y="775739"/>
            <a:ext cx="28829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shop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7AFD3291-1C33-41E4-A88D-EDE0F518E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130" y="2594643"/>
            <a:ext cx="189259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sh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9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>
            <a:extLst>
              <a:ext uri="{FF2B5EF4-FFF2-40B4-BE49-F238E27FC236}">
                <a16:creationId xmlns:a16="http://schemas.microsoft.com/office/drawing/2014/main" id="{43AB46C1-8802-B542-85F6-E987358F4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0" y="259464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sh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1">
            <a:extLst>
              <a:ext uri="{FF2B5EF4-FFF2-40B4-BE49-F238E27FC236}">
                <a16:creationId xmlns:a16="http://schemas.microsoft.com/office/drawing/2014/main" id="{E1EF5617-FA31-4C06-A9E0-9D08EC92F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0" y="259464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sh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68A6396A-D7EA-499B-8130-E1EC089E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39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rush</a:t>
            </a:r>
          </a:p>
        </p:txBody>
      </p:sp>
    </p:spTree>
    <p:extLst>
      <p:ext uri="{BB962C8B-B14F-4D97-AF65-F5344CB8AC3E}">
        <p14:creationId xmlns:p14="http://schemas.microsoft.com/office/powerpoint/2010/main" val="1849173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1">
            <a:extLst>
              <a:ext uri="{FF2B5EF4-FFF2-40B4-BE49-F238E27FC236}">
                <a16:creationId xmlns:a16="http://schemas.microsoft.com/office/drawing/2014/main" id="{58870A54-F323-4C5E-8031-23CB94274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915" y="779549"/>
            <a:ext cx="257761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wish</a:t>
            </a:r>
          </a:p>
        </p:txBody>
      </p:sp>
      <p:sp>
        <p:nvSpPr>
          <p:cNvPr id="5" name="TextBox 21">
            <a:extLst>
              <a:ext uri="{FF2B5EF4-FFF2-40B4-BE49-F238E27FC236}">
                <a16:creationId xmlns:a16="http://schemas.microsoft.com/office/drawing/2014/main" id="{549B0A11-B9B8-4CF0-A44F-CAA798E42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070" y="2594643"/>
            <a:ext cx="189259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latin typeface="Century Gothic" panose="020B0502020202020204" pitchFamily="34" charset="0"/>
              </a:rPr>
              <a:t>sh</a:t>
            </a:r>
            <a:endParaRPr lang="en-US" altLang="en-US" sz="88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822C72D1-1853-472B-84DF-EAEFCC63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" y="775739"/>
            <a:ext cx="239976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rush</a:t>
            </a:r>
          </a:p>
        </p:txBody>
      </p:sp>
    </p:spTree>
    <p:extLst>
      <p:ext uri="{BB962C8B-B14F-4D97-AF65-F5344CB8AC3E}">
        <p14:creationId xmlns:p14="http://schemas.microsoft.com/office/powerpoint/2010/main" val="383201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6599</TotalTime>
  <Words>277</Words>
  <Application>Microsoft Macintosh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Taksier, Kelley A.</cp:lastModifiedBy>
  <cp:revision>37</cp:revision>
  <dcterms:created xsi:type="dcterms:W3CDTF">2020-03-30T04:40:33Z</dcterms:created>
  <dcterms:modified xsi:type="dcterms:W3CDTF">2020-09-14T16:18:27Z</dcterms:modified>
</cp:coreProperties>
</file>