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579" r:id="rId2"/>
    <p:sldId id="509" r:id="rId3"/>
    <p:sldId id="577" r:id="rId4"/>
    <p:sldId id="584" r:id="rId5"/>
    <p:sldId id="587" r:id="rId6"/>
    <p:sldId id="588" r:id="rId7"/>
    <p:sldId id="578" r:id="rId8"/>
    <p:sldId id="600" r:id="rId9"/>
    <p:sldId id="59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7"/>
    <p:restoredTop sz="84656"/>
  </p:normalViewPr>
  <p:slideViewPr>
    <p:cSldViewPr snapToGrid="0" snapToObjects="1">
      <p:cViewPr varScale="1">
        <p:scale>
          <a:sx n="95" d="100"/>
          <a:sy n="95" d="100"/>
        </p:scale>
        <p:origin x="2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E0211-D16D-5647-A458-3849E986CEC1}" type="datetimeFigureOut">
              <a:rPr lang="en-US" smtClean="0"/>
              <a:t>9/14/20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BBD70-53E6-E644-8AD0-7A03B9B0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7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ufl.edu/ufli/virtual-teaching/main/instructional-activities/decoding-and-encoding/word-work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heelofnames.com/" TargetMode="External"/><Relationship Id="rId5" Type="http://schemas.openxmlformats.org/officeDocument/2006/relationships/hyperlink" Target="https://education.ufl.edu/ufli/virtual-teaching/main/instructional-activities/decoding-and-encoding/word-lists/" TargetMode="External"/><Relationship Id="rId4" Type="http://schemas.openxmlformats.org/officeDocument/2006/relationships/hyperlink" Target="https://education.ufl.edu/ufli/virtual-teaching/main/instructional-activities/decoding-and-encoding/word-cards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73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03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vowel team AY makes the long /ā/ sound.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28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-127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AI always comes at the end of a word, such as the words…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58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04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effectLst/>
                <a:latin typeface="Arial" panose="020B0604020202020204" pitchFamily="34" charset="0"/>
              </a:rPr>
              <a:t>and say.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16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/>
              <a:t>Guided Practice: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/>
              <a:t>AY says </a:t>
            </a:r>
            <a:r>
              <a:rPr lang="en-US" sz="14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/ā/</a:t>
            </a:r>
            <a:r>
              <a:rPr lang="en-US" sz="1400" b="1" dirty="0"/>
              <a:t>… your turn </a:t>
            </a:r>
            <a:r>
              <a:rPr lang="en-US" sz="1400" b="0" dirty="0"/>
              <a:t>(students: AY says /ā/). </a:t>
            </a:r>
            <a:r>
              <a:rPr lang="en-US" sz="1400" b="1" dirty="0"/>
              <a:t>Let’s practice reading some words with AY </a:t>
            </a:r>
            <a:r>
              <a:rPr lang="en-US" sz="14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/ā/.</a:t>
            </a:r>
            <a:endParaRPr lang="en-US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A29D-915E-44CD-AC20-C85277EF71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79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BBD70-53E6-E644-8AD0-7A03B9B0A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006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Word Sort Template: </a:t>
            </a:r>
            <a:r>
              <a:rPr lang="en-US" dirty="0">
                <a:hlinkClick r:id="rId3"/>
              </a:rPr>
              <a:t>https://education.ufl.edu/ufli/virtual-teaching/main/instructional-activities/decoding-and-encoding/word-work/</a:t>
            </a:r>
            <a:endParaRPr lang="en-US" dirty="0"/>
          </a:p>
          <a:p>
            <a:r>
              <a:rPr lang="en-US" dirty="0"/>
              <a:t>Word Cards: </a:t>
            </a:r>
            <a:r>
              <a:rPr lang="en-US" dirty="0">
                <a:hlinkClick r:id="rId4"/>
              </a:rPr>
              <a:t>https://education.ufl.edu/ufli/virtual-teaching/main/instructional-activities/decoding-and-encoding/word-cards/</a:t>
            </a:r>
            <a:endParaRPr lang="en-US" dirty="0"/>
          </a:p>
          <a:p>
            <a:r>
              <a:rPr lang="en-US" dirty="0"/>
              <a:t>Word Lists: </a:t>
            </a:r>
            <a:r>
              <a:rPr lang="en-US" dirty="0">
                <a:hlinkClick r:id="rId5"/>
              </a:rPr>
              <a:t>https://education.ufl.edu/ufli/virtual-teaching/main/instructional-activities/decoding-and-encoding/word-lists/</a:t>
            </a:r>
            <a:endParaRPr lang="en-US" dirty="0"/>
          </a:p>
          <a:p>
            <a:r>
              <a:rPr lang="en-US" dirty="0"/>
              <a:t>Wheel Resource:  </a:t>
            </a:r>
            <a:r>
              <a:rPr lang="en-US" dirty="0">
                <a:hlinkClick r:id="rId6"/>
              </a:rPr>
              <a:t>https://wheelofnames.com/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BBD70-53E6-E644-8AD0-7A03B9B0A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2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5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2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2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5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7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7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9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0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1629B3-2523-3F46-9C04-EFBAE8653C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997" y="6419722"/>
            <a:ext cx="413065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A6B055E-171A-3240-AB03-1BA9F5C87E7F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Grapheme 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6D2515-78AD-2E4B-A013-B77B1DE1DBE6}"/>
              </a:ext>
            </a:extLst>
          </p:cNvPr>
          <p:cNvSpPr/>
          <p:nvPr/>
        </p:nvSpPr>
        <p:spPr>
          <a:xfrm>
            <a:off x="3664610" y="2564962"/>
            <a:ext cx="1814779" cy="1728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ay</a:t>
            </a:r>
          </a:p>
        </p:txBody>
      </p:sp>
    </p:spTree>
    <p:extLst>
      <p:ext uri="{BB962C8B-B14F-4D97-AF65-F5344CB8AC3E}">
        <p14:creationId xmlns:p14="http://schemas.microsoft.com/office/powerpoint/2010/main" val="954027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Grapheme 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DEC14-1784-3949-85ED-6A7F79315EE1}"/>
              </a:ext>
            </a:extLst>
          </p:cNvPr>
          <p:cNvSpPr txBox="1"/>
          <p:nvPr/>
        </p:nvSpPr>
        <p:spPr>
          <a:xfrm>
            <a:off x="1365663" y="2042556"/>
            <a:ext cx="6768934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Activity:</a:t>
            </a:r>
          </a:p>
          <a:p>
            <a:endParaRPr lang="en-US" sz="105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Introduce the new grapheme and connect it with its corresponding phoneme.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Explain where it might appear in words (beginning, middle or end).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Demonstrate with sample words.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Read new words.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Select practice game and/or words from corresponding word lists or word card files to add for practice.</a:t>
            </a:r>
          </a:p>
        </p:txBody>
      </p:sp>
    </p:spTree>
    <p:extLst>
      <p:ext uri="{BB962C8B-B14F-4D97-AF65-F5344CB8AC3E}">
        <p14:creationId xmlns:p14="http://schemas.microsoft.com/office/powerpoint/2010/main" val="242101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513D33-1C00-9F4D-96F7-54464FF3490E}"/>
              </a:ext>
            </a:extLst>
          </p:cNvPr>
          <p:cNvSpPr/>
          <p:nvPr/>
        </p:nvSpPr>
        <p:spPr>
          <a:xfrm>
            <a:off x="3664610" y="2564962"/>
            <a:ext cx="1814779" cy="1728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ay</a:t>
            </a:r>
          </a:p>
        </p:txBody>
      </p:sp>
    </p:spTree>
    <p:extLst>
      <p:ext uri="{BB962C8B-B14F-4D97-AF65-F5344CB8AC3E}">
        <p14:creationId xmlns:p14="http://schemas.microsoft.com/office/powerpoint/2010/main" val="387154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B7F777C1-BE8B-0744-B0D4-DCDC45C61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1713" y="2607573"/>
            <a:ext cx="188196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ay</a:t>
            </a:r>
          </a:p>
        </p:txBody>
      </p:sp>
    </p:spTree>
    <p:extLst>
      <p:ext uri="{BB962C8B-B14F-4D97-AF65-F5344CB8AC3E}">
        <p14:creationId xmlns:p14="http://schemas.microsoft.com/office/powerpoint/2010/main" val="26760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D1C53325-40B7-46E5-9107-757BAD00C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1713" y="2607573"/>
            <a:ext cx="188196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ay</a:t>
            </a:r>
          </a:p>
        </p:txBody>
      </p:sp>
      <p:sp>
        <p:nvSpPr>
          <p:cNvPr id="2" name="TextBox 21">
            <a:extLst>
              <a:ext uri="{FF2B5EF4-FFF2-40B4-BE49-F238E27FC236}">
                <a16:creationId xmlns:a16="http://schemas.microsoft.com/office/drawing/2014/main" id="{46A1AE75-0508-4CFF-B020-45063C428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91" y="775739"/>
            <a:ext cx="272293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may</a:t>
            </a:r>
          </a:p>
        </p:txBody>
      </p:sp>
    </p:spTree>
    <p:extLst>
      <p:ext uri="{BB962C8B-B14F-4D97-AF65-F5344CB8AC3E}">
        <p14:creationId xmlns:p14="http://schemas.microsoft.com/office/powerpoint/2010/main" val="3513483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1">
            <a:extLst>
              <a:ext uri="{FF2B5EF4-FFF2-40B4-BE49-F238E27FC236}">
                <a16:creationId xmlns:a16="http://schemas.microsoft.com/office/drawing/2014/main" id="{41CE86BE-3235-489B-AA06-FEF0662ED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1713" y="2607573"/>
            <a:ext cx="188196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ay</a:t>
            </a:r>
          </a:p>
        </p:txBody>
      </p:sp>
      <p:sp>
        <p:nvSpPr>
          <p:cNvPr id="2" name="TextBox 21">
            <a:extLst>
              <a:ext uri="{FF2B5EF4-FFF2-40B4-BE49-F238E27FC236}">
                <a16:creationId xmlns:a16="http://schemas.microsoft.com/office/drawing/2014/main" id="{1CF08501-2FBD-4E3C-BE45-9E5A15E91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91" y="775739"/>
            <a:ext cx="272293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may</a:t>
            </a:r>
          </a:p>
        </p:txBody>
      </p:sp>
      <p:sp>
        <p:nvSpPr>
          <p:cNvPr id="3" name="TextBox 21">
            <a:extLst>
              <a:ext uri="{FF2B5EF4-FFF2-40B4-BE49-F238E27FC236}">
                <a16:creationId xmlns:a16="http://schemas.microsoft.com/office/drawing/2014/main" id="{49100D11-BFE4-4C52-B7D4-48705379A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3033" y="775739"/>
            <a:ext cx="22604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say</a:t>
            </a:r>
          </a:p>
        </p:txBody>
      </p:sp>
    </p:spTree>
    <p:extLst>
      <p:ext uri="{BB962C8B-B14F-4D97-AF65-F5344CB8AC3E}">
        <p14:creationId xmlns:p14="http://schemas.microsoft.com/office/powerpoint/2010/main" val="3603049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2DE75D-64D7-4652-9FC2-82CB9C20EE75}"/>
              </a:ext>
            </a:extLst>
          </p:cNvPr>
          <p:cNvSpPr txBox="1"/>
          <p:nvPr/>
        </p:nvSpPr>
        <p:spPr>
          <a:xfrm>
            <a:off x="5479389" y="2741963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play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4CE684-7FF8-4154-A2D0-C492E1D484FF}"/>
              </a:ext>
            </a:extLst>
          </p:cNvPr>
          <p:cNvSpPr txBox="1"/>
          <p:nvPr/>
        </p:nvSpPr>
        <p:spPr>
          <a:xfrm>
            <a:off x="2221839" y="2741963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way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75B880-3BEA-486B-AA21-8023C29732BA}"/>
              </a:ext>
            </a:extLst>
          </p:cNvPr>
          <p:cNvSpPr txBox="1"/>
          <p:nvPr/>
        </p:nvSpPr>
        <p:spPr>
          <a:xfrm>
            <a:off x="2221838" y="3673978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ray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259375-2B93-4DCB-8285-DFAE43B9594C}"/>
              </a:ext>
            </a:extLst>
          </p:cNvPr>
          <p:cNvSpPr txBox="1"/>
          <p:nvPr/>
        </p:nvSpPr>
        <p:spPr>
          <a:xfrm>
            <a:off x="5479389" y="3710130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stay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EE8F96A-6D7B-0B43-860A-53AC03D30290}"/>
              </a:ext>
            </a:extLst>
          </p:cNvPr>
          <p:cNvSpPr/>
          <p:nvPr/>
        </p:nvSpPr>
        <p:spPr>
          <a:xfrm>
            <a:off x="3664610" y="168172"/>
            <a:ext cx="1814779" cy="1728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5183EC-E46F-485F-85C3-B011E1E2E7BE}"/>
              </a:ext>
            </a:extLst>
          </p:cNvPr>
          <p:cNvSpPr/>
          <p:nvPr/>
        </p:nvSpPr>
        <p:spPr>
          <a:xfrm>
            <a:off x="2073057" y="3795937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E90433-356F-4A62-A18D-17DA2D256743}"/>
              </a:ext>
            </a:extLst>
          </p:cNvPr>
          <p:cNvSpPr/>
          <p:nvPr/>
        </p:nvSpPr>
        <p:spPr>
          <a:xfrm>
            <a:off x="2073057" y="2686992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FB907D-9BDD-4432-9E05-7F33E415FB14}"/>
              </a:ext>
            </a:extLst>
          </p:cNvPr>
          <p:cNvSpPr/>
          <p:nvPr/>
        </p:nvSpPr>
        <p:spPr>
          <a:xfrm>
            <a:off x="5479389" y="3795937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0F284D-891D-4E9A-B83F-362C1B98855B}"/>
              </a:ext>
            </a:extLst>
          </p:cNvPr>
          <p:cNvSpPr/>
          <p:nvPr/>
        </p:nvSpPr>
        <p:spPr>
          <a:xfrm>
            <a:off x="5479389" y="2689738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60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A21AE4-ECB0-0844-B35A-10AB54764055}"/>
              </a:ext>
            </a:extLst>
          </p:cNvPr>
          <p:cNvSpPr txBox="1"/>
          <p:nvPr/>
        </p:nvSpPr>
        <p:spPr>
          <a:xfrm>
            <a:off x="885968" y="2598003"/>
            <a:ext cx="7372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Insert a word reading practice activity here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(see next slide for examples). </a:t>
            </a:r>
          </a:p>
        </p:txBody>
      </p:sp>
    </p:spTree>
    <p:extLst>
      <p:ext uri="{BB962C8B-B14F-4D97-AF65-F5344CB8AC3E}">
        <p14:creationId xmlns:p14="http://schemas.microsoft.com/office/powerpoint/2010/main" val="1808267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A21AE4-ECB0-0844-B35A-10AB54764055}"/>
              </a:ext>
            </a:extLst>
          </p:cNvPr>
          <p:cNvSpPr txBox="1"/>
          <p:nvPr/>
        </p:nvSpPr>
        <p:spPr>
          <a:xfrm>
            <a:off x="776408" y="242324"/>
            <a:ext cx="7591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 examples of practice activities: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26D44A-341A-4023-BDAE-CB356B15B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14" t="13984" r="10086" b="5249"/>
          <a:stretch/>
        </p:blipFill>
        <p:spPr>
          <a:xfrm>
            <a:off x="851823" y="934888"/>
            <a:ext cx="3539359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53F487-89F7-4BAC-A419-B2FADAEADF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42" t="14598" r="10604" b="4788"/>
          <a:stretch/>
        </p:blipFill>
        <p:spPr>
          <a:xfrm>
            <a:off x="4766471" y="943629"/>
            <a:ext cx="3525706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925F1A-1CCC-4511-97DE-64BE6A8F4B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14" t="13984" r="10172" b="5249"/>
          <a:stretch/>
        </p:blipFill>
        <p:spPr>
          <a:xfrm>
            <a:off x="851823" y="3935731"/>
            <a:ext cx="3534273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5BE287-88D6-430A-BEAF-DF46BC3BC8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31" t="10306" r="20948"/>
          <a:stretch/>
        </p:blipFill>
        <p:spPr>
          <a:xfrm>
            <a:off x="4959790" y="3793649"/>
            <a:ext cx="3139068" cy="282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86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6502</TotalTime>
  <Words>242</Words>
  <Application>Microsoft Macintosh PowerPoint</Application>
  <PresentationFormat>On-screen Show (4:3)</PresentationFormat>
  <Paragraphs>44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Lane</dc:creator>
  <cp:lastModifiedBy>Taksier, Kelley A.</cp:lastModifiedBy>
  <cp:revision>23</cp:revision>
  <dcterms:created xsi:type="dcterms:W3CDTF">2020-03-30T04:40:33Z</dcterms:created>
  <dcterms:modified xsi:type="dcterms:W3CDTF">2020-09-14T18:24:58Z</dcterms:modified>
</cp:coreProperties>
</file>