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503" r:id="rId2"/>
    <p:sldId id="501" r:id="rId3"/>
    <p:sldId id="502" r:id="rId4"/>
    <p:sldId id="499" r:id="rId5"/>
    <p:sldId id="50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09C"/>
    <a:srgbClr val="E9E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15" autoAdjust="0"/>
    <p:restoredTop sz="91779" autoAdjust="0"/>
  </p:normalViewPr>
  <p:slideViewPr>
    <p:cSldViewPr snapToGrid="0">
      <p:cViewPr varScale="1">
        <p:scale>
          <a:sx n="143" d="100"/>
          <a:sy n="143" d="100"/>
        </p:scale>
        <p:origin x="21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480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0E1C4F-BEFB-4160-BF20-5C88C5E230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21369-2244-486E-AABA-A750317267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6B4B5-172F-4F67-96CB-788D5226D453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CE7F3-F985-45C6-BDCD-0D1D569F7F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BD7D3-79B8-401A-9CB7-68D8A47285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A30BF-E81C-409D-8629-C60A3B6DD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28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64283-DA2B-493B-8134-B8CD2F7D9502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A29D-915E-44CD-AC20-C85277EF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5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dwi.ufl.edu/op.n/file/cbhd8xmn9i4ctf7i/embed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esearch.dwi.ufl.edu/op.n/file/gc8nkxns914enc7d/embed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2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Beginner Word Work Mat - </a:t>
            </a:r>
            <a:r>
              <a:rPr lang="en-US" dirty="0">
                <a:hlinkClick r:id="rId3"/>
              </a:rPr>
              <a:t>https://research.dwi.ufl.edu/op.n/file/cbhd8xmn9i4ctf7i/embed</a:t>
            </a:r>
            <a:endParaRPr lang="en-US" dirty="0"/>
          </a:p>
          <a:p>
            <a:endParaRPr lang="en-US" dirty="0"/>
          </a:p>
          <a:p>
            <a:r>
              <a:rPr lang="en-US" dirty="0"/>
              <a:t>Intermediate Word Work Mat - </a:t>
            </a:r>
            <a:r>
              <a:rPr lang="en-US" dirty="0">
                <a:hlinkClick r:id="rId4"/>
              </a:rPr>
              <a:t>https://research.dwi.ufl.edu/op.n/file/gc8nkxns914enc7d/embed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2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1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9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6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5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3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0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4/29/20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4/29/20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3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9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8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D055-4131-46FC-9BC1-F713FA5FBCCA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7B33B4-81D2-5348-A113-EA5EDD10F2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218" y="6374391"/>
            <a:ext cx="41306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3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research.dwi.ufl.edu/op.n/file/cbhd8xmn9i4ctf7i/embed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search.dwi.ufl.edu/op.n/file/gc8nkxns914enc7d/embed?fbclid=IwAR1OiYiB6fERCg-3wSWOPc0QZh4cmzyZ7wdO7f__fU2c4trzyanvj1xebko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hyperlink" Target="https://research.dwi.ufl.edu/op.n/file/cbhd8xmn9i4ctf7i/emb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hyperlink" Target="https://research.dwi.ufl.edu/op.n/file/gc8nkxns914enc7d/embed?fbclid=IwAR1OiYiB6fERCg-3wSWOPc0QZh4cmzyZ7wdO7f__fU2c4trzyanvj1xebko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636862-4D59-C741-86C2-CFA0AB863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2" t="15142"/>
          <a:stretch/>
        </p:blipFill>
        <p:spPr>
          <a:xfrm>
            <a:off x="1203838" y="1969476"/>
            <a:ext cx="6736323" cy="32850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0DD0D92-FFE9-634D-869F-3B38294FB7BB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Word Work Mat</a:t>
            </a:r>
          </a:p>
        </p:txBody>
      </p:sp>
    </p:spTree>
    <p:extLst>
      <p:ext uri="{BB962C8B-B14F-4D97-AF65-F5344CB8AC3E}">
        <p14:creationId xmlns:p14="http://schemas.microsoft.com/office/powerpoint/2010/main" val="405313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287465-C2E2-B44E-85CA-53BF19E9515A}"/>
              </a:ext>
            </a:extLst>
          </p:cNvPr>
          <p:cNvSpPr txBox="1"/>
          <p:nvPr/>
        </p:nvSpPr>
        <p:spPr>
          <a:xfrm>
            <a:off x="945789" y="1779899"/>
            <a:ext cx="7252421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Activity:</a:t>
            </a:r>
          </a:p>
          <a:p>
            <a:endParaRPr lang="en-US" sz="105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Click the link or scan the QR code to reach the online Word Work Mat option of your choice (Beginner or Intermediate).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The Beginner Word Work Mat includes only the alphabet.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The Intermediate Word Work Mat includes the alphabet and other common graphemes.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Ask students to identify which tiles need to be moved to spell each word provided.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For beginning decoders, you’ll just want to move one letter/grapheme tile at a time, but for more advanced students, you may want to clear all the letters and start with an entirely new word each time.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B6F3D3-BBBC-C54B-9502-E80A384B80DE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Word Work Mat</a:t>
            </a:r>
          </a:p>
        </p:txBody>
      </p:sp>
    </p:spTree>
    <p:extLst>
      <p:ext uri="{BB962C8B-B14F-4D97-AF65-F5344CB8AC3E}">
        <p14:creationId xmlns:p14="http://schemas.microsoft.com/office/powerpoint/2010/main" val="234663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6B74FA-B168-A842-A6FA-1E9CCFC58CEA}"/>
              </a:ext>
            </a:extLst>
          </p:cNvPr>
          <p:cNvSpPr txBox="1"/>
          <p:nvPr/>
        </p:nvSpPr>
        <p:spPr>
          <a:xfrm>
            <a:off x="0" y="43933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Word Work Mat – Beginner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790D3-1568-974C-B87E-59AE88D74724}"/>
              </a:ext>
            </a:extLst>
          </p:cNvPr>
          <p:cNvSpPr txBox="1"/>
          <p:nvPr/>
        </p:nvSpPr>
        <p:spPr>
          <a:xfrm>
            <a:off x="0" y="231859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  <a:hlinkClick r:id="rId3"/>
              </a:rPr>
              <a:t>research.dwi.ufl.edu/op.n/file/cbhd8xmn9i4ctf7i/embed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02CBB8-EEA5-8641-A92C-53556466A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" t="4318" r="4915" b="3120"/>
          <a:stretch/>
        </p:blipFill>
        <p:spPr bwMode="auto">
          <a:xfrm>
            <a:off x="5181601" y="900997"/>
            <a:ext cx="1298205" cy="132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751776-FB81-9442-828A-DBD1700C15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44" t="15141" r="4902" b="9191"/>
          <a:stretch/>
        </p:blipFill>
        <p:spPr>
          <a:xfrm>
            <a:off x="2672083" y="976920"/>
            <a:ext cx="2388205" cy="11649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9C75AF-E3D9-DC48-B521-98943AD8F0A4}"/>
              </a:ext>
            </a:extLst>
          </p:cNvPr>
          <p:cNvSpPr txBox="1"/>
          <p:nvPr/>
        </p:nvSpPr>
        <p:spPr>
          <a:xfrm>
            <a:off x="2" y="3872987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Word Work Mat – Intermediate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BB69D-E432-7B4C-B572-A41999CE5E85}"/>
              </a:ext>
            </a:extLst>
          </p:cNvPr>
          <p:cNvSpPr txBox="1"/>
          <p:nvPr/>
        </p:nvSpPr>
        <p:spPr>
          <a:xfrm>
            <a:off x="0" y="5768762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  <a:hlinkClick r:id="rId6"/>
              </a:rPr>
              <a:t>research.dwi.ufl.edu/</a:t>
            </a:r>
            <a:r>
              <a:rPr lang="en-US" sz="2000" b="1" dirty="0" err="1">
                <a:latin typeface="Century Gothic" panose="020B0502020202020204" pitchFamily="34" charset="0"/>
                <a:hlinkClick r:id="rId6"/>
              </a:rPr>
              <a:t>op.n</a:t>
            </a:r>
            <a:r>
              <a:rPr lang="en-US" sz="2000" b="1" dirty="0">
                <a:latin typeface="Century Gothic" panose="020B0502020202020204" pitchFamily="34" charset="0"/>
                <a:hlinkClick r:id="rId6"/>
              </a:rPr>
              <a:t>/file/gc8nkxns914enc7d/embed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FE8589-6C0F-C84B-A166-C5CEF9929B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606" t="25772" r="33809" b="24414"/>
          <a:stretch/>
        </p:blipFill>
        <p:spPr>
          <a:xfrm>
            <a:off x="5019512" y="4317085"/>
            <a:ext cx="1277768" cy="1399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045119-4812-2949-BC01-532819047FA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82" t="15142"/>
          <a:stretch/>
        </p:blipFill>
        <p:spPr>
          <a:xfrm>
            <a:off x="2418829" y="4414855"/>
            <a:ext cx="2388205" cy="11646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E1C77-4A44-CE47-A26B-12F4A5DC4747}"/>
              </a:ext>
            </a:extLst>
          </p:cNvPr>
          <p:cNvCxnSpPr>
            <a:cxnSpLocks/>
          </p:cNvCxnSpPr>
          <p:nvPr/>
        </p:nvCxnSpPr>
        <p:spPr>
          <a:xfrm>
            <a:off x="-1" y="344015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84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0EA80E-38AC-46D9-A81E-3305BDEC916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C25FD09-A254-45CD-B3DB-58B078D7D130}"/>
              </a:ext>
            </a:extLst>
          </p:cNvPr>
          <p:cNvGrpSpPr/>
          <p:nvPr/>
        </p:nvGrpSpPr>
        <p:grpSpPr>
          <a:xfrm>
            <a:off x="209114" y="47296"/>
            <a:ext cx="8725771" cy="6763408"/>
            <a:chOff x="209114" y="47296"/>
            <a:chExt cx="8725771" cy="6763408"/>
          </a:xfrm>
        </p:grpSpPr>
        <p:pic>
          <p:nvPicPr>
            <p:cNvPr id="7" name="Picture 6" descr="Realistic tablet pc computer with blank screen Vector Image">
              <a:extLst>
                <a:ext uri="{FF2B5EF4-FFF2-40B4-BE49-F238E27FC236}">
                  <a16:creationId xmlns:a16="http://schemas.microsoft.com/office/drawing/2014/main" id="{32868291-5FAB-4595-B7B8-755479BFB7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3" t="8482" r="6863" b="18127"/>
            <a:stretch/>
          </p:blipFill>
          <p:spPr bwMode="auto">
            <a:xfrm rot="10800000">
              <a:off x="209114" y="47296"/>
              <a:ext cx="8725771" cy="6763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DCD31D1-D15A-46A2-9357-0EFD3FB22EF5}"/>
                </a:ext>
              </a:extLst>
            </p:cNvPr>
            <p:cNvGrpSpPr/>
            <p:nvPr/>
          </p:nvGrpSpPr>
          <p:grpSpPr>
            <a:xfrm>
              <a:off x="1158766" y="737190"/>
              <a:ext cx="6853835" cy="5494509"/>
              <a:chOff x="1158766" y="737190"/>
              <a:chExt cx="6853835" cy="549450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0F153A-5EF3-456E-BB4D-27D1BF583747}"/>
                  </a:ext>
                </a:extLst>
              </p:cNvPr>
              <p:cNvSpPr txBox="1"/>
              <p:nvPr/>
            </p:nvSpPr>
            <p:spPr>
              <a:xfrm>
                <a:off x="1170368" y="737190"/>
                <a:ext cx="684223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Century Gothic" panose="020B0502020202020204" pitchFamily="34" charset="0"/>
                  </a:rPr>
                  <a:t>Instructions for Tablet Use</a:t>
                </a:r>
              </a:p>
              <a:p>
                <a:pPr algn="ctr"/>
                <a:r>
                  <a:rPr lang="en-US" sz="2400" b="1" dirty="0">
                    <a:latin typeface="Century Gothic" panose="020B0502020202020204" pitchFamily="34" charset="0"/>
                  </a:rPr>
                  <a:t>Word Work Mat – Beginner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D57FB8-E888-4695-8035-8903E28F400D}"/>
                  </a:ext>
                </a:extLst>
              </p:cNvPr>
              <p:cNvSpPr txBox="1"/>
              <p:nvPr/>
            </p:nvSpPr>
            <p:spPr>
              <a:xfrm>
                <a:off x="2066380" y="4033918"/>
                <a:ext cx="5599381" cy="219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391" b="1" dirty="0" err="1">
                    <a:latin typeface="Century Gothic" panose="020B0502020202020204" pitchFamily="34" charset="0"/>
                  </a:rPr>
                  <a:t>iOS</a:t>
                </a:r>
                <a:endParaRPr lang="en-US" sz="1391" b="1" dirty="0">
                  <a:latin typeface="Century Gothic" panose="020B0502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1400" dirty="0">
                    <a:latin typeface="Century Gothic" panose="020B0502020202020204" pitchFamily="34" charset="0"/>
                  </a:rPr>
                  <a:t>Open this link from Safari and add it to home screen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dirty="0">
                    <a:latin typeface="Century Gothic" panose="020B0502020202020204" pitchFamily="34" charset="0"/>
                  </a:rPr>
                  <a:t>by          and then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500" dirty="0">
                  <a:latin typeface="Century Gothic" panose="020B0502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1391" b="1" dirty="0">
                    <a:latin typeface="Century Gothic" panose="020B0502020202020204" pitchFamily="34" charset="0"/>
                  </a:rPr>
                  <a:t>Android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400" dirty="0">
                    <a:latin typeface="Century Gothic" panose="020B0502020202020204" pitchFamily="34" charset="0"/>
                  </a:rPr>
                  <a:t>Open this link from Chrome and add it to home screen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dirty="0">
                    <a:latin typeface="Century Gothic" panose="020B0502020202020204" pitchFamily="34" charset="0"/>
                  </a:rPr>
                  <a:t>from the settings</a:t>
                </a:r>
              </a:p>
            </p:txBody>
          </p:sp>
          <p:pic>
            <p:nvPicPr>
              <p:cNvPr id="13" name="Picture 10">
                <a:extLst>
                  <a:ext uri="{FF2B5EF4-FFF2-40B4-BE49-F238E27FC236}">
                    <a16:creationId xmlns:a16="http://schemas.microsoft.com/office/drawing/2014/main" id="{E566B2F2-B908-467C-B79B-9F50EDEEA8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65518" y="4629929"/>
                <a:ext cx="347537" cy="408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1">
                <a:extLst>
                  <a:ext uri="{FF2B5EF4-FFF2-40B4-BE49-F238E27FC236}">
                    <a16:creationId xmlns:a16="http://schemas.microsoft.com/office/drawing/2014/main" id="{753637C8-A601-4EFE-9B30-2B54777DBF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38634" y="4642908"/>
                <a:ext cx="357192" cy="395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2">
                <a:extLst>
                  <a:ext uri="{FF2B5EF4-FFF2-40B4-BE49-F238E27FC236}">
                    <a16:creationId xmlns:a16="http://schemas.microsoft.com/office/drawing/2014/main" id="{02EFDEC0-4341-4ACE-8995-3DDAE5DA94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62514" y="5845946"/>
                <a:ext cx="240414" cy="273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95B174-5622-467C-B1AF-6B0A25005A54}"/>
                  </a:ext>
                </a:extLst>
              </p:cNvPr>
              <p:cNvSpPr txBox="1"/>
              <p:nvPr/>
            </p:nvSpPr>
            <p:spPr>
              <a:xfrm>
                <a:off x="1158766" y="3586164"/>
                <a:ext cx="67870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entury Gothic" panose="020B0502020202020204" pitchFamily="34" charset="0"/>
                    <a:hlinkClick r:id="rId7"/>
                  </a:rPr>
                  <a:t>research.dwi.ufl.edu/op.n/file/cbhd8xmn9i4ctf7i/embed</a:t>
                </a:r>
                <a:endParaRPr lang="en-US" sz="1400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7" name="Picture 4">
                <a:extLst>
                  <a:ext uri="{FF2B5EF4-FFF2-40B4-BE49-F238E27FC236}">
                    <a16:creationId xmlns:a16="http://schemas.microsoft.com/office/drawing/2014/main" id="{F01756C0-0FCF-4B0F-8D7A-5A7DC66A9A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19" t="4318" r="4915" b="3120"/>
              <a:stretch/>
            </p:blipFill>
            <p:spPr bwMode="auto">
              <a:xfrm>
                <a:off x="5178939" y="1763009"/>
                <a:ext cx="1694823" cy="1791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F1FEFEA-3F6D-477E-955B-72C0F93C19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7844" t="15141" r="4902" b="9191"/>
              <a:stretch/>
            </p:blipFill>
            <p:spPr>
              <a:xfrm>
                <a:off x="2210745" y="1865280"/>
                <a:ext cx="2824709" cy="156927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12837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0EA80E-38AC-46D9-A81E-3305BDEC916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5786B4-D98F-4DAC-8FEC-197BF4CC4DA5}"/>
              </a:ext>
            </a:extLst>
          </p:cNvPr>
          <p:cNvGrpSpPr/>
          <p:nvPr/>
        </p:nvGrpSpPr>
        <p:grpSpPr>
          <a:xfrm>
            <a:off x="209114" y="47296"/>
            <a:ext cx="8725771" cy="6763408"/>
            <a:chOff x="189629" y="1"/>
            <a:chExt cx="8725771" cy="6763408"/>
          </a:xfrm>
        </p:grpSpPr>
        <p:pic>
          <p:nvPicPr>
            <p:cNvPr id="7" name="Picture 6" descr="Realistic tablet pc computer with blank screen Vector Image">
              <a:extLst>
                <a:ext uri="{FF2B5EF4-FFF2-40B4-BE49-F238E27FC236}">
                  <a16:creationId xmlns:a16="http://schemas.microsoft.com/office/drawing/2014/main" id="{32868291-5FAB-4595-B7B8-755479BFB7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3" t="8482" r="6863" b="18127"/>
            <a:stretch/>
          </p:blipFill>
          <p:spPr bwMode="auto">
            <a:xfrm rot="10800000">
              <a:off x="189629" y="1"/>
              <a:ext cx="8725771" cy="6763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0F153A-5EF3-456E-BB4D-27D1BF583747}"/>
                </a:ext>
              </a:extLst>
            </p:cNvPr>
            <p:cNvSpPr txBox="1"/>
            <p:nvPr/>
          </p:nvSpPr>
          <p:spPr>
            <a:xfrm>
              <a:off x="1150883" y="689895"/>
              <a:ext cx="68422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Instructions for Tablet Use</a:t>
              </a:r>
            </a:p>
            <a:p>
              <a:pPr algn="ctr"/>
              <a:r>
                <a:rPr lang="en-US" sz="2400" b="1" dirty="0">
                  <a:latin typeface="Century Gothic" panose="020B0502020202020204" pitchFamily="34" charset="0"/>
                </a:rPr>
                <a:t>Word Work Mat – Intermediate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82E2CE-7725-481A-817D-9B789226EC14}"/>
                </a:ext>
              </a:extLst>
            </p:cNvPr>
            <p:cNvSpPr txBox="1"/>
            <p:nvPr/>
          </p:nvSpPr>
          <p:spPr>
            <a:xfrm>
              <a:off x="1150883" y="3539737"/>
              <a:ext cx="68422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entury Gothic" panose="020B0502020202020204" pitchFamily="34" charset="0"/>
                  <a:hlinkClick r:id="rId4"/>
                </a:rPr>
                <a:t>research.dwi.ufl.edu/</a:t>
              </a:r>
              <a:r>
                <a:rPr lang="en-US" sz="1400" dirty="0" err="1">
                  <a:latin typeface="Century Gothic" panose="020B0502020202020204" pitchFamily="34" charset="0"/>
                  <a:hlinkClick r:id="rId4"/>
                </a:rPr>
                <a:t>op.n</a:t>
              </a:r>
              <a:r>
                <a:rPr lang="en-US" sz="1400" dirty="0">
                  <a:latin typeface="Century Gothic" panose="020B0502020202020204" pitchFamily="34" charset="0"/>
                  <a:hlinkClick r:id="rId4"/>
                </a:rPr>
                <a:t>/file/gc8nkxns914enc7d/embed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902E5D-1E6C-4502-9891-193A748E0B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0606" t="25772" r="33809" b="24414"/>
            <a:stretch/>
          </p:blipFill>
          <p:spPr>
            <a:xfrm>
              <a:off x="5277454" y="1669169"/>
              <a:ext cx="1643603" cy="188498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F7A2975-7009-4494-9D6D-3AC088D444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082" t="15142"/>
            <a:stretch/>
          </p:blipFill>
          <p:spPr>
            <a:xfrm>
              <a:off x="2280263" y="1808751"/>
              <a:ext cx="2824709" cy="156880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D57FB8-E888-4695-8035-8903E28F400D}"/>
                </a:ext>
              </a:extLst>
            </p:cNvPr>
            <p:cNvSpPr txBox="1"/>
            <p:nvPr/>
          </p:nvSpPr>
          <p:spPr>
            <a:xfrm>
              <a:off x="2046895" y="3986623"/>
              <a:ext cx="5599381" cy="2197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391" b="1" dirty="0" err="1">
                  <a:latin typeface="Century Gothic" panose="020B0502020202020204" pitchFamily="34" charset="0"/>
                </a:rPr>
                <a:t>iOS</a:t>
              </a:r>
              <a:endParaRPr lang="en-US" sz="1391" b="1" dirty="0">
                <a:latin typeface="Century Gothic" panose="020B050202020202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US" sz="1400" dirty="0">
                  <a:latin typeface="Century Gothic" panose="020B0502020202020204" pitchFamily="34" charset="0"/>
                </a:rPr>
                <a:t>Open this link from Safari and add it to home screen 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Century Gothic" panose="020B0502020202020204" pitchFamily="34" charset="0"/>
                </a:rPr>
                <a:t>by          and then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en-US" sz="500" dirty="0">
                <a:latin typeface="Century Gothic" panose="020B050202020202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US" sz="1391" b="1" dirty="0">
                  <a:latin typeface="Century Gothic" panose="020B0502020202020204" pitchFamily="34" charset="0"/>
                </a:rPr>
                <a:t>Android</a:t>
              </a:r>
            </a:p>
            <a:p>
              <a:pPr>
                <a:spcAft>
                  <a:spcPts val="600"/>
                </a:spcAft>
              </a:pPr>
              <a:r>
                <a:rPr lang="en-US" sz="1400" dirty="0">
                  <a:latin typeface="Century Gothic" panose="020B0502020202020204" pitchFamily="34" charset="0"/>
                </a:rPr>
                <a:t>Open this link from Chrome and add it to home screen 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Century Gothic" panose="020B0502020202020204" pitchFamily="34" charset="0"/>
                </a:rPr>
                <a:t>from the settings</a:t>
              </a:r>
            </a:p>
          </p:txBody>
        </p:sp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E566B2F2-B908-467C-B79B-9F50EDEEA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46033" y="4582634"/>
              <a:ext cx="347537" cy="408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id="{753637C8-A601-4EFE-9B30-2B54777DB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19149" y="4595613"/>
              <a:ext cx="357192" cy="39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2">
              <a:extLst>
                <a:ext uri="{FF2B5EF4-FFF2-40B4-BE49-F238E27FC236}">
                  <a16:creationId xmlns:a16="http://schemas.microsoft.com/office/drawing/2014/main" id="{02EFDEC0-4341-4ACE-8995-3DDAE5DA9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43029" y="5798651"/>
              <a:ext cx="240414" cy="27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99640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794</TotalTime>
  <Words>321</Words>
  <Application>Microsoft Macintosh PowerPoint</Application>
  <PresentationFormat>On-screen Show (4:3)</PresentationFormat>
  <Paragraphs>40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Contesse</dc:creator>
  <cp:lastModifiedBy>Mindy</cp:lastModifiedBy>
  <cp:revision>66</cp:revision>
  <dcterms:created xsi:type="dcterms:W3CDTF">2020-03-23T18:02:58Z</dcterms:created>
  <dcterms:modified xsi:type="dcterms:W3CDTF">2020-04-29T17:08:20Z</dcterms:modified>
</cp:coreProperties>
</file>